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25" r:id="rId5"/>
    <p:sldMasterId id="2147483881" r:id="rId6"/>
    <p:sldMasterId id="2147483933" r:id="rId7"/>
    <p:sldMasterId id="2147483946" r:id="rId8"/>
    <p:sldMasterId id="2147484050" r:id="rId9"/>
    <p:sldMasterId id="2147484089" r:id="rId10"/>
    <p:sldMasterId id="2147484180" r:id="rId11"/>
    <p:sldMasterId id="2147484193" r:id="rId12"/>
    <p:sldMasterId id="2147484219" r:id="rId13"/>
  </p:sldMasterIdLst>
  <p:notesMasterIdLst>
    <p:notesMasterId r:id="rId67"/>
  </p:notesMasterIdLst>
  <p:sldIdLst>
    <p:sldId id="257" r:id="rId14"/>
    <p:sldId id="349" r:id="rId15"/>
    <p:sldId id="395" r:id="rId16"/>
    <p:sldId id="396" r:id="rId17"/>
    <p:sldId id="350" r:id="rId18"/>
    <p:sldId id="351" r:id="rId19"/>
    <p:sldId id="392" r:id="rId20"/>
    <p:sldId id="358" r:id="rId21"/>
    <p:sldId id="391" r:id="rId22"/>
    <p:sldId id="394" r:id="rId23"/>
    <p:sldId id="374" r:id="rId24"/>
    <p:sldId id="375" r:id="rId25"/>
    <p:sldId id="399" r:id="rId26"/>
    <p:sldId id="401" r:id="rId27"/>
    <p:sldId id="402" r:id="rId28"/>
    <p:sldId id="373" r:id="rId29"/>
    <p:sldId id="370" r:id="rId30"/>
    <p:sldId id="393" r:id="rId31"/>
    <p:sldId id="368" r:id="rId32"/>
    <p:sldId id="371" r:id="rId33"/>
    <p:sldId id="353" r:id="rId34"/>
    <p:sldId id="390" r:id="rId35"/>
    <p:sldId id="413" r:id="rId36"/>
    <p:sldId id="372" r:id="rId37"/>
    <p:sldId id="378" r:id="rId38"/>
    <p:sldId id="291" r:id="rId39"/>
    <p:sldId id="292" r:id="rId40"/>
    <p:sldId id="404" r:id="rId41"/>
    <p:sldId id="407" r:id="rId42"/>
    <p:sldId id="408" r:id="rId43"/>
    <p:sldId id="409" r:id="rId44"/>
    <p:sldId id="412" r:id="rId45"/>
    <p:sldId id="411" r:id="rId46"/>
    <p:sldId id="410" r:id="rId47"/>
    <p:sldId id="363" r:id="rId48"/>
    <p:sldId id="379" r:id="rId49"/>
    <p:sldId id="380" r:id="rId50"/>
    <p:sldId id="357" r:id="rId51"/>
    <p:sldId id="367" r:id="rId52"/>
    <p:sldId id="364" r:id="rId53"/>
    <p:sldId id="365" r:id="rId54"/>
    <p:sldId id="381" r:id="rId55"/>
    <p:sldId id="382" r:id="rId56"/>
    <p:sldId id="383" r:id="rId57"/>
    <p:sldId id="384" r:id="rId58"/>
    <p:sldId id="385" r:id="rId59"/>
    <p:sldId id="386" r:id="rId60"/>
    <p:sldId id="303" r:id="rId61"/>
    <p:sldId id="387" r:id="rId62"/>
    <p:sldId id="338" r:id="rId63"/>
    <p:sldId id="389" r:id="rId64"/>
    <p:sldId id="388" r:id="rId65"/>
    <p:sldId id="341" r:id="rId6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34DD3"/>
    <a:srgbClr val="263AD0"/>
    <a:srgbClr val="3333FF"/>
    <a:srgbClr val="008D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2" autoAdjust="0"/>
  </p:normalViewPr>
  <p:slideViewPr>
    <p:cSldViewPr>
      <p:cViewPr varScale="1">
        <p:scale>
          <a:sx n="77" d="100"/>
          <a:sy n="77" d="100"/>
        </p:scale>
        <p:origin x="1296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hyperlink" Target="mailto:lijh@lib.tsinghua.edu.cn" TargetMode="Externa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tsinghua.edu.cn/database/endnote.htm" TargetMode="External"/><Relationship Id="rId2" Type="http://schemas.openxmlformats.org/officeDocument/2006/relationships/hyperlink" Target="http://www.lib.tsinghua.edu.cn/database/refworks.htm" TargetMode="External"/><Relationship Id="rId1" Type="http://schemas.openxmlformats.org/officeDocument/2006/relationships/hyperlink" Target="http://www.lib.tsinghua.edu.cn/database/notexpress.htm" TargetMode="External"/><Relationship Id="rId4" Type="http://schemas.openxmlformats.org/officeDocument/2006/relationships/hyperlink" Target="https://access.clarivate.com/#/login?app=endnote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lib.tsinghua.edu.cn/database/proquest.htm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lib.tsinghua.edu.cn/database/EBSCO.htm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lib.tsinghua.edu.cn/database/EBSCO.htm" TargetMode="Externa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lib.tsinghua.edu.cn/database/BvD.html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lib.tsinghua.edu.cn/database/gale.htm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lijh@lib.tsinghua.edu.cn" TargetMode="External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tsinghua.edu.cn/database/endnote.htm" TargetMode="External"/><Relationship Id="rId2" Type="http://schemas.openxmlformats.org/officeDocument/2006/relationships/hyperlink" Target="http://www.lib.tsinghua.edu.cn/database/notexpress.htm" TargetMode="External"/><Relationship Id="rId1" Type="http://schemas.openxmlformats.org/officeDocument/2006/relationships/hyperlink" Target="http://www.lib.tsinghua.edu.cn/database/refworks.htm" TargetMode="External"/><Relationship Id="rId4" Type="http://schemas.openxmlformats.org/officeDocument/2006/relationships/hyperlink" Target="https://access.clarivate.com/#/login?app=endnote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lib.tsinghua.edu.cn/database/proquest.htm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www.lib.tsinghua.edu.cn/database/EBSCO.htm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lib.tsinghua.edu.cn/database/EBSCO.htm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://www.lib.tsinghua.edu.cn/database/BvD.html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lib.tsinghua.edu.cn/database/gale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4AE1C-80BF-4C90-BADC-846E8F98AF7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5CDE83F-778D-481B-A8AB-4F069D42DE27}">
      <dgm:prSet phldrT="[文本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pPr algn="ctr"/>
          <a:r>
            <a:rPr lang="zh-CN" altLang="en-US" sz="7200" dirty="0" smtClean="0">
              <a:solidFill>
                <a:srgbClr val="0000FF"/>
              </a:solidFill>
              <a:latin typeface="华文行楷" pitchFamily="2" charset="-122"/>
              <a:ea typeface="华文行楷" pitchFamily="2" charset="-122"/>
            </a:rPr>
            <a:t>经济管理类</a:t>
          </a:r>
          <a:endParaRPr lang="en-US" altLang="zh-CN" sz="7200" dirty="0" smtClean="0">
            <a:solidFill>
              <a:srgbClr val="0000FF"/>
            </a:solidFill>
            <a:latin typeface="华文行楷" pitchFamily="2" charset="-122"/>
            <a:ea typeface="华文行楷" pitchFamily="2" charset="-122"/>
          </a:endParaRPr>
        </a:p>
        <a:p>
          <a:pPr algn="ctr"/>
          <a:r>
            <a:rPr lang="zh-CN" altLang="en-US" sz="7200" dirty="0" smtClean="0">
              <a:solidFill>
                <a:srgbClr val="0000FF"/>
              </a:solidFill>
              <a:latin typeface="华文行楷" pitchFamily="2" charset="-122"/>
              <a:ea typeface="华文行楷" pitchFamily="2" charset="-122"/>
            </a:rPr>
            <a:t>文献的检索</a:t>
          </a:r>
          <a:endParaRPr lang="en-US" altLang="zh-CN" sz="7200" dirty="0" smtClean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ea typeface="华文行楷" pitchFamily="2" charset="-122"/>
          </a:endParaRPr>
        </a:p>
        <a:p>
          <a:pPr algn="ctr"/>
          <a:r>
            <a:rPr lang="zh-CN" altLang="en-US" sz="2800" dirty="0" smtClean="0">
              <a:solidFill>
                <a:srgbClr val="0070C0"/>
              </a:solidFill>
              <a:latin typeface="华文行楷" pitchFamily="2" charset="-122"/>
              <a:ea typeface="华文行楷" pitchFamily="2" charset="-122"/>
            </a:rPr>
            <a:t>清华大学图书馆 李京华     </a:t>
          </a:r>
          <a:r>
            <a:rPr lang="zh-CN" altLang="en-US" sz="2800" b="1" dirty="0" smtClean="0">
              <a:solidFill>
                <a:srgbClr val="0070C0"/>
              </a:solidFill>
              <a:latin typeface="方正舒体" pitchFamily="2" charset="-122"/>
              <a:ea typeface="方正舒体" pitchFamily="2" charset="-122"/>
            </a:rPr>
            <a:t>电话：</a:t>
          </a:r>
          <a:r>
            <a:rPr lang="en-US" altLang="zh-CN" sz="2800" b="1" dirty="0" smtClean="0">
              <a:solidFill>
                <a:srgbClr val="0070C0"/>
              </a:solidFill>
              <a:latin typeface="方正舒体" pitchFamily="2" charset="-122"/>
              <a:ea typeface="方正舒体" pitchFamily="2" charset="-122"/>
            </a:rPr>
            <a:t>62787416</a:t>
          </a:r>
        </a:p>
        <a:p>
          <a:pPr algn="ctr"/>
          <a:r>
            <a:rPr lang="en-US" altLang="zh-CN" sz="2800" dirty="0" smtClean="0">
              <a:solidFill>
                <a:srgbClr val="0070C0"/>
              </a:solidFill>
            </a:rPr>
            <a:t>Email</a:t>
          </a:r>
          <a:r>
            <a:rPr lang="en-US" altLang="zh-CN" sz="2800" b="1" dirty="0" smtClean="0">
              <a:solidFill>
                <a:srgbClr val="0070C0"/>
              </a:solidFill>
            </a:rPr>
            <a:t>:</a:t>
          </a:r>
          <a:r>
            <a:rPr lang="en-US" altLang="zh-CN" sz="2800" dirty="0" smtClean="0">
              <a:solidFill>
                <a:srgbClr val="0070C0"/>
              </a:solidFill>
            </a:rPr>
            <a:t> </a:t>
          </a:r>
          <a:r>
            <a:rPr lang="en-US" altLang="zh-CN" sz="2800" dirty="0" smtClean="0">
              <a:solidFill>
                <a:srgbClr val="0070C0"/>
              </a:solidFill>
              <a:hlinkClick xmlns:r="http://schemas.openxmlformats.org/officeDocument/2006/relationships" r:id="rId1"/>
            </a:rPr>
            <a:t>janeli@tsinghua.edu.cn</a:t>
          </a:r>
          <a:endParaRPr lang="zh-CN" altLang="en-US" sz="7200" dirty="0">
            <a:solidFill>
              <a:srgbClr val="0070C0"/>
            </a:solidFill>
          </a:endParaRPr>
        </a:p>
      </dgm:t>
    </dgm:pt>
    <dgm:pt modelId="{E10C270D-2D75-43F1-8936-B9CD2D9D5F08}" type="parTrans" cxnId="{A02FE97B-53C6-4221-B00A-7C9985585C27}">
      <dgm:prSet/>
      <dgm:spPr/>
      <dgm:t>
        <a:bodyPr/>
        <a:lstStyle/>
        <a:p>
          <a:endParaRPr lang="zh-CN" altLang="en-US"/>
        </a:p>
      </dgm:t>
    </dgm:pt>
    <dgm:pt modelId="{9EA98A8E-1F7E-4F5B-840C-FA86502967D9}" type="sibTrans" cxnId="{A02FE97B-53C6-4221-B00A-7C9985585C27}">
      <dgm:prSet/>
      <dgm:spPr/>
      <dgm:t>
        <a:bodyPr/>
        <a:lstStyle/>
        <a:p>
          <a:endParaRPr lang="zh-CN" altLang="en-US"/>
        </a:p>
      </dgm:t>
    </dgm:pt>
    <dgm:pt modelId="{6A66C788-5B0A-4C3A-832D-85167390CB61}" type="pres">
      <dgm:prSet presAssocID="{62A4AE1C-80BF-4C90-BADC-846E8F98AF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5E0EB29-027C-4F7B-A0AF-9679CB9D12CE}" type="pres">
      <dgm:prSet presAssocID="{B5CDE83F-778D-481B-A8AB-4F069D42DE27}" presName="parentText" presStyleLbl="node1" presStyleIdx="0" presStyleCnt="1" custScaleY="515611" custLinFactNeighborY="5380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02FE97B-53C6-4221-B00A-7C9985585C27}" srcId="{62A4AE1C-80BF-4C90-BADC-846E8F98AF78}" destId="{B5CDE83F-778D-481B-A8AB-4F069D42DE27}" srcOrd="0" destOrd="0" parTransId="{E10C270D-2D75-43F1-8936-B9CD2D9D5F08}" sibTransId="{9EA98A8E-1F7E-4F5B-840C-FA86502967D9}"/>
    <dgm:cxn modelId="{F8887DC2-BF9A-48DD-9CC3-349DF0270EDB}" type="presOf" srcId="{62A4AE1C-80BF-4C90-BADC-846E8F98AF78}" destId="{6A66C788-5B0A-4C3A-832D-85167390CB61}" srcOrd="0" destOrd="0" presId="urn:microsoft.com/office/officeart/2005/8/layout/vList2"/>
    <dgm:cxn modelId="{47A8A02C-F0BA-4F6B-9587-B2F8173C774C}" type="presOf" srcId="{B5CDE83F-778D-481B-A8AB-4F069D42DE27}" destId="{75E0EB29-027C-4F7B-A0AF-9679CB9D12CE}" srcOrd="0" destOrd="0" presId="urn:microsoft.com/office/officeart/2005/8/layout/vList2"/>
    <dgm:cxn modelId="{EC3641BB-A8D1-4320-8DD8-BA78F293226F}" type="presParOf" srcId="{6A66C788-5B0A-4C3A-832D-85167390CB61}" destId="{75E0EB29-027C-4F7B-A0AF-9679CB9D12CE}" srcOrd="0" destOrd="0" presId="urn:microsoft.com/office/officeart/2005/8/layout/vList2"/>
  </dgm:cxnLst>
  <dgm:bg>
    <a:blipFill>
      <a:blip xmlns:r="http://schemas.openxmlformats.org/officeDocument/2006/relationships" r:embed="rId2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44DAAB-CA7A-451F-933C-38CAF009862A}" type="doc">
      <dgm:prSet loTypeId="urn:microsoft.com/office/officeart/2005/8/layout/list1" loCatId="list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zh-CN" altLang="en-US"/>
        </a:p>
      </dgm:t>
    </dgm:pt>
    <dgm:pt modelId="{CF68D7C6-1609-4565-8768-89AA9F453C95}">
      <dgm:prSet phldrT="[文本]" custT="1"/>
      <dgm:spPr/>
      <dgm:t>
        <a:bodyPr/>
        <a:lstStyle/>
        <a:p>
          <a:pPr algn="l"/>
          <a:r>
            <a:rPr lang="zh-CN" altLang="en-US" sz="2800" dirty="0" smtClean="0">
              <a:ea typeface="黑体" pitchFamily="2" charset="-122"/>
            </a:rPr>
            <a:t>用途：建立个人文献数据库</a:t>
          </a:r>
          <a:endParaRPr lang="zh-CN" altLang="en-US" sz="2800" b="1" dirty="0">
            <a:latin typeface="Arial" pitchFamily="34" charset="0"/>
            <a:ea typeface="黑体" pitchFamily="2" charset="-122"/>
            <a:cs typeface="Arial" pitchFamily="34" charset="0"/>
          </a:endParaRPr>
        </a:p>
      </dgm:t>
    </dgm:pt>
    <dgm:pt modelId="{01F00598-0DD8-47A4-B9EA-78B6FB8964CF}" type="parTrans" cxnId="{59AD18A2-5789-41EF-8E78-902BB557FF9F}">
      <dgm:prSet/>
      <dgm:spPr/>
      <dgm:t>
        <a:bodyPr/>
        <a:lstStyle/>
        <a:p>
          <a:endParaRPr lang="zh-CN" altLang="en-US"/>
        </a:p>
      </dgm:t>
    </dgm:pt>
    <dgm:pt modelId="{3D43D038-A8EE-4609-B2D3-55948ED54B62}" type="sibTrans" cxnId="{59AD18A2-5789-41EF-8E78-902BB557FF9F}">
      <dgm:prSet/>
      <dgm:spPr/>
      <dgm:t>
        <a:bodyPr/>
        <a:lstStyle/>
        <a:p>
          <a:endParaRPr lang="zh-CN" altLang="en-US"/>
        </a:p>
      </dgm:t>
    </dgm:pt>
    <dgm:pt modelId="{124C671D-89F0-4C26-AA65-BDF94968455B}">
      <dgm:prSet phldrT="[文本]" custT="1"/>
      <dgm:spPr/>
      <dgm:t>
        <a:bodyPr/>
        <a:lstStyle/>
        <a:p>
          <a:pPr algn="l"/>
          <a:r>
            <a:rPr lang="en-US" altLang="zh-CN" sz="28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NoteExpress</a:t>
          </a:r>
          <a:endParaRPr lang="zh-CN" altLang="en-US" sz="1300" b="1" dirty="0">
            <a:solidFill>
              <a:schemeClr val="bg1"/>
            </a:solidFill>
            <a:latin typeface="Arial" pitchFamily="34" charset="0"/>
            <a:ea typeface="黑体" pitchFamily="2" charset="-122"/>
            <a:cs typeface="Arial" pitchFamily="34" charset="0"/>
          </a:endParaRPr>
        </a:p>
      </dgm:t>
    </dgm:pt>
    <dgm:pt modelId="{1FAA4C39-640F-46A1-B195-92525E759269}" type="parTrans" cxnId="{CD37AF40-C935-49F7-ABBF-F86B221A00F1}">
      <dgm:prSet/>
      <dgm:spPr/>
      <dgm:t>
        <a:bodyPr/>
        <a:lstStyle/>
        <a:p>
          <a:endParaRPr lang="zh-CN" altLang="en-US"/>
        </a:p>
      </dgm:t>
    </dgm:pt>
    <dgm:pt modelId="{7396EFA6-55C9-43FD-AB7B-02B54C15283A}" type="sibTrans" cxnId="{CD37AF40-C935-49F7-ABBF-F86B221A00F1}">
      <dgm:prSet/>
      <dgm:spPr/>
      <dgm:t>
        <a:bodyPr/>
        <a:lstStyle/>
        <a:p>
          <a:endParaRPr lang="zh-CN" altLang="en-US"/>
        </a:p>
      </dgm:t>
    </dgm:pt>
    <dgm:pt modelId="{BC68884C-23DF-47C4-85A0-DFE7254A284A}">
      <dgm:prSet phldrT="[文本]" custT="1"/>
      <dgm:spPr/>
      <dgm:t>
        <a:bodyPr/>
        <a:lstStyle/>
        <a:p>
          <a:pPr algn="l"/>
          <a:r>
            <a:rPr lang="en-US" altLang="zh-CN" sz="2800" dirty="0" smtClean="0">
              <a:solidFill>
                <a:schemeClr val="bg1"/>
              </a:solidFill>
              <a:hlinkClick xmlns:r="http://schemas.openxmlformats.org/officeDocument/2006/relationships" r:id="rId2"/>
            </a:rPr>
            <a:t>RefWorks</a:t>
          </a:r>
          <a:endParaRPr lang="zh-CN" altLang="en-US" sz="2800" b="1" dirty="0">
            <a:solidFill>
              <a:schemeClr val="bg1"/>
            </a:solidFill>
            <a:latin typeface="Arial" pitchFamily="34" charset="0"/>
            <a:ea typeface="黑体" pitchFamily="2" charset="-122"/>
            <a:cs typeface="Arial" pitchFamily="34" charset="0"/>
          </a:endParaRPr>
        </a:p>
      </dgm:t>
    </dgm:pt>
    <dgm:pt modelId="{2788755F-AD4C-4B3F-8AAF-A98BEFE7F5FB}" type="parTrans" cxnId="{7B8F9AB4-3A05-4779-8614-097F69EEBA40}">
      <dgm:prSet/>
      <dgm:spPr/>
      <dgm:t>
        <a:bodyPr/>
        <a:lstStyle/>
        <a:p>
          <a:endParaRPr lang="zh-CN" altLang="en-US"/>
        </a:p>
      </dgm:t>
    </dgm:pt>
    <dgm:pt modelId="{60C80459-879F-4B12-9C6F-A558ED7FCDB4}" type="sibTrans" cxnId="{7B8F9AB4-3A05-4779-8614-097F69EEBA40}">
      <dgm:prSet/>
      <dgm:spPr/>
      <dgm:t>
        <a:bodyPr/>
        <a:lstStyle/>
        <a:p>
          <a:endParaRPr lang="zh-CN" altLang="en-US"/>
        </a:p>
      </dgm:t>
    </dgm:pt>
    <dgm:pt modelId="{93A77A88-6DFD-4749-A817-99C8BCCD3B40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zh-CN" altLang="en-US" sz="2200" b="1" dirty="0" smtClean="0">
              <a:latin typeface="黑体" panose="02010609060101010101" pitchFamily="49" charset="-122"/>
              <a:ea typeface="黑体" panose="02010609060101010101" pitchFamily="49" charset="-122"/>
            </a:rPr>
            <a:t>可以在任何时间从任何地方访问个人的文献数据库</a:t>
          </a:r>
          <a:endParaRPr lang="zh-CN" altLang="en-US" sz="2200" b="1" dirty="0">
            <a:latin typeface="黑体" panose="02010609060101010101" pitchFamily="49" charset="-122"/>
            <a:ea typeface="黑体" panose="02010609060101010101" pitchFamily="49" charset="-122"/>
            <a:cs typeface="Arial" pitchFamily="34" charset="0"/>
          </a:endParaRPr>
        </a:p>
      </dgm:t>
    </dgm:pt>
    <dgm:pt modelId="{C344F218-7C89-446E-8EAD-009901CD1030}" type="parTrans" cxnId="{33B9F50F-ED16-463B-ADCC-8E64D427F332}">
      <dgm:prSet/>
      <dgm:spPr/>
      <dgm:t>
        <a:bodyPr/>
        <a:lstStyle/>
        <a:p>
          <a:endParaRPr lang="zh-CN" altLang="en-US"/>
        </a:p>
      </dgm:t>
    </dgm:pt>
    <dgm:pt modelId="{56C6CBF5-7240-43E0-BB98-D45198D0A510}" type="sibTrans" cxnId="{33B9F50F-ED16-463B-ADCC-8E64D427F332}">
      <dgm:prSet/>
      <dgm:spPr/>
      <dgm:t>
        <a:bodyPr/>
        <a:lstStyle/>
        <a:p>
          <a:endParaRPr lang="zh-CN" altLang="en-US"/>
        </a:p>
      </dgm:t>
    </dgm:pt>
    <dgm:pt modelId="{E4A43E71-B308-4461-9504-CE1FB3987F86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200" b="1" dirty="0" smtClean="0">
              <a:latin typeface="黑体" panose="02010609060101010101" pitchFamily="49" charset="-122"/>
              <a:ea typeface="黑体" panose="02010609060101010101" pitchFamily="49" charset="-122"/>
            </a:rPr>
            <a:t>可以快速从中查找特定文献</a:t>
          </a:r>
        </a:p>
      </dgm:t>
    </dgm:pt>
    <dgm:pt modelId="{9C2EAB81-9C65-4FCE-9659-9A1B12F8C806}" type="parTrans" cxnId="{785F2D85-72F8-4BC9-B2A0-2B60F1C4EE55}">
      <dgm:prSet/>
      <dgm:spPr/>
      <dgm:t>
        <a:bodyPr/>
        <a:lstStyle/>
        <a:p>
          <a:endParaRPr lang="zh-CN" altLang="en-US"/>
        </a:p>
      </dgm:t>
    </dgm:pt>
    <dgm:pt modelId="{3B6EFA6F-0940-47A4-A2FD-C5EA937F12AE}" type="sibTrans" cxnId="{785F2D85-72F8-4BC9-B2A0-2B60F1C4EE55}">
      <dgm:prSet/>
      <dgm:spPr/>
      <dgm:t>
        <a:bodyPr/>
        <a:lstStyle/>
        <a:p>
          <a:endParaRPr lang="zh-CN" altLang="en-US"/>
        </a:p>
      </dgm:t>
    </dgm:pt>
    <dgm:pt modelId="{01A9D823-F78B-4F22-A03B-8E0B43AB40DE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200" b="1" dirty="0" smtClean="0">
              <a:latin typeface="黑体" panose="02010609060101010101" pitchFamily="49" charset="-122"/>
              <a:ea typeface="黑体" panose="02010609060101010101" pitchFamily="49" charset="-122"/>
            </a:rPr>
            <a:t>在文档中插入参考文献，并按出版社要求的书目格式输出 </a:t>
          </a:r>
        </a:p>
      </dgm:t>
    </dgm:pt>
    <dgm:pt modelId="{29E5571E-CEDA-4908-B871-7B9273C441E3}" type="parTrans" cxnId="{D9D2E515-114E-4BB1-BC11-980BCF0C54D3}">
      <dgm:prSet/>
      <dgm:spPr/>
      <dgm:t>
        <a:bodyPr/>
        <a:lstStyle/>
        <a:p>
          <a:endParaRPr lang="zh-CN" altLang="en-US"/>
        </a:p>
      </dgm:t>
    </dgm:pt>
    <dgm:pt modelId="{953A39F0-E032-43CE-A18C-0B1CD38BA722}" type="sibTrans" cxnId="{D9D2E515-114E-4BB1-BC11-980BCF0C54D3}">
      <dgm:prSet/>
      <dgm:spPr/>
      <dgm:t>
        <a:bodyPr/>
        <a:lstStyle/>
        <a:p>
          <a:endParaRPr lang="zh-CN" altLang="en-US"/>
        </a:p>
      </dgm:t>
    </dgm:pt>
    <dgm:pt modelId="{75052B1F-2195-4788-8801-AD4B35A82994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200" b="1" dirty="0" smtClean="0">
              <a:latin typeface="黑体" panose="02010609060101010101" pitchFamily="49" charset="-122"/>
              <a:ea typeface="黑体" panose="02010609060101010101" pitchFamily="49" charset="-122"/>
            </a:rPr>
            <a:t>可以与他人共享个人文献数据库</a:t>
          </a:r>
        </a:p>
      </dgm:t>
    </dgm:pt>
    <dgm:pt modelId="{8B903E6C-6D5E-488F-BF00-5CC91844B701}" type="parTrans" cxnId="{B968E4FF-F96B-4F63-8891-4B70AF2524C8}">
      <dgm:prSet/>
      <dgm:spPr/>
      <dgm:t>
        <a:bodyPr/>
        <a:lstStyle/>
        <a:p>
          <a:endParaRPr lang="zh-CN" altLang="en-US"/>
        </a:p>
      </dgm:t>
    </dgm:pt>
    <dgm:pt modelId="{4DCFC49C-1E9B-45A7-8390-3E1A91D9657D}" type="sibTrans" cxnId="{B968E4FF-F96B-4F63-8891-4B70AF2524C8}">
      <dgm:prSet/>
      <dgm:spPr/>
      <dgm:t>
        <a:bodyPr/>
        <a:lstStyle/>
        <a:p>
          <a:endParaRPr lang="zh-CN" altLang="en-US"/>
        </a:p>
      </dgm:t>
    </dgm:pt>
    <dgm:pt modelId="{1B04591E-C574-443D-938D-F4D6D2CBB766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zh-CN" altLang="en-US" sz="2200" b="1" dirty="0" smtClean="0">
              <a:latin typeface="黑体" panose="02010609060101010101" pitchFamily="49" charset="-122"/>
              <a:ea typeface="黑体" panose="02010609060101010101" pitchFamily="49" charset="-122"/>
            </a:rPr>
            <a:t>可将不同数据库中的文献输出至个人文献数据库</a:t>
          </a:r>
          <a:endParaRPr lang="zh-CN" altLang="en-US" sz="2200" b="1" dirty="0">
            <a:latin typeface="黑体" panose="02010609060101010101" pitchFamily="49" charset="-122"/>
            <a:ea typeface="黑体" panose="02010609060101010101" pitchFamily="49" charset="-122"/>
            <a:cs typeface="Arial" pitchFamily="34" charset="0"/>
          </a:endParaRPr>
        </a:p>
      </dgm:t>
    </dgm:pt>
    <dgm:pt modelId="{DE908B68-8AA8-469F-A682-AA03D38CE052}" type="parTrans" cxnId="{8EAC4FE4-D9F6-4AEA-9C2B-3E849C1020E1}">
      <dgm:prSet/>
      <dgm:spPr/>
      <dgm:t>
        <a:bodyPr/>
        <a:lstStyle/>
        <a:p>
          <a:endParaRPr lang="zh-CN" altLang="en-US"/>
        </a:p>
      </dgm:t>
    </dgm:pt>
    <dgm:pt modelId="{812637FF-3B75-4480-806E-3BCE39FAB3D3}" type="sibTrans" cxnId="{8EAC4FE4-D9F6-4AEA-9C2B-3E849C1020E1}">
      <dgm:prSet/>
      <dgm:spPr/>
      <dgm:t>
        <a:bodyPr/>
        <a:lstStyle/>
        <a:p>
          <a:endParaRPr lang="zh-CN" altLang="en-US"/>
        </a:p>
      </dgm:t>
    </dgm:pt>
    <dgm:pt modelId="{C67002C8-48BD-42E8-ACE4-80A0085728D3}">
      <dgm:prSet/>
      <dgm:spPr/>
      <dgm:t>
        <a:bodyPr/>
        <a:lstStyle/>
        <a:p>
          <a:r>
            <a: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EndNote</a:t>
          </a:r>
          <a:r>
            <a:rPr lang="zh-CN" altLang="en-US" b="1" dirty="0" smtClean="0">
              <a:hlinkClick xmlns:r="http://schemas.openxmlformats.org/officeDocument/2006/relationships" r:id="rId3"/>
            </a:rPr>
            <a:t>客户端版</a:t>
          </a:r>
          <a:r>
            <a:rPr lang="zh-CN" altLang="en-US" b="1" dirty="0" smtClean="0"/>
            <a:t>     </a:t>
          </a:r>
          <a:r>
            <a: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EndNote</a:t>
          </a:r>
          <a:r>
            <a:rPr lang="zh-CN" altLang="en-US" b="1" dirty="0" smtClean="0">
              <a:hlinkClick xmlns:r="http://schemas.openxmlformats.org/officeDocument/2006/relationships" r:id="rId4"/>
            </a:rPr>
            <a:t>浏览器版</a:t>
          </a:r>
          <a:endParaRPr lang="zh-CN" altLang="en-US" dirty="0"/>
        </a:p>
      </dgm:t>
    </dgm:pt>
    <dgm:pt modelId="{A19E0497-4305-42CB-92A1-2D0B89C3A12E}" type="parTrans" cxnId="{630581E9-F4C1-4FAE-9B0C-5335D453D1CC}">
      <dgm:prSet/>
      <dgm:spPr/>
      <dgm:t>
        <a:bodyPr/>
        <a:lstStyle/>
        <a:p>
          <a:endParaRPr lang="zh-CN" altLang="en-US"/>
        </a:p>
      </dgm:t>
    </dgm:pt>
    <dgm:pt modelId="{7A22B638-0740-4BA7-AE2D-0455143F55EF}" type="sibTrans" cxnId="{630581E9-F4C1-4FAE-9B0C-5335D453D1CC}">
      <dgm:prSet/>
      <dgm:spPr/>
      <dgm:t>
        <a:bodyPr/>
        <a:lstStyle/>
        <a:p>
          <a:endParaRPr lang="zh-CN" altLang="en-US"/>
        </a:p>
      </dgm:t>
    </dgm:pt>
    <dgm:pt modelId="{916BBA6A-4333-4A6D-B22C-A1A3470437BD}" type="pres">
      <dgm:prSet presAssocID="{8844DAAB-CA7A-451F-933C-38CAF0098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274525F-A22F-4955-968E-AB26DDF9F203}" type="pres">
      <dgm:prSet presAssocID="{CF68D7C6-1609-4565-8768-89AA9F453C95}" presName="parentLin" presStyleCnt="0"/>
      <dgm:spPr/>
      <dgm:t>
        <a:bodyPr/>
        <a:lstStyle/>
        <a:p>
          <a:endParaRPr lang="zh-CN" altLang="en-US"/>
        </a:p>
      </dgm:t>
    </dgm:pt>
    <dgm:pt modelId="{A9A71750-EE2B-4D1D-AF14-011F14F1E14B}" type="pres">
      <dgm:prSet presAssocID="{CF68D7C6-1609-4565-8768-89AA9F453C95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15A5351A-7659-4119-AB59-15F85AE3CFC9}" type="pres">
      <dgm:prSet presAssocID="{CF68D7C6-1609-4565-8768-89AA9F453C95}" presName="parentText" presStyleLbl="node1" presStyleIdx="0" presStyleCnt="4" custScaleX="8049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5549D2-63A8-457B-B56C-405F00E73AD2}" type="pres">
      <dgm:prSet presAssocID="{CF68D7C6-1609-4565-8768-89AA9F453C95}" presName="negativeSpace" presStyleCnt="0"/>
      <dgm:spPr/>
      <dgm:t>
        <a:bodyPr/>
        <a:lstStyle/>
        <a:p>
          <a:endParaRPr lang="zh-CN" altLang="en-US"/>
        </a:p>
      </dgm:t>
    </dgm:pt>
    <dgm:pt modelId="{F556449F-912C-42D6-93A6-3015020649F7}" type="pres">
      <dgm:prSet presAssocID="{CF68D7C6-1609-4565-8768-89AA9F453C9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ACFF3C-BD01-4776-B9D9-4A97A5C748FC}" type="pres">
      <dgm:prSet presAssocID="{3D43D038-A8EE-4609-B2D3-55948ED54B62}" presName="spaceBetweenRectangles" presStyleCnt="0"/>
      <dgm:spPr/>
      <dgm:t>
        <a:bodyPr/>
        <a:lstStyle/>
        <a:p>
          <a:endParaRPr lang="zh-CN" altLang="en-US"/>
        </a:p>
      </dgm:t>
    </dgm:pt>
    <dgm:pt modelId="{91ADCB74-95CD-4566-88E7-2674E2C11D1D}" type="pres">
      <dgm:prSet presAssocID="{BC68884C-23DF-47C4-85A0-DFE7254A284A}" presName="parentLin" presStyleCnt="0"/>
      <dgm:spPr/>
    </dgm:pt>
    <dgm:pt modelId="{73E90751-12E8-46B6-952B-1267A223512E}" type="pres">
      <dgm:prSet presAssocID="{BC68884C-23DF-47C4-85A0-DFE7254A284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020A08A9-1EE5-42DA-9E2C-F40E28C25B58}" type="pres">
      <dgm:prSet presAssocID="{BC68884C-23DF-47C4-85A0-DFE7254A284A}" presName="parentText" presStyleLbl="node1" presStyleIdx="1" presStyleCnt="4" custScaleX="4262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C152F1-42D3-47E7-894B-A2D4AE1C880E}" type="pres">
      <dgm:prSet presAssocID="{BC68884C-23DF-47C4-85A0-DFE7254A284A}" presName="negativeSpace" presStyleCnt="0"/>
      <dgm:spPr/>
    </dgm:pt>
    <dgm:pt modelId="{3A4945A5-9A03-4142-BDF7-F2F0C152AC83}" type="pres">
      <dgm:prSet presAssocID="{BC68884C-23DF-47C4-85A0-DFE7254A284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C66E77-3A95-472D-9871-D0A778017B9D}" type="pres">
      <dgm:prSet presAssocID="{60C80459-879F-4B12-9C6F-A558ED7FCDB4}" presName="spaceBetweenRectangles" presStyleCnt="0"/>
      <dgm:spPr/>
    </dgm:pt>
    <dgm:pt modelId="{C266C38C-D4A9-4311-9E71-E4E68C96FA94}" type="pres">
      <dgm:prSet presAssocID="{124C671D-89F0-4C26-AA65-BDF94968455B}" presName="parentLin" presStyleCnt="0"/>
      <dgm:spPr/>
      <dgm:t>
        <a:bodyPr/>
        <a:lstStyle/>
        <a:p>
          <a:endParaRPr lang="zh-CN" altLang="en-US"/>
        </a:p>
      </dgm:t>
    </dgm:pt>
    <dgm:pt modelId="{0E56F9BB-C7A8-46E4-973C-FCB433362EB8}" type="pres">
      <dgm:prSet presAssocID="{124C671D-89F0-4C26-AA65-BDF94968455B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922B3AE2-344E-4AE6-9AB5-0DEAB9084586}" type="pres">
      <dgm:prSet presAssocID="{124C671D-89F0-4C26-AA65-BDF94968455B}" presName="parentText" presStyleLbl="node1" presStyleIdx="2" presStyleCnt="4" custScaleX="496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8BB1BA-2696-4CE7-A536-D667DB74446F}" type="pres">
      <dgm:prSet presAssocID="{124C671D-89F0-4C26-AA65-BDF94968455B}" presName="negativeSpace" presStyleCnt="0"/>
      <dgm:spPr/>
      <dgm:t>
        <a:bodyPr/>
        <a:lstStyle/>
        <a:p>
          <a:endParaRPr lang="zh-CN" altLang="en-US"/>
        </a:p>
      </dgm:t>
    </dgm:pt>
    <dgm:pt modelId="{07DE6D91-4304-4106-9A71-C1B9B87300A7}" type="pres">
      <dgm:prSet presAssocID="{124C671D-89F0-4C26-AA65-BDF94968455B}" presName="childText" presStyleLbl="conFgAcc1" presStyleIdx="2" presStyleCnt="4" custLinFactNeighborX="846" custLinFactNeighborY="257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409AD5-826D-4800-AB45-EF7E03A37DAC}" type="pres">
      <dgm:prSet presAssocID="{7396EFA6-55C9-43FD-AB7B-02B54C15283A}" presName="spaceBetweenRectangles" presStyleCnt="0"/>
      <dgm:spPr/>
    </dgm:pt>
    <dgm:pt modelId="{D8DB9B5F-CA85-48D2-8239-4C2334802DBC}" type="pres">
      <dgm:prSet presAssocID="{C67002C8-48BD-42E8-ACE4-80A0085728D3}" presName="parentLin" presStyleCnt="0"/>
      <dgm:spPr/>
    </dgm:pt>
    <dgm:pt modelId="{E9F24F34-E944-4A59-89B4-222313DE6837}" type="pres">
      <dgm:prSet presAssocID="{C67002C8-48BD-42E8-ACE4-80A0085728D3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595C52AD-727D-46BE-8668-4DEABEF19E8C}" type="pres">
      <dgm:prSet presAssocID="{C67002C8-48BD-42E8-ACE4-80A0085728D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EB1130-E467-4185-8F5C-A168C1BEC578}" type="pres">
      <dgm:prSet presAssocID="{C67002C8-48BD-42E8-ACE4-80A0085728D3}" presName="negativeSpace" presStyleCnt="0"/>
      <dgm:spPr/>
    </dgm:pt>
    <dgm:pt modelId="{5AB3AB16-C317-4BE4-9F20-ADF32D0F10E4}" type="pres">
      <dgm:prSet presAssocID="{C67002C8-48BD-42E8-ACE4-80A0085728D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39C021D-049F-436D-A464-A1F3CC4E4F53}" type="presOf" srcId="{8844DAAB-CA7A-451F-933C-38CAF009862A}" destId="{916BBA6A-4333-4A6D-B22C-A1A3470437BD}" srcOrd="0" destOrd="0" presId="urn:microsoft.com/office/officeart/2005/8/layout/list1"/>
    <dgm:cxn modelId="{7140B7CD-C670-4086-B0AA-12CDBE66E639}" type="presOf" srcId="{1B04591E-C574-443D-938D-F4D6D2CBB766}" destId="{F556449F-912C-42D6-93A6-3015020649F7}" srcOrd="0" destOrd="0" presId="urn:microsoft.com/office/officeart/2005/8/layout/list1"/>
    <dgm:cxn modelId="{A9D0DAF6-8DD0-4794-8781-B0398E6DDC2B}" type="presOf" srcId="{CF68D7C6-1609-4565-8768-89AA9F453C95}" destId="{15A5351A-7659-4119-AB59-15F85AE3CFC9}" srcOrd="1" destOrd="0" presId="urn:microsoft.com/office/officeart/2005/8/layout/list1"/>
    <dgm:cxn modelId="{CB1532F5-E92C-49E9-8BD1-C7452DD162EC}" type="presOf" srcId="{93A77A88-6DFD-4749-A817-99C8BCCD3B40}" destId="{F556449F-912C-42D6-93A6-3015020649F7}" srcOrd="0" destOrd="1" presId="urn:microsoft.com/office/officeart/2005/8/layout/list1"/>
    <dgm:cxn modelId="{2C24DAED-2863-4B2F-A202-384022C95EF9}" type="presOf" srcId="{124C671D-89F0-4C26-AA65-BDF94968455B}" destId="{922B3AE2-344E-4AE6-9AB5-0DEAB9084586}" srcOrd="1" destOrd="0" presId="urn:microsoft.com/office/officeart/2005/8/layout/list1"/>
    <dgm:cxn modelId="{99461030-D8A5-4D00-90AD-C2D8487F8E25}" type="presOf" srcId="{E4A43E71-B308-4461-9504-CE1FB3987F86}" destId="{F556449F-912C-42D6-93A6-3015020649F7}" srcOrd="0" destOrd="2" presId="urn:microsoft.com/office/officeart/2005/8/layout/list1"/>
    <dgm:cxn modelId="{1AB9BC65-51D0-4653-B185-99DDDB076548}" type="presOf" srcId="{CF68D7C6-1609-4565-8768-89AA9F453C95}" destId="{A9A71750-EE2B-4D1D-AF14-011F14F1E14B}" srcOrd="0" destOrd="0" presId="urn:microsoft.com/office/officeart/2005/8/layout/list1"/>
    <dgm:cxn modelId="{630581E9-F4C1-4FAE-9B0C-5335D453D1CC}" srcId="{8844DAAB-CA7A-451F-933C-38CAF009862A}" destId="{C67002C8-48BD-42E8-ACE4-80A0085728D3}" srcOrd="3" destOrd="0" parTransId="{A19E0497-4305-42CB-92A1-2D0B89C3A12E}" sibTransId="{7A22B638-0740-4BA7-AE2D-0455143F55EF}"/>
    <dgm:cxn modelId="{EB5387B0-EA39-4473-8F67-835D2A76F750}" type="presOf" srcId="{BC68884C-23DF-47C4-85A0-DFE7254A284A}" destId="{020A08A9-1EE5-42DA-9E2C-F40E28C25B58}" srcOrd="1" destOrd="0" presId="urn:microsoft.com/office/officeart/2005/8/layout/list1"/>
    <dgm:cxn modelId="{785F2D85-72F8-4BC9-B2A0-2B60F1C4EE55}" srcId="{CF68D7C6-1609-4565-8768-89AA9F453C95}" destId="{E4A43E71-B308-4461-9504-CE1FB3987F86}" srcOrd="2" destOrd="0" parTransId="{9C2EAB81-9C65-4FCE-9659-9A1B12F8C806}" sibTransId="{3B6EFA6F-0940-47A4-A2FD-C5EA937F12AE}"/>
    <dgm:cxn modelId="{B4606AF7-1BB8-4A47-B5E8-958CF0025CFA}" type="presOf" srcId="{01A9D823-F78B-4F22-A03B-8E0B43AB40DE}" destId="{F556449F-912C-42D6-93A6-3015020649F7}" srcOrd="0" destOrd="3" presId="urn:microsoft.com/office/officeart/2005/8/layout/list1"/>
    <dgm:cxn modelId="{33B9F50F-ED16-463B-ADCC-8E64D427F332}" srcId="{CF68D7C6-1609-4565-8768-89AA9F453C95}" destId="{93A77A88-6DFD-4749-A817-99C8BCCD3B40}" srcOrd="1" destOrd="0" parTransId="{C344F218-7C89-446E-8EAD-009901CD1030}" sibTransId="{56C6CBF5-7240-43E0-BB98-D45198D0A510}"/>
    <dgm:cxn modelId="{D9D2E515-114E-4BB1-BC11-980BCF0C54D3}" srcId="{CF68D7C6-1609-4565-8768-89AA9F453C95}" destId="{01A9D823-F78B-4F22-A03B-8E0B43AB40DE}" srcOrd="3" destOrd="0" parTransId="{29E5571E-CEDA-4908-B871-7B9273C441E3}" sibTransId="{953A39F0-E032-43CE-A18C-0B1CD38BA722}"/>
    <dgm:cxn modelId="{B968E4FF-F96B-4F63-8891-4B70AF2524C8}" srcId="{CF68D7C6-1609-4565-8768-89AA9F453C95}" destId="{75052B1F-2195-4788-8801-AD4B35A82994}" srcOrd="4" destOrd="0" parTransId="{8B903E6C-6D5E-488F-BF00-5CC91844B701}" sibTransId="{4DCFC49C-1E9B-45A7-8390-3E1A91D9657D}"/>
    <dgm:cxn modelId="{6A31E0CA-C72E-4257-94A8-0047B4D7567A}" type="presOf" srcId="{BC68884C-23DF-47C4-85A0-DFE7254A284A}" destId="{73E90751-12E8-46B6-952B-1267A223512E}" srcOrd="0" destOrd="0" presId="urn:microsoft.com/office/officeart/2005/8/layout/list1"/>
    <dgm:cxn modelId="{59AD18A2-5789-41EF-8E78-902BB557FF9F}" srcId="{8844DAAB-CA7A-451F-933C-38CAF009862A}" destId="{CF68D7C6-1609-4565-8768-89AA9F453C95}" srcOrd="0" destOrd="0" parTransId="{01F00598-0DD8-47A4-B9EA-78B6FB8964CF}" sibTransId="{3D43D038-A8EE-4609-B2D3-55948ED54B62}"/>
    <dgm:cxn modelId="{8EAC4FE4-D9F6-4AEA-9C2B-3E849C1020E1}" srcId="{CF68D7C6-1609-4565-8768-89AA9F453C95}" destId="{1B04591E-C574-443D-938D-F4D6D2CBB766}" srcOrd="0" destOrd="0" parTransId="{DE908B68-8AA8-469F-A682-AA03D38CE052}" sibTransId="{812637FF-3B75-4480-806E-3BCE39FAB3D3}"/>
    <dgm:cxn modelId="{2BC41582-3C51-418A-B181-C1A7945BB839}" type="presOf" srcId="{75052B1F-2195-4788-8801-AD4B35A82994}" destId="{F556449F-912C-42D6-93A6-3015020649F7}" srcOrd="0" destOrd="4" presId="urn:microsoft.com/office/officeart/2005/8/layout/list1"/>
    <dgm:cxn modelId="{2A24490B-6E41-45EC-8330-3C92ED85CBCA}" type="presOf" srcId="{C67002C8-48BD-42E8-ACE4-80A0085728D3}" destId="{E9F24F34-E944-4A59-89B4-222313DE6837}" srcOrd="0" destOrd="0" presId="urn:microsoft.com/office/officeart/2005/8/layout/list1"/>
    <dgm:cxn modelId="{C8707AA8-000E-4C48-9D39-DBB44A669AF4}" type="presOf" srcId="{124C671D-89F0-4C26-AA65-BDF94968455B}" destId="{0E56F9BB-C7A8-46E4-973C-FCB433362EB8}" srcOrd="0" destOrd="0" presId="urn:microsoft.com/office/officeart/2005/8/layout/list1"/>
    <dgm:cxn modelId="{CD37AF40-C935-49F7-ABBF-F86B221A00F1}" srcId="{8844DAAB-CA7A-451F-933C-38CAF009862A}" destId="{124C671D-89F0-4C26-AA65-BDF94968455B}" srcOrd="2" destOrd="0" parTransId="{1FAA4C39-640F-46A1-B195-92525E759269}" sibTransId="{7396EFA6-55C9-43FD-AB7B-02B54C15283A}"/>
    <dgm:cxn modelId="{7B8F9AB4-3A05-4779-8614-097F69EEBA40}" srcId="{8844DAAB-CA7A-451F-933C-38CAF009862A}" destId="{BC68884C-23DF-47C4-85A0-DFE7254A284A}" srcOrd="1" destOrd="0" parTransId="{2788755F-AD4C-4B3F-8AAF-A98BEFE7F5FB}" sibTransId="{60C80459-879F-4B12-9C6F-A558ED7FCDB4}"/>
    <dgm:cxn modelId="{77C7FD94-2FC9-4272-A225-8379613AAC5A}" type="presOf" srcId="{C67002C8-48BD-42E8-ACE4-80A0085728D3}" destId="{595C52AD-727D-46BE-8668-4DEABEF19E8C}" srcOrd="1" destOrd="0" presId="urn:microsoft.com/office/officeart/2005/8/layout/list1"/>
    <dgm:cxn modelId="{BABF85BE-43F1-4429-BB71-DB57F78C3914}" type="presParOf" srcId="{916BBA6A-4333-4A6D-B22C-A1A3470437BD}" destId="{7274525F-A22F-4955-968E-AB26DDF9F203}" srcOrd="0" destOrd="0" presId="urn:microsoft.com/office/officeart/2005/8/layout/list1"/>
    <dgm:cxn modelId="{6580F76A-B9AD-41EA-B368-BD8592E5F53E}" type="presParOf" srcId="{7274525F-A22F-4955-968E-AB26DDF9F203}" destId="{A9A71750-EE2B-4D1D-AF14-011F14F1E14B}" srcOrd="0" destOrd="0" presId="urn:microsoft.com/office/officeart/2005/8/layout/list1"/>
    <dgm:cxn modelId="{1FB2158E-71F3-49D7-8F68-B95DA3355360}" type="presParOf" srcId="{7274525F-A22F-4955-968E-AB26DDF9F203}" destId="{15A5351A-7659-4119-AB59-15F85AE3CFC9}" srcOrd="1" destOrd="0" presId="urn:microsoft.com/office/officeart/2005/8/layout/list1"/>
    <dgm:cxn modelId="{1C44D8E2-0B86-449A-8716-6042E19BD583}" type="presParOf" srcId="{916BBA6A-4333-4A6D-B22C-A1A3470437BD}" destId="{B65549D2-63A8-457B-B56C-405F00E73AD2}" srcOrd="1" destOrd="0" presId="urn:microsoft.com/office/officeart/2005/8/layout/list1"/>
    <dgm:cxn modelId="{3F325815-4D60-4B81-9BE3-7D164FE207C5}" type="presParOf" srcId="{916BBA6A-4333-4A6D-B22C-A1A3470437BD}" destId="{F556449F-912C-42D6-93A6-3015020649F7}" srcOrd="2" destOrd="0" presId="urn:microsoft.com/office/officeart/2005/8/layout/list1"/>
    <dgm:cxn modelId="{64481BF0-DFEA-4C03-A8A0-72ADDAA24547}" type="presParOf" srcId="{916BBA6A-4333-4A6D-B22C-A1A3470437BD}" destId="{B8ACFF3C-BD01-4776-B9D9-4A97A5C748FC}" srcOrd="3" destOrd="0" presId="urn:microsoft.com/office/officeart/2005/8/layout/list1"/>
    <dgm:cxn modelId="{0C5013CB-AEAE-4DF1-971A-03E6ABE314C4}" type="presParOf" srcId="{916BBA6A-4333-4A6D-B22C-A1A3470437BD}" destId="{91ADCB74-95CD-4566-88E7-2674E2C11D1D}" srcOrd="4" destOrd="0" presId="urn:microsoft.com/office/officeart/2005/8/layout/list1"/>
    <dgm:cxn modelId="{4799AC9E-B7C5-43E1-8CC2-E7FDA1330435}" type="presParOf" srcId="{91ADCB74-95CD-4566-88E7-2674E2C11D1D}" destId="{73E90751-12E8-46B6-952B-1267A223512E}" srcOrd="0" destOrd="0" presId="urn:microsoft.com/office/officeart/2005/8/layout/list1"/>
    <dgm:cxn modelId="{D3022E89-EFE9-4673-96B6-7ADD3446E4C2}" type="presParOf" srcId="{91ADCB74-95CD-4566-88E7-2674E2C11D1D}" destId="{020A08A9-1EE5-42DA-9E2C-F40E28C25B58}" srcOrd="1" destOrd="0" presId="urn:microsoft.com/office/officeart/2005/8/layout/list1"/>
    <dgm:cxn modelId="{F967D45D-1895-4AD7-9A3E-EB01DD68B427}" type="presParOf" srcId="{916BBA6A-4333-4A6D-B22C-A1A3470437BD}" destId="{27C152F1-42D3-47E7-894B-A2D4AE1C880E}" srcOrd="5" destOrd="0" presId="urn:microsoft.com/office/officeart/2005/8/layout/list1"/>
    <dgm:cxn modelId="{2DF63CB4-3377-49AA-854F-0347B8AB1278}" type="presParOf" srcId="{916BBA6A-4333-4A6D-B22C-A1A3470437BD}" destId="{3A4945A5-9A03-4142-BDF7-F2F0C152AC83}" srcOrd="6" destOrd="0" presId="urn:microsoft.com/office/officeart/2005/8/layout/list1"/>
    <dgm:cxn modelId="{E32DC8DE-3667-4AA8-8633-3B8E8CE564A4}" type="presParOf" srcId="{916BBA6A-4333-4A6D-B22C-A1A3470437BD}" destId="{7BC66E77-3A95-472D-9871-D0A778017B9D}" srcOrd="7" destOrd="0" presId="urn:microsoft.com/office/officeart/2005/8/layout/list1"/>
    <dgm:cxn modelId="{E283E4E3-2223-46CA-B808-6E6ED3D4FB95}" type="presParOf" srcId="{916BBA6A-4333-4A6D-B22C-A1A3470437BD}" destId="{C266C38C-D4A9-4311-9E71-E4E68C96FA94}" srcOrd="8" destOrd="0" presId="urn:microsoft.com/office/officeart/2005/8/layout/list1"/>
    <dgm:cxn modelId="{1AD7B4B3-C8A9-45AA-919A-9E0DAB835D02}" type="presParOf" srcId="{C266C38C-D4A9-4311-9E71-E4E68C96FA94}" destId="{0E56F9BB-C7A8-46E4-973C-FCB433362EB8}" srcOrd="0" destOrd="0" presId="urn:microsoft.com/office/officeart/2005/8/layout/list1"/>
    <dgm:cxn modelId="{64EA9E7E-257B-4DE0-8BE6-8CBB2330D795}" type="presParOf" srcId="{C266C38C-D4A9-4311-9E71-E4E68C96FA94}" destId="{922B3AE2-344E-4AE6-9AB5-0DEAB9084586}" srcOrd="1" destOrd="0" presId="urn:microsoft.com/office/officeart/2005/8/layout/list1"/>
    <dgm:cxn modelId="{C8A0D8AE-86E7-4C81-B52F-B02BD62188D9}" type="presParOf" srcId="{916BBA6A-4333-4A6D-B22C-A1A3470437BD}" destId="{2D8BB1BA-2696-4CE7-A536-D667DB74446F}" srcOrd="9" destOrd="0" presId="urn:microsoft.com/office/officeart/2005/8/layout/list1"/>
    <dgm:cxn modelId="{D4E6C113-9B4B-450A-B0F9-848785E714C6}" type="presParOf" srcId="{916BBA6A-4333-4A6D-B22C-A1A3470437BD}" destId="{07DE6D91-4304-4106-9A71-C1B9B87300A7}" srcOrd="10" destOrd="0" presId="urn:microsoft.com/office/officeart/2005/8/layout/list1"/>
    <dgm:cxn modelId="{FE921045-D040-462F-BEF7-C8BD516AE389}" type="presParOf" srcId="{916BBA6A-4333-4A6D-B22C-A1A3470437BD}" destId="{55409AD5-826D-4800-AB45-EF7E03A37DAC}" srcOrd="11" destOrd="0" presId="urn:microsoft.com/office/officeart/2005/8/layout/list1"/>
    <dgm:cxn modelId="{41E828B8-D22F-41CD-8973-F74F8F4296C8}" type="presParOf" srcId="{916BBA6A-4333-4A6D-B22C-A1A3470437BD}" destId="{D8DB9B5F-CA85-48D2-8239-4C2334802DBC}" srcOrd="12" destOrd="0" presId="urn:microsoft.com/office/officeart/2005/8/layout/list1"/>
    <dgm:cxn modelId="{A5B4E209-CB8B-4196-834D-3081529BF9DD}" type="presParOf" srcId="{D8DB9B5F-CA85-48D2-8239-4C2334802DBC}" destId="{E9F24F34-E944-4A59-89B4-222313DE6837}" srcOrd="0" destOrd="0" presId="urn:microsoft.com/office/officeart/2005/8/layout/list1"/>
    <dgm:cxn modelId="{2A7241A6-79E7-47F2-9F0B-B6F673CA1F56}" type="presParOf" srcId="{D8DB9B5F-CA85-48D2-8239-4C2334802DBC}" destId="{595C52AD-727D-46BE-8668-4DEABEF19E8C}" srcOrd="1" destOrd="0" presId="urn:microsoft.com/office/officeart/2005/8/layout/list1"/>
    <dgm:cxn modelId="{06DE0925-8AFE-4089-903A-0B87BAF833BC}" type="presParOf" srcId="{916BBA6A-4333-4A6D-B22C-A1A3470437BD}" destId="{11EB1130-E467-4185-8F5C-A168C1BEC578}" srcOrd="13" destOrd="0" presId="urn:microsoft.com/office/officeart/2005/8/layout/list1"/>
    <dgm:cxn modelId="{1AD98A6D-359F-4D68-97D3-18BE77DE27AC}" type="presParOf" srcId="{916BBA6A-4333-4A6D-B22C-A1A3470437BD}" destId="{5AB3AB16-C317-4BE4-9F20-ADF32D0F10E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4DAAB-CA7A-451F-933C-38CAF009862A}" type="doc">
      <dgm:prSet loTypeId="urn:microsoft.com/office/officeart/2005/8/layout/list1" loCatId="list" qsTypeId="urn:microsoft.com/office/officeart/2005/8/quickstyle/3d2" qsCatId="3D" csTypeId="urn:microsoft.com/office/officeart/2005/8/colors/colorful1#9" csCatId="colorful" phldr="1"/>
      <dgm:spPr/>
      <dgm:t>
        <a:bodyPr/>
        <a:lstStyle/>
        <a:p>
          <a:endParaRPr lang="zh-CN" altLang="en-US"/>
        </a:p>
      </dgm:t>
    </dgm:pt>
    <dgm:pt modelId="{CF68D7C6-1609-4565-8768-89AA9F453C95}">
      <dgm:prSet phldrT="[文本]" custT="1"/>
      <dgm:spPr/>
      <dgm:t>
        <a:bodyPr/>
        <a:lstStyle/>
        <a:p>
          <a:pPr algn="l"/>
          <a:r>
            <a:rPr lang="en-AU" altLang="zh-CN" sz="3600" dirty="0" smtClean="0">
              <a:hlinkClick xmlns:r="http://schemas.openxmlformats.org/officeDocument/2006/relationships" r:id="rId1"/>
            </a:rPr>
            <a:t>ProQuest </a:t>
          </a:r>
          <a:r>
            <a:rPr lang="zh-CN" altLang="en-AU" sz="3600" dirty="0" smtClean="0">
              <a:latin typeface="黑体" pitchFamily="2" charset="-122"/>
              <a:ea typeface="黑体" pitchFamily="2" charset="-122"/>
              <a:hlinkClick xmlns:r="http://schemas.openxmlformats.org/officeDocument/2006/relationships" r:id="rId1"/>
            </a:rPr>
            <a:t>检索平台 </a:t>
          </a:r>
          <a:endParaRPr lang="zh-CN" altLang="en-US" sz="3600" b="1" dirty="0">
            <a:latin typeface="Arial" pitchFamily="34" charset="0"/>
            <a:ea typeface="黑体" pitchFamily="2" charset="-122"/>
            <a:cs typeface="Arial" pitchFamily="34" charset="0"/>
          </a:endParaRPr>
        </a:p>
      </dgm:t>
    </dgm:pt>
    <dgm:pt modelId="{01F00598-0DD8-47A4-B9EA-78B6FB8964CF}" type="parTrans" cxnId="{59AD18A2-5789-41EF-8E78-902BB557FF9F}">
      <dgm:prSet/>
      <dgm:spPr/>
      <dgm:t>
        <a:bodyPr/>
        <a:lstStyle/>
        <a:p>
          <a:endParaRPr lang="zh-CN" altLang="en-US"/>
        </a:p>
      </dgm:t>
    </dgm:pt>
    <dgm:pt modelId="{3D43D038-A8EE-4609-B2D3-55948ED54B62}" type="sibTrans" cxnId="{59AD18A2-5789-41EF-8E78-902BB557FF9F}">
      <dgm:prSet/>
      <dgm:spPr/>
      <dgm:t>
        <a:bodyPr/>
        <a:lstStyle/>
        <a:p>
          <a:endParaRPr lang="zh-CN" altLang="en-US"/>
        </a:p>
      </dgm:t>
    </dgm:pt>
    <dgm:pt modelId="{FAB77BF2-ABAD-481C-82EE-B2019D202094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en-US" sz="2400" b="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ABI/INFORM Global </a:t>
          </a:r>
          <a:r>
            <a:rPr lang="zh-CN" altLang="en-US" sz="2400" b="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（商业经济管理全文期刊库）</a:t>
          </a:r>
        </a:p>
      </dgm:t>
    </dgm:pt>
    <dgm:pt modelId="{3F799574-8706-4235-970F-3286EEF176F0}" type="parTrans" cxnId="{12B3169D-D481-4404-8F95-CA0655577020}">
      <dgm:prSet/>
      <dgm:spPr/>
      <dgm:t>
        <a:bodyPr/>
        <a:lstStyle/>
        <a:p>
          <a:endParaRPr lang="zh-CN" altLang="en-US"/>
        </a:p>
      </dgm:t>
    </dgm:pt>
    <dgm:pt modelId="{899CE671-8C64-4766-B965-D0E3AC787D67}" type="sibTrans" cxnId="{12B3169D-D481-4404-8F95-CA0655577020}">
      <dgm:prSet/>
      <dgm:spPr/>
      <dgm:t>
        <a:bodyPr/>
        <a:lstStyle/>
        <a:p>
          <a:endParaRPr lang="zh-CN" altLang="en-US"/>
        </a:p>
      </dgm:t>
    </dgm:pt>
    <dgm:pt modelId="{CEFA2E30-C835-4DE8-AF7D-BC5DD6A4BA6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en-US" sz="2400" b="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ABI Trade and Industry </a:t>
          </a:r>
          <a:r>
            <a:rPr lang="zh-CN" altLang="en-US" sz="2400" b="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（行业与贸易信息库）</a:t>
          </a:r>
        </a:p>
      </dgm:t>
    </dgm:pt>
    <dgm:pt modelId="{3D621866-82FA-4193-AAAF-EB11FCE755B8}" type="parTrans" cxnId="{CC38621A-DA1B-4E7D-A40D-A9629FDEDFCA}">
      <dgm:prSet/>
      <dgm:spPr/>
      <dgm:t>
        <a:bodyPr/>
        <a:lstStyle/>
        <a:p>
          <a:endParaRPr lang="zh-CN" altLang="en-US"/>
        </a:p>
      </dgm:t>
    </dgm:pt>
    <dgm:pt modelId="{C50D9BFE-CA2D-4339-B8CC-CB7CFF33E17F}" type="sibTrans" cxnId="{CC38621A-DA1B-4E7D-A40D-A9629FDEDFCA}">
      <dgm:prSet/>
      <dgm:spPr/>
      <dgm:t>
        <a:bodyPr/>
        <a:lstStyle/>
        <a:p>
          <a:endParaRPr lang="zh-CN" altLang="en-US"/>
        </a:p>
      </dgm:t>
    </dgm:pt>
    <dgm:pt modelId="{B531BAC4-D7E1-4A4E-9A6A-19EAF98E9C2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en-US" sz="2400" b="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ABI Dateline </a:t>
          </a:r>
          <a:r>
            <a:rPr lang="zh-CN" altLang="en-US" sz="2400" b="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（北美地区中小型企业与公司贸易数据库）</a:t>
          </a:r>
        </a:p>
      </dgm:t>
    </dgm:pt>
    <dgm:pt modelId="{F7373222-0EAA-434A-A458-763FBF5B6A97}" type="parTrans" cxnId="{2E488479-2AF0-4E15-8DAC-40086C51BCA9}">
      <dgm:prSet/>
      <dgm:spPr/>
      <dgm:t>
        <a:bodyPr/>
        <a:lstStyle/>
        <a:p>
          <a:endParaRPr lang="zh-CN" altLang="en-US"/>
        </a:p>
      </dgm:t>
    </dgm:pt>
    <dgm:pt modelId="{E05DB6E2-7E3B-4746-A829-515D003C806B}" type="sibTrans" cxnId="{2E488479-2AF0-4E15-8DAC-40086C51BCA9}">
      <dgm:prSet/>
      <dgm:spPr/>
      <dgm:t>
        <a:bodyPr/>
        <a:lstStyle/>
        <a:p>
          <a:endParaRPr lang="zh-CN" altLang="en-US"/>
        </a:p>
      </dgm:t>
    </dgm:pt>
    <dgm:pt modelId="{EA74B883-A736-443B-88A7-EFDB40237CD6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en-US" sz="2400" b="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EconLit </a:t>
          </a:r>
          <a:r>
            <a:rPr lang="zh-CN" altLang="en-US" sz="2400" b="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（美国经济学会经济学文献库）</a:t>
          </a:r>
        </a:p>
      </dgm:t>
    </dgm:pt>
    <dgm:pt modelId="{2DD9FFE6-5602-42DE-B0C1-4A4A06ECB59E}" type="parTrans" cxnId="{C99A52EC-7AED-41A6-8BE2-7867E4E040CF}">
      <dgm:prSet/>
      <dgm:spPr/>
      <dgm:t>
        <a:bodyPr/>
        <a:lstStyle/>
        <a:p>
          <a:endParaRPr lang="zh-CN" altLang="en-US"/>
        </a:p>
      </dgm:t>
    </dgm:pt>
    <dgm:pt modelId="{4E362F21-7824-4827-8B9E-11BED7426D59}" type="sibTrans" cxnId="{C99A52EC-7AED-41A6-8BE2-7867E4E040CF}">
      <dgm:prSet/>
      <dgm:spPr/>
      <dgm:t>
        <a:bodyPr/>
        <a:lstStyle/>
        <a:p>
          <a:endParaRPr lang="zh-CN" altLang="en-US"/>
        </a:p>
      </dgm:t>
    </dgm:pt>
    <dgm:pt modelId="{70E4279B-C2CA-4A88-ACEF-77AF8DE40C3D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en-US" sz="2400" b="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ProQuest Asian Business &amp; Reference </a:t>
          </a:r>
          <a:r>
            <a:rPr lang="zh-CN" altLang="en-US" sz="2400" b="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（亚洲商业信息）</a:t>
          </a:r>
        </a:p>
      </dgm:t>
    </dgm:pt>
    <dgm:pt modelId="{C08E8E63-B24C-4F82-A90F-F393FBE74136}" type="parTrans" cxnId="{38CB8C33-22EA-44F3-B41A-B7C71E63E578}">
      <dgm:prSet/>
      <dgm:spPr/>
      <dgm:t>
        <a:bodyPr/>
        <a:lstStyle/>
        <a:p>
          <a:endParaRPr lang="zh-CN" altLang="en-US"/>
        </a:p>
      </dgm:t>
    </dgm:pt>
    <dgm:pt modelId="{D44B3654-D16F-4AA2-BC9A-254D5E7ED2CE}" type="sibTrans" cxnId="{38CB8C33-22EA-44F3-B41A-B7C71E63E578}">
      <dgm:prSet/>
      <dgm:spPr/>
      <dgm:t>
        <a:bodyPr/>
        <a:lstStyle/>
        <a:p>
          <a:endParaRPr lang="zh-CN" altLang="en-US"/>
        </a:p>
      </dgm:t>
    </dgm:pt>
    <dgm:pt modelId="{4DA47774-FD3B-457C-8CC8-1B1711B664EE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en-US" sz="2400" b="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ProQuest European Business </a:t>
          </a:r>
          <a:r>
            <a:rPr lang="zh-CN" altLang="en-US" sz="2400" b="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（欧洲商业信息）</a:t>
          </a:r>
        </a:p>
      </dgm:t>
    </dgm:pt>
    <dgm:pt modelId="{16627B38-8A92-41CD-8697-5CFD7CCCA908}" type="parTrans" cxnId="{34D803D0-FAF5-46D3-8577-5D1C354CCFFD}">
      <dgm:prSet/>
      <dgm:spPr/>
      <dgm:t>
        <a:bodyPr/>
        <a:lstStyle/>
        <a:p>
          <a:endParaRPr lang="zh-CN" altLang="en-US"/>
        </a:p>
      </dgm:t>
    </dgm:pt>
    <dgm:pt modelId="{D100BA5C-306E-402B-9E09-AC528E1F16E9}" type="sibTrans" cxnId="{34D803D0-FAF5-46D3-8577-5D1C354CCFFD}">
      <dgm:prSet/>
      <dgm:spPr/>
      <dgm:t>
        <a:bodyPr/>
        <a:lstStyle/>
        <a:p>
          <a:endParaRPr lang="zh-CN" altLang="en-US"/>
        </a:p>
      </dgm:t>
    </dgm:pt>
    <dgm:pt modelId="{ED346B7D-4C0E-46AC-9756-AA496D847FCD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ABI/INFORM Archive‎ </a:t>
          </a:r>
          <a:r>
            <a:rPr lang="zh-CN" altLang="en-US" sz="2400" dirty="0" smtClean="0"/>
            <a:t>（</a:t>
          </a:r>
          <a:r>
            <a:rPr lang="en-US" altLang="zh-CN" sz="2400" dirty="0" smtClean="0"/>
            <a:t>1905-1985</a:t>
          </a:r>
          <a:r>
            <a:rPr lang="zh-CN" altLang="en-US" sz="2400" dirty="0" smtClean="0"/>
            <a:t>）</a:t>
          </a:r>
          <a:endParaRPr lang="zh-CN" altLang="en-US" sz="2400" b="0" dirty="0" smtClean="0">
            <a:latin typeface="Arial" pitchFamily="34" charset="0"/>
            <a:ea typeface="楷体_GB2312" pitchFamily="49" charset="-122"/>
            <a:cs typeface="Arial" pitchFamily="34" charset="0"/>
          </a:endParaRPr>
        </a:p>
      </dgm:t>
    </dgm:pt>
    <dgm:pt modelId="{153536A8-DEB2-4AB1-A778-12DC1CF7373E}" type="parTrans" cxnId="{D6C8F883-3829-4FB1-929D-5D4F0A3F9FA3}">
      <dgm:prSet/>
      <dgm:spPr/>
      <dgm:t>
        <a:bodyPr/>
        <a:lstStyle/>
        <a:p>
          <a:endParaRPr lang="zh-CN" altLang="en-US"/>
        </a:p>
      </dgm:t>
    </dgm:pt>
    <dgm:pt modelId="{FA63A304-DCF5-4591-8B9D-7FB926769611}" type="sibTrans" cxnId="{D6C8F883-3829-4FB1-929D-5D4F0A3F9FA3}">
      <dgm:prSet/>
      <dgm:spPr/>
      <dgm:t>
        <a:bodyPr/>
        <a:lstStyle/>
        <a:p>
          <a:endParaRPr lang="zh-CN" altLang="en-US"/>
        </a:p>
      </dgm:t>
    </dgm:pt>
    <dgm:pt modelId="{BF4DC22F-70F8-43CF-A522-296A2753CC62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i="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Barron‘s </a:t>
          </a:r>
          <a:r>
            <a:rPr lang="en-US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magazine </a:t>
          </a:r>
          <a:r>
            <a:rPr lang="en-US" sz="2400" dirty="0" smtClean="0"/>
            <a:t>（</a:t>
          </a:r>
          <a:r>
            <a:rPr lang="zh-CN" altLang="en-US" sz="2400" dirty="0" smtClean="0">
              <a:latin typeface="华文楷体" pitchFamily="2" charset="-122"/>
              <a:ea typeface="华文楷体" pitchFamily="2" charset="-122"/>
            </a:rPr>
            <a:t>巴伦周刊，</a:t>
          </a:r>
          <a:r>
            <a:rPr lang="zh-CN" altLang="en-US" sz="2400" dirty="0" smtClean="0">
              <a:latin typeface="华文楷体" pitchFamily="2" charset="-122"/>
              <a:ea typeface="华文楷体" pitchFamily="2" charset="-122"/>
              <a:cs typeface="Arial Unicode MS" pitchFamily="34" charset="-122"/>
            </a:rPr>
            <a:t>财经新闻</a:t>
          </a:r>
          <a:r>
            <a:rPr lang="zh-CN" altLang="en-US" sz="2400" dirty="0" smtClean="0"/>
            <a:t>）</a:t>
          </a:r>
          <a:endParaRPr lang="zh-CN" altLang="en-US" sz="2400" b="0" dirty="0" smtClean="0">
            <a:latin typeface="Arial" pitchFamily="34" charset="0"/>
            <a:ea typeface="楷体_GB2312" pitchFamily="49" charset="-122"/>
            <a:cs typeface="Arial" pitchFamily="34" charset="0"/>
          </a:endParaRPr>
        </a:p>
      </dgm:t>
    </dgm:pt>
    <dgm:pt modelId="{ED497417-3715-4EE6-A087-5E5919A319E5}" type="parTrans" cxnId="{EC0D2666-3225-4CE0-9388-CB5B0E99E556}">
      <dgm:prSet/>
      <dgm:spPr/>
    </dgm:pt>
    <dgm:pt modelId="{FA55C932-4A94-43BB-BC45-09AB2941364B}" type="sibTrans" cxnId="{EC0D2666-3225-4CE0-9388-CB5B0E99E556}">
      <dgm:prSet/>
      <dgm:spPr/>
    </dgm:pt>
    <dgm:pt modelId="{2C242BEF-5BD3-407E-AEA0-8125CA43DD8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The Wall Street Journal </a:t>
          </a:r>
          <a:r>
            <a:rPr lang="zh-CN" altLang="en-US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（</a:t>
          </a:r>
          <a:r>
            <a:rPr lang="zh-CN" altLang="en-US" sz="2400" dirty="0" smtClean="0">
              <a:latin typeface="华文楷体" pitchFamily="2" charset="-122"/>
              <a:ea typeface="华文楷体" pitchFamily="2" charset="-122"/>
              <a:cs typeface="Arial Unicode MS" pitchFamily="34" charset="-122"/>
            </a:rPr>
            <a:t>华尔街日报，财经新闻</a:t>
          </a:r>
          <a:r>
            <a:rPr lang="zh-CN" altLang="en-US" sz="24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）</a:t>
          </a:r>
          <a:r>
            <a:rPr lang="en-US" sz="2400" dirty="0" smtClean="0"/>
            <a:t>‎ </a:t>
          </a:r>
          <a:r>
            <a:rPr lang="zh-CN" altLang="en-US" sz="2400" b="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 </a:t>
          </a:r>
        </a:p>
      </dgm:t>
    </dgm:pt>
    <dgm:pt modelId="{17F6B96F-EB67-4968-9C6E-C51B3C6690F9}" type="parTrans" cxnId="{65B76E9C-6664-4449-8FE9-028469E554CE}">
      <dgm:prSet/>
      <dgm:spPr/>
    </dgm:pt>
    <dgm:pt modelId="{5C1A2125-C5FF-44C5-985C-B034ABE52D54}" type="sibTrans" cxnId="{65B76E9C-6664-4449-8FE9-028469E554CE}">
      <dgm:prSet/>
      <dgm:spPr/>
    </dgm:pt>
    <dgm:pt modelId="{916BBA6A-4333-4A6D-B22C-A1A3470437BD}" type="pres">
      <dgm:prSet presAssocID="{8844DAAB-CA7A-451F-933C-38CAF0098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274525F-A22F-4955-968E-AB26DDF9F203}" type="pres">
      <dgm:prSet presAssocID="{CF68D7C6-1609-4565-8768-89AA9F453C95}" presName="parentLin" presStyleCnt="0"/>
      <dgm:spPr/>
      <dgm:t>
        <a:bodyPr/>
        <a:lstStyle/>
        <a:p>
          <a:endParaRPr lang="zh-CN" altLang="en-US"/>
        </a:p>
      </dgm:t>
    </dgm:pt>
    <dgm:pt modelId="{A9A71750-EE2B-4D1D-AF14-011F14F1E14B}" type="pres">
      <dgm:prSet presAssocID="{CF68D7C6-1609-4565-8768-89AA9F453C95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15A5351A-7659-4119-AB59-15F85AE3CFC9}" type="pres">
      <dgm:prSet presAssocID="{CF68D7C6-1609-4565-8768-89AA9F453C95}" presName="parentText" presStyleLbl="node1" presStyleIdx="0" presStyleCnt="1" custScaleX="96447" custScaleY="54615" custLinFactNeighborX="-19674" custLinFactNeighborY="-3297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5549D2-63A8-457B-B56C-405F00E73AD2}" type="pres">
      <dgm:prSet presAssocID="{CF68D7C6-1609-4565-8768-89AA9F453C95}" presName="negativeSpace" presStyleCnt="0"/>
      <dgm:spPr/>
      <dgm:t>
        <a:bodyPr/>
        <a:lstStyle/>
        <a:p>
          <a:endParaRPr lang="zh-CN" altLang="en-US"/>
        </a:p>
      </dgm:t>
    </dgm:pt>
    <dgm:pt modelId="{F556449F-912C-42D6-93A6-3015020649F7}" type="pres">
      <dgm:prSet presAssocID="{CF68D7C6-1609-4565-8768-89AA9F453C95}" presName="childText" presStyleLbl="conFgAcc1" presStyleIdx="0" presStyleCnt="1" custScaleY="102983" custLinFactNeighborX="-2002" custLinFactNeighborY="316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BCB64EE-371E-400D-8E9A-357D0FF696A9}" type="presOf" srcId="{8844DAAB-CA7A-451F-933C-38CAF009862A}" destId="{916BBA6A-4333-4A6D-B22C-A1A3470437BD}" srcOrd="0" destOrd="0" presId="urn:microsoft.com/office/officeart/2005/8/layout/list1"/>
    <dgm:cxn modelId="{DDA18728-7151-4BF0-8FD9-C6C1BF4385EC}" type="presOf" srcId="{BF4DC22F-70F8-43CF-A522-296A2753CC62}" destId="{F556449F-912C-42D6-93A6-3015020649F7}" srcOrd="0" destOrd="4" presId="urn:microsoft.com/office/officeart/2005/8/layout/list1"/>
    <dgm:cxn modelId="{6FA0E0E9-DAE9-4193-931D-134E4402E538}" type="presOf" srcId="{ED346B7D-4C0E-46AC-9756-AA496D847FCD}" destId="{F556449F-912C-42D6-93A6-3015020649F7}" srcOrd="0" destOrd="3" presId="urn:microsoft.com/office/officeart/2005/8/layout/list1"/>
    <dgm:cxn modelId="{38CB8C33-22EA-44F3-B41A-B7C71E63E578}" srcId="{CF68D7C6-1609-4565-8768-89AA9F453C95}" destId="{70E4279B-C2CA-4A88-ACEF-77AF8DE40C3D}" srcOrd="6" destOrd="0" parTransId="{C08E8E63-B24C-4F82-A90F-F393FBE74136}" sibTransId="{D44B3654-D16F-4AA2-BC9A-254D5E7ED2CE}"/>
    <dgm:cxn modelId="{92D795A4-A55D-4F89-9DB1-E049F03052C4}" type="presOf" srcId="{EA74B883-A736-443B-88A7-EFDB40237CD6}" destId="{F556449F-912C-42D6-93A6-3015020649F7}" srcOrd="0" destOrd="5" presId="urn:microsoft.com/office/officeart/2005/8/layout/list1"/>
    <dgm:cxn modelId="{C99A52EC-7AED-41A6-8BE2-7867E4E040CF}" srcId="{CF68D7C6-1609-4565-8768-89AA9F453C95}" destId="{EA74B883-A736-443B-88A7-EFDB40237CD6}" srcOrd="5" destOrd="0" parTransId="{2DD9FFE6-5602-42DE-B0C1-4A4A06ECB59E}" sibTransId="{4E362F21-7824-4827-8B9E-11BED7426D59}"/>
    <dgm:cxn modelId="{2E488479-2AF0-4E15-8DAC-40086C51BCA9}" srcId="{CF68D7C6-1609-4565-8768-89AA9F453C95}" destId="{B531BAC4-D7E1-4A4E-9A6A-19EAF98E9C28}" srcOrd="2" destOrd="0" parTransId="{F7373222-0EAA-434A-A458-763FBF5B6A97}" sibTransId="{E05DB6E2-7E3B-4746-A829-515D003C806B}"/>
    <dgm:cxn modelId="{12B3169D-D481-4404-8F95-CA0655577020}" srcId="{CF68D7C6-1609-4565-8768-89AA9F453C95}" destId="{FAB77BF2-ABAD-481C-82EE-B2019D202094}" srcOrd="0" destOrd="0" parTransId="{3F799574-8706-4235-970F-3286EEF176F0}" sibTransId="{899CE671-8C64-4766-B965-D0E3AC787D67}"/>
    <dgm:cxn modelId="{59AD18A2-5789-41EF-8E78-902BB557FF9F}" srcId="{8844DAAB-CA7A-451F-933C-38CAF009862A}" destId="{CF68D7C6-1609-4565-8768-89AA9F453C95}" srcOrd="0" destOrd="0" parTransId="{01F00598-0DD8-47A4-B9EA-78B6FB8964CF}" sibTransId="{3D43D038-A8EE-4609-B2D3-55948ED54B62}"/>
    <dgm:cxn modelId="{EC0D2666-3225-4CE0-9388-CB5B0E99E556}" srcId="{CF68D7C6-1609-4565-8768-89AA9F453C95}" destId="{BF4DC22F-70F8-43CF-A522-296A2753CC62}" srcOrd="4" destOrd="0" parTransId="{ED497417-3715-4EE6-A087-5E5919A319E5}" sibTransId="{FA55C932-4A94-43BB-BC45-09AB2941364B}"/>
    <dgm:cxn modelId="{34D803D0-FAF5-46D3-8577-5D1C354CCFFD}" srcId="{CF68D7C6-1609-4565-8768-89AA9F453C95}" destId="{4DA47774-FD3B-457C-8CC8-1B1711B664EE}" srcOrd="7" destOrd="0" parTransId="{16627B38-8A92-41CD-8697-5CFD7CCCA908}" sibTransId="{D100BA5C-306E-402B-9E09-AC528E1F16E9}"/>
    <dgm:cxn modelId="{F4AA20DE-9D66-4580-B1BF-349C9D0077BE}" type="presOf" srcId="{FAB77BF2-ABAD-481C-82EE-B2019D202094}" destId="{F556449F-912C-42D6-93A6-3015020649F7}" srcOrd="0" destOrd="0" presId="urn:microsoft.com/office/officeart/2005/8/layout/list1"/>
    <dgm:cxn modelId="{B846E1F1-42F3-4DA6-9B07-6063A35A1A99}" type="presOf" srcId="{CF68D7C6-1609-4565-8768-89AA9F453C95}" destId="{15A5351A-7659-4119-AB59-15F85AE3CFC9}" srcOrd="1" destOrd="0" presId="urn:microsoft.com/office/officeart/2005/8/layout/list1"/>
    <dgm:cxn modelId="{CC38621A-DA1B-4E7D-A40D-A9629FDEDFCA}" srcId="{CF68D7C6-1609-4565-8768-89AA9F453C95}" destId="{CEFA2E30-C835-4DE8-AF7D-BC5DD6A4BA6F}" srcOrd="1" destOrd="0" parTransId="{3D621866-82FA-4193-AAAF-EB11FCE755B8}" sibTransId="{C50D9BFE-CA2D-4339-B8CC-CB7CFF33E17F}"/>
    <dgm:cxn modelId="{8604F92A-9F08-4DE5-B5DB-CD1EF90C0055}" type="presOf" srcId="{B531BAC4-D7E1-4A4E-9A6A-19EAF98E9C28}" destId="{F556449F-912C-42D6-93A6-3015020649F7}" srcOrd="0" destOrd="2" presId="urn:microsoft.com/office/officeart/2005/8/layout/list1"/>
    <dgm:cxn modelId="{D6C8F883-3829-4FB1-929D-5D4F0A3F9FA3}" srcId="{CF68D7C6-1609-4565-8768-89AA9F453C95}" destId="{ED346B7D-4C0E-46AC-9756-AA496D847FCD}" srcOrd="3" destOrd="0" parTransId="{153536A8-DEB2-4AB1-A778-12DC1CF7373E}" sibTransId="{FA63A304-DCF5-4591-8B9D-7FB926769611}"/>
    <dgm:cxn modelId="{438FF618-24B6-4125-93FA-0C10D0BEB5E6}" type="presOf" srcId="{4DA47774-FD3B-457C-8CC8-1B1711B664EE}" destId="{F556449F-912C-42D6-93A6-3015020649F7}" srcOrd="0" destOrd="7" presId="urn:microsoft.com/office/officeart/2005/8/layout/list1"/>
    <dgm:cxn modelId="{F95DDFB1-8693-44AB-8C79-A855383A1A69}" type="presOf" srcId="{70E4279B-C2CA-4A88-ACEF-77AF8DE40C3D}" destId="{F556449F-912C-42D6-93A6-3015020649F7}" srcOrd="0" destOrd="6" presId="urn:microsoft.com/office/officeart/2005/8/layout/list1"/>
    <dgm:cxn modelId="{A1441DAA-2BC8-4F8A-B4FE-EDFFB2EC37F9}" type="presOf" srcId="{CF68D7C6-1609-4565-8768-89AA9F453C95}" destId="{A9A71750-EE2B-4D1D-AF14-011F14F1E14B}" srcOrd="0" destOrd="0" presId="urn:microsoft.com/office/officeart/2005/8/layout/list1"/>
    <dgm:cxn modelId="{65B76E9C-6664-4449-8FE9-028469E554CE}" srcId="{CF68D7C6-1609-4565-8768-89AA9F453C95}" destId="{2C242BEF-5BD3-407E-AEA0-8125CA43DD88}" srcOrd="8" destOrd="0" parTransId="{17F6B96F-EB67-4968-9C6E-C51B3C6690F9}" sibTransId="{5C1A2125-C5FF-44C5-985C-B034ABE52D54}"/>
    <dgm:cxn modelId="{4AEB18F4-F0B9-4711-AA3E-78CF0F34D3B8}" type="presOf" srcId="{2C242BEF-5BD3-407E-AEA0-8125CA43DD88}" destId="{F556449F-912C-42D6-93A6-3015020649F7}" srcOrd="0" destOrd="8" presId="urn:microsoft.com/office/officeart/2005/8/layout/list1"/>
    <dgm:cxn modelId="{1857E38A-84C3-4703-B651-99F767E47E2E}" type="presOf" srcId="{CEFA2E30-C835-4DE8-AF7D-BC5DD6A4BA6F}" destId="{F556449F-912C-42D6-93A6-3015020649F7}" srcOrd="0" destOrd="1" presId="urn:microsoft.com/office/officeart/2005/8/layout/list1"/>
    <dgm:cxn modelId="{36D9564C-8879-4DB1-94F7-59BAF43B0A76}" type="presParOf" srcId="{916BBA6A-4333-4A6D-B22C-A1A3470437BD}" destId="{7274525F-A22F-4955-968E-AB26DDF9F203}" srcOrd="0" destOrd="0" presId="urn:microsoft.com/office/officeart/2005/8/layout/list1"/>
    <dgm:cxn modelId="{1AB59FD7-0208-46E3-9F78-8721D983844D}" type="presParOf" srcId="{7274525F-A22F-4955-968E-AB26DDF9F203}" destId="{A9A71750-EE2B-4D1D-AF14-011F14F1E14B}" srcOrd="0" destOrd="0" presId="urn:microsoft.com/office/officeart/2005/8/layout/list1"/>
    <dgm:cxn modelId="{FE0DCC30-2A3B-4DC8-A406-D3229A95253F}" type="presParOf" srcId="{7274525F-A22F-4955-968E-AB26DDF9F203}" destId="{15A5351A-7659-4119-AB59-15F85AE3CFC9}" srcOrd="1" destOrd="0" presId="urn:microsoft.com/office/officeart/2005/8/layout/list1"/>
    <dgm:cxn modelId="{E2F4475E-6398-4BB1-8F9D-5EF8B01D8C0A}" type="presParOf" srcId="{916BBA6A-4333-4A6D-B22C-A1A3470437BD}" destId="{B65549D2-63A8-457B-B56C-405F00E73AD2}" srcOrd="1" destOrd="0" presId="urn:microsoft.com/office/officeart/2005/8/layout/list1"/>
    <dgm:cxn modelId="{5D2BE16B-6772-4708-85B2-319D65DDF143}" type="presParOf" srcId="{916BBA6A-4333-4A6D-B22C-A1A3470437BD}" destId="{F556449F-912C-42D6-93A6-3015020649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4DAAB-CA7A-451F-933C-38CAF009862A}" type="doc">
      <dgm:prSet loTypeId="urn:microsoft.com/office/officeart/2005/8/layout/list1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zh-CN" altLang="en-US"/>
        </a:p>
      </dgm:t>
    </dgm:pt>
    <dgm:pt modelId="{A8BC5271-FBD5-4690-811E-71A2EFBAB59D}">
      <dgm:prSet phldrT="[文本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pPr algn="l"/>
          <a:r>
            <a:rPr lang="zh-CN" altLang="en-US" sz="2600" b="0" dirty="0" smtClean="0">
              <a:ea typeface="黑体" pitchFamily="2" charset="-122"/>
            </a:rPr>
            <a:t>选择专业的、通用的、专指的、有代表性的词</a:t>
          </a:r>
          <a:endParaRPr lang="zh-CN" altLang="en-US" sz="2600" b="0" dirty="0"/>
        </a:p>
      </dgm:t>
    </dgm:pt>
    <dgm:pt modelId="{0FCA6280-C5E4-4685-99F0-D0EE4FA1A3FB}" type="parTrans" cxnId="{A154A06B-63C9-4068-8F70-75BEE4763254}">
      <dgm:prSet/>
      <dgm:spPr/>
      <dgm:t>
        <a:bodyPr/>
        <a:lstStyle/>
        <a:p>
          <a:endParaRPr lang="zh-CN" altLang="en-US"/>
        </a:p>
      </dgm:t>
    </dgm:pt>
    <dgm:pt modelId="{2B499E6F-E001-4C76-8399-636C1BA56735}" type="sibTrans" cxnId="{A154A06B-63C9-4068-8F70-75BEE4763254}">
      <dgm:prSet/>
      <dgm:spPr/>
      <dgm:t>
        <a:bodyPr/>
        <a:lstStyle/>
        <a:p>
          <a:endParaRPr lang="zh-CN" altLang="en-US"/>
        </a:p>
      </dgm:t>
    </dgm:pt>
    <dgm:pt modelId="{68688801-C856-4D7F-9F62-283318744DE0}">
      <dgm:prSet phldrT="[文本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pPr algn="l"/>
          <a:r>
            <a:rPr lang="zh-CN" altLang="en-US" sz="28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充分利用数据库提供的检索工具</a:t>
          </a:r>
          <a:endParaRPr lang="zh-CN" altLang="en-US" sz="2800" dirty="0">
            <a:solidFill>
              <a:srgbClr val="FF0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FC3567B0-97BB-47A0-A68C-3C91CF5208CC}" type="parTrans" cxnId="{C1A1D95D-876D-4FE1-AE5F-28DF6966FE6A}">
      <dgm:prSet/>
      <dgm:spPr/>
      <dgm:t>
        <a:bodyPr/>
        <a:lstStyle/>
        <a:p>
          <a:endParaRPr lang="zh-CN" altLang="en-US"/>
        </a:p>
      </dgm:t>
    </dgm:pt>
    <dgm:pt modelId="{C2174945-7A13-447C-990B-60F7020DCC1A}" type="sibTrans" cxnId="{C1A1D95D-876D-4FE1-AE5F-28DF6966FE6A}">
      <dgm:prSet/>
      <dgm:spPr/>
      <dgm:t>
        <a:bodyPr/>
        <a:lstStyle/>
        <a:p>
          <a:endParaRPr lang="zh-CN" altLang="en-US"/>
        </a:p>
      </dgm:t>
    </dgm:pt>
    <dgm:pt modelId="{7419FB08-924F-4600-8FC2-BBE8ABA1391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zh-CN" altLang="en-US" sz="2600" b="0" dirty="0" smtClean="0">
              <a:ea typeface="黑体" pitchFamily="2" charset="-122"/>
            </a:rPr>
            <a:t>避免使用含义模糊的、一词多义的检索词</a:t>
          </a:r>
        </a:p>
      </dgm:t>
    </dgm:pt>
    <dgm:pt modelId="{6FE6BBAC-1891-43CF-B9F9-EEE238559FA7}" type="parTrans" cxnId="{48A47FE4-8AFC-4DC2-90EB-D9054E96A551}">
      <dgm:prSet/>
      <dgm:spPr/>
      <dgm:t>
        <a:bodyPr/>
        <a:lstStyle/>
        <a:p>
          <a:endParaRPr lang="zh-CN" altLang="en-US"/>
        </a:p>
      </dgm:t>
    </dgm:pt>
    <dgm:pt modelId="{C08BCB4E-72E2-4B67-B6AB-0AD928631A70}" type="sibTrans" cxnId="{48A47FE4-8AFC-4DC2-90EB-D9054E96A551}">
      <dgm:prSet/>
      <dgm:spPr/>
      <dgm:t>
        <a:bodyPr/>
        <a:lstStyle/>
        <a:p>
          <a:endParaRPr lang="zh-CN" altLang="en-US"/>
        </a:p>
      </dgm:t>
    </dgm:pt>
    <dgm:pt modelId="{7466E71A-5C76-4846-8688-4002A4B15C9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zh-CN" altLang="en-US" sz="2600" b="0" dirty="0" smtClean="0">
              <a:ea typeface="黑体" pitchFamily="2" charset="-122"/>
            </a:rPr>
            <a:t>平时注意积累本专业的相关词汇</a:t>
          </a:r>
        </a:p>
      </dgm:t>
    </dgm:pt>
    <dgm:pt modelId="{C78482BA-0E65-4097-B383-6F1B1E9EB6AF}" type="parTrans" cxnId="{5049B3DB-403B-4B9A-9D66-4365F184DB77}">
      <dgm:prSet/>
      <dgm:spPr/>
      <dgm:t>
        <a:bodyPr/>
        <a:lstStyle/>
        <a:p>
          <a:endParaRPr lang="zh-CN" altLang="en-US"/>
        </a:p>
      </dgm:t>
    </dgm:pt>
    <dgm:pt modelId="{34B60307-2AD7-4E8B-B800-0A2775B8D480}" type="sibTrans" cxnId="{5049B3DB-403B-4B9A-9D66-4365F184DB77}">
      <dgm:prSet/>
      <dgm:spPr/>
      <dgm:t>
        <a:bodyPr/>
        <a:lstStyle/>
        <a:p>
          <a:endParaRPr lang="zh-CN" altLang="en-US"/>
        </a:p>
      </dgm:t>
    </dgm:pt>
    <dgm:pt modelId="{44EC6AD1-F29C-48D0-B11C-F425C9D54C3F}">
      <dgm:prSet phldrT="[文本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pPr algn="l"/>
          <a:r>
            <a:rPr lang="zh-CN" altLang="en-US" sz="2800" b="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rPr>
            <a:t>分析课题，提炼出重要</a:t>
          </a:r>
          <a:r>
            <a:rPr lang="en-US" altLang="zh-CN" sz="2800" b="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rPr>
            <a:t>/</a:t>
          </a:r>
          <a:r>
            <a:rPr lang="zh-CN" altLang="en-US" sz="2800" b="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rPr>
            <a:t>不可缺少</a:t>
          </a:r>
          <a:r>
            <a:rPr lang="en-US" altLang="zh-CN" sz="2800" b="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rPr>
            <a:t>/</a:t>
          </a:r>
          <a:r>
            <a:rPr lang="zh-CN" altLang="en-US" sz="2800" b="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rPr>
            <a:t>核心的概念</a:t>
          </a:r>
          <a:endParaRPr lang="zh-CN" altLang="en-US" sz="2800" b="0" dirty="0">
            <a:solidFill>
              <a:srgbClr val="0000FF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ECE5074-93EF-42F2-81B1-F5CF3B2F3FCF}" type="parTrans" cxnId="{3A1619F0-750D-4EBC-A625-3D075D294D49}">
      <dgm:prSet/>
      <dgm:spPr/>
      <dgm:t>
        <a:bodyPr/>
        <a:lstStyle/>
        <a:p>
          <a:endParaRPr lang="zh-CN" altLang="en-US"/>
        </a:p>
      </dgm:t>
    </dgm:pt>
    <dgm:pt modelId="{19963DDD-DC23-4A9F-9BCA-6ADDDC1CBDE7}" type="sibTrans" cxnId="{3A1619F0-750D-4EBC-A625-3D075D294D49}">
      <dgm:prSet/>
      <dgm:spPr/>
      <dgm:t>
        <a:bodyPr/>
        <a:lstStyle/>
        <a:p>
          <a:endParaRPr lang="zh-CN" altLang="en-US"/>
        </a:p>
      </dgm:t>
    </dgm:pt>
    <dgm:pt modelId="{F017D3BB-71E6-4B9C-8774-40834DEEF27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zh-CN" altLang="en-US" sz="2600" b="0" dirty="0" smtClean="0">
              <a:ea typeface="黑体" pitchFamily="2" charset="-122"/>
            </a:rPr>
            <a:t>找出每个概念的不同表达（同义词，近义词，相关词）</a:t>
          </a:r>
        </a:p>
      </dgm:t>
    </dgm:pt>
    <dgm:pt modelId="{DDEB9AC6-A702-49AB-8F02-A92A249C754B}" type="parTrans" cxnId="{B5A417CE-B144-40A6-90AD-1E98BCAB9D77}">
      <dgm:prSet/>
      <dgm:spPr/>
      <dgm:t>
        <a:bodyPr/>
        <a:lstStyle/>
        <a:p>
          <a:endParaRPr lang="zh-CN" altLang="en-US"/>
        </a:p>
      </dgm:t>
    </dgm:pt>
    <dgm:pt modelId="{6E0A4352-EC7F-423E-A2C0-F6385B5DAC25}" type="sibTrans" cxnId="{B5A417CE-B144-40A6-90AD-1E98BCAB9D77}">
      <dgm:prSet/>
      <dgm:spPr/>
      <dgm:t>
        <a:bodyPr/>
        <a:lstStyle/>
        <a:p>
          <a:endParaRPr lang="zh-CN" altLang="en-US"/>
        </a:p>
      </dgm:t>
    </dgm:pt>
    <dgm:pt modelId="{085B06D1-17FE-4FA5-801A-0EBAF9F4FD5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r>
            <a:rPr lang="zh-CN" altLang="en-US" sz="2600" b="0" dirty="0" smtClean="0">
              <a:ea typeface="黑体" pitchFamily="2" charset="-122"/>
            </a:rPr>
            <a:t>用布尔逻辑算符表达检索概念之间的逻辑关系</a:t>
          </a:r>
        </a:p>
      </dgm:t>
    </dgm:pt>
    <dgm:pt modelId="{9ADF5915-AEBB-41E1-9D29-1976C26DB9CB}" type="parTrans" cxnId="{2F7734CC-89E5-4FC8-BD18-A3CB2A276C1F}">
      <dgm:prSet/>
      <dgm:spPr/>
      <dgm:t>
        <a:bodyPr/>
        <a:lstStyle/>
        <a:p>
          <a:endParaRPr lang="zh-CN" altLang="en-US"/>
        </a:p>
      </dgm:t>
    </dgm:pt>
    <dgm:pt modelId="{41F9642B-0D10-4EE3-8572-32EA3B3B2712}" type="sibTrans" cxnId="{2F7734CC-89E5-4FC8-BD18-A3CB2A276C1F}">
      <dgm:prSet/>
      <dgm:spPr/>
      <dgm:t>
        <a:bodyPr/>
        <a:lstStyle/>
        <a:p>
          <a:endParaRPr lang="zh-CN" altLang="en-US"/>
        </a:p>
      </dgm:t>
    </dgm:pt>
    <dgm:pt modelId="{4BC3D07E-62C1-48F4-93FD-773F103F361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 w="57150">
          <a:solidFill>
            <a:srgbClr val="C00000"/>
          </a:solidFill>
        </a:ln>
      </dgm:spPr>
      <dgm:t>
        <a:bodyPr/>
        <a:lstStyle/>
        <a:p>
          <a:endParaRPr lang="zh-CN" altLang="en-US" sz="2600" b="0" dirty="0" smtClean="0">
            <a:ea typeface="黑体" pitchFamily="2" charset="-122"/>
          </a:endParaRPr>
        </a:p>
      </dgm:t>
    </dgm:pt>
    <dgm:pt modelId="{73B1F89E-37CD-4DAC-AC0E-97772DA4543D}" type="parTrans" cxnId="{232DC190-03EF-4F65-A2CB-BB1D6E39D514}">
      <dgm:prSet/>
      <dgm:spPr/>
      <dgm:t>
        <a:bodyPr/>
        <a:lstStyle/>
        <a:p>
          <a:endParaRPr lang="zh-CN" altLang="en-US"/>
        </a:p>
      </dgm:t>
    </dgm:pt>
    <dgm:pt modelId="{4EDCC4D2-FF09-4BEC-B1D8-2E29CAE808A5}" type="sibTrans" cxnId="{232DC190-03EF-4F65-A2CB-BB1D6E39D514}">
      <dgm:prSet/>
      <dgm:spPr/>
      <dgm:t>
        <a:bodyPr/>
        <a:lstStyle/>
        <a:p>
          <a:endParaRPr lang="zh-CN" altLang="en-US"/>
        </a:p>
      </dgm:t>
    </dgm:pt>
    <dgm:pt modelId="{70DC42A8-6570-476E-B5AF-1F1F7CFAC30B}" type="pres">
      <dgm:prSet presAssocID="{8844DAAB-CA7A-451F-933C-38CAF0098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0FC2CA3-89D4-4860-AED6-029ACFA3A56F}" type="pres">
      <dgm:prSet presAssocID="{44EC6AD1-F29C-48D0-B11C-F425C9D54C3F}" presName="parentLin" presStyleCnt="0"/>
      <dgm:spPr/>
    </dgm:pt>
    <dgm:pt modelId="{6CB850FC-9C49-453B-867F-F85DC142CEDA}" type="pres">
      <dgm:prSet presAssocID="{44EC6AD1-F29C-48D0-B11C-F425C9D54C3F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C67D5A87-0C1F-4763-BE20-88F724ECCF0A}" type="pres">
      <dgm:prSet presAssocID="{44EC6AD1-F29C-48D0-B11C-F425C9D54C3F}" presName="parentText" presStyleLbl="node1" presStyleIdx="0" presStyleCnt="1" custScaleX="132404" custScaleY="10789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5DF5BF-DA69-48A5-B795-8C0D4861BBC1}" type="pres">
      <dgm:prSet presAssocID="{44EC6AD1-F29C-48D0-B11C-F425C9D54C3F}" presName="negativeSpace" presStyleCnt="0"/>
      <dgm:spPr/>
    </dgm:pt>
    <dgm:pt modelId="{A8BD98CD-2687-442F-A7D7-E081942C535C}" type="pres">
      <dgm:prSet presAssocID="{44EC6AD1-F29C-48D0-B11C-F425C9D54C3F}" presName="childText" presStyleLbl="conFgAcc1" presStyleIdx="0" presStyleCnt="1" custScaleY="11544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32DC190-03EF-4F65-A2CB-BB1D6E39D514}" srcId="{44EC6AD1-F29C-48D0-B11C-F425C9D54C3F}" destId="{4BC3D07E-62C1-48F4-93FD-773F103F3614}" srcOrd="5" destOrd="0" parTransId="{73B1F89E-37CD-4DAC-AC0E-97772DA4543D}" sibTransId="{4EDCC4D2-FF09-4BEC-B1D8-2E29CAE808A5}"/>
    <dgm:cxn modelId="{EF3545A4-B617-4039-9F18-B5AD73A82FA6}" type="presOf" srcId="{F017D3BB-71E6-4B9C-8774-40834DEEF272}" destId="{A8BD98CD-2687-442F-A7D7-E081942C535C}" srcOrd="0" destOrd="0" presId="urn:microsoft.com/office/officeart/2005/8/layout/list1"/>
    <dgm:cxn modelId="{C1A1D95D-876D-4FE1-AE5F-28DF6966FE6A}" srcId="{44EC6AD1-F29C-48D0-B11C-F425C9D54C3F}" destId="{68688801-C856-4D7F-9F62-283318744DE0}" srcOrd="6" destOrd="0" parTransId="{FC3567B0-97BB-47A0-A68C-3C91CF5208CC}" sibTransId="{C2174945-7A13-447C-990B-60F7020DCC1A}"/>
    <dgm:cxn modelId="{487FEF26-D83D-4CB0-9D98-52805003098D}" type="presOf" srcId="{4BC3D07E-62C1-48F4-93FD-773F103F3614}" destId="{A8BD98CD-2687-442F-A7D7-E081942C535C}" srcOrd="0" destOrd="5" presId="urn:microsoft.com/office/officeart/2005/8/layout/list1"/>
    <dgm:cxn modelId="{48A47FE4-8AFC-4DC2-90EB-D9054E96A551}" srcId="{44EC6AD1-F29C-48D0-B11C-F425C9D54C3F}" destId="{7419FB08-924F-4600-8FC2-BBE8ABA13912}" srcOrd="2" destOrd="0" parTransId="{6FE6BBAC-1891-43CF-B9F9-EEE238559FA7}" sibTransId="{C08BCB4E-72E2-4B67-B6AB-0AD928631A70}"/>
    <dgm:cxn modelId="{B5A417CE-B144-40A6-90AD-1E98BCAB9D77}" srcId="{44EC6AD1-F29C-48D0-B11C-F425C9D54C3F}" destId="{F017D3BB-71E6-4B9C-8774-40834DEEF272}" srcOrd="0" destOrd="0" parTransId="{DDEB9AC6-A702-49AB-8F02-A92A249C754B}" sibTransId="{6E0A4352-EC7F-423E-A2C0-F6385B5DAC25}"/>
    <dgm:cxn modelId="{CEFC44C1-430B-4294-83BC-304A69D2E792}" type="presOf" srcId="{44EC6AD1-F29C-48D0-B11C-F425C9D54C3F}" destId="{6CB850FC-9C49-453B-867F-F85DC142CEDA}" srcOrd="0" destOrd="0" presId="urn:microsoft.com/office/officeart/2005/8/layout/list1"/>
    <dgm:cxn modelId="{0CC8850E-2093-4BA0-8BB0-6E82F7C2EB7C}" type="presOf" srcId="{A8BC5271-FBD5-4690-811E-71A2EFBAB59D}" destId="{A8BD98CD-2687-442F-A7D7-E081942C535C}" srcOrd="0" destOrd="1" presId="urn:microsoft.com/office/officeart/2005/8/layout/list1"/>
    <dgm:cxn modelId="{2B116F31-44CB-484D-9448-D952D785BD86}" type="presOf" srcId="{7466E71A-5C76-4846-8688-4002A4B15C9B}" destId="{A8BD98CD-2687-442F-A7D7-E081942C535C}" srcOrd="0" destOrd="4" presId="urn:microsoft.com/office/officeart/2005/8/layout/list1"/>
    <dgm:cxn modelId="{2F7734CC-89E5-4FC8-BD18-A3CB2A276C1F}" srcId="{44EC6AD1-F29C-48D0-B11C-F425C9D54C3F}" destId="{085B06D1-17FE-4FA5-801A-0EBAF9F4FD5A}" srcOrd="3" destOrd="0" parTransId="{9ADF5915-AEBB-41E1-9D29-1976C26DB9CB}" sibTransId="{41F9642B-0D10-4EE3-8572-32EA3B3B2712}"/>
    <dgm:cxn modelId="{5049B3DB-403B-4B9A-9D66-4365F184DB77}" srcId="{44EC6AD1-F29C-48D0-B11C-F425C9D54C3F}" destId="{7466E71A-5C76-4846-8688-4002A4B15C9B}" srcOrd="4" destOrd="0" parTransId="{C78482BA-0E65-4097-B383-6F1B1E9EB6AF}" sibTransId="{34B60307-2AD7-4E8B-B800-0A2775B8D480}"/>
    <dgm:cxn modelId="{3A1619F0-750D-4EBC-A625-3D075D294D49}" srcId="{8844DAAB-CA7A-451F-933C-38CAF009862A}" destId="{44EC6AD1-F29C-48D0-B11C-F425C9D54C3F}" srcOrd="0" destOrd="0" parTransId="{DECE5074-93EF-42F2-81B1-F5CF3B2F3FCF}" sibTransId="{19963DDD-DC23-4A9F-9BCA-6ADDDC1CBDE7}"/>
    <dgm:cxn modelId="{A5F4E43C-8F8F-415F-A6D9-E9738E8BEBDC}" type="presOf" srcId="{68688801-C856-4D7F-9F62-283318744DE0}" destId="{A8BD98CD-2687-442F-A7D7-E081942C535C}" srcOrd="0" destOrd="6" presId="urn:microsoft.com/office/officeart/2005/8/layout/list1"/>
    <dgm:cxn modelId="{B6F0E85D-D5E5-4DBF-88C7-645460FA400E}" type="presOf" srcId="{7419FB08-924F-4600-8FC2-BBE8ABA13912}" destId="{A8BD98CD-2687-442F-A7D7-E081942C535C}" srcOrd="0" destOrd="2" presId="urn:microsoft.com/office/officeart/2005/8/layout/list1"/>
    <dgm:cxn modelId="{A154A06B-63C9-4068-8F70-75BEE4763254}" srcId="{44EC6AD1-F29C-48D0-B11C-F425C9D54C3F}" destId="{A8BC5271-FBD5-4690-811E-71A2EFBAB59D}" srcOrd="1" destOrd="0" parTransId="{0FCA6280-C5E4-4685-99F0-D0EE4FA1A3FB}" sibTransId="{2B499E6F-E001-4C76-8399-636C1BA56735}"/>
    <dgm:cxn modelId="{9B1078A5-1ECF-4C58-B9CE-59D2F34B6A58}" type="presOf" srcId="{44EC6AD1-F29C-48D0-B11C-F425C9D54C3F}" destId="{C67D5A87-0C1F-4763-BE20-88F724ECCF0A}" srcOrd="1" destOrd="0" presId="urn:microsoft.com/office/officeart/2005/8/layout/list1"/>
    <dgm:cxn modelId="{D0024DAD-1709-48C1-BBFA-3D1C57D5D34E}" type="presOf" srcId="{085B06D1-17FE-4FA5-801A-0EBAF9F4FD5A}" destId="{A8BD98CD-2687-442F-A7D7-E081942C535C}" srcOrd="0" destOrd="3" presId="urn:microsoft.com/office/officeart/2005/8/layout/list1"/>
    <dgm:cxn modelId="{BD13CB4D-E615-48B8-BF93-538509070BAE}" type="presOf" srcId="{8844DAAB-CA7A-451F-933C-38CAF009862A}" destId="{70DC42A8-6570-476E-B5AF-1F1F7CFAC30B}" srcOrd="0" destOrd="0" presId="urn:microsoft.com/office/officeart/2005/8/layout/list1"/>
    <dgm:cxn modelId="{88B177E5-2241-461B-A8AA-F3A00347BC96}" type="presParOf" srcId="{70DC42A8-6570-476E-B5AF-1F1F7CFAC30B}" destId="{10FC2CA3-89D4-4860-AED6-029ACFA3A56F}" srcOrd="0" destOrd="0" presId="urn:microsoft.com/office/officeart/2005/8/layout/list1"/>
    <dgm:cxn modelId="{A8D1EFCC-A741-4025-9FE2-0270282BD430}" type="presParOf" srcId="{10FC2CA3-89D4-4860-AED6-029ACFA3A56F}" destId="{6CB850FC-9C49-453B-867F-F85DC142CEDA}" srcOrd="0" destOrd="0" presId="urn:microsoft.com/office/officeart/2005/8/layout/list1"/>
    <dgm:cxn modelId="{FF025D76-01F5-407C-A43A-1344FB51C146}" type="presParOf" srcId="{10FC2CA3-89D4-4860-AED6-029ACFA3A56F}" destId="{C67D5A87-0C1F-4763-BE20-88F724ECCF0A}" srcOrd="1" destOrd="0" presId="urn:microsoft.com/office/officeart/2005/8/layout/list1"/>
    <dgm:cxn modelId="{6FEE7AEB-5B5C-4471-BDAA-F6814EAF3040}" type="presParOf" srcId="{70DC42A8-6570-476E-B5AF-1F1F7CFAC30B}" destId="{725DF5BF-DA69-48A5-B795-8C0D4861BBC1}" srcOrd="1" destOrd="0" presId="urn:microsoft.com/office/officeart/2005/8/layout/list1"/>
    <dgm:cxn modelId="{E95874C6-C6D4-4706-BCF5-037B6AC74A81}" type="presParOf" srcId="{70DC42A8-6570-476E-B5AF-1F1F7CFAC30B}" destId="{A8BD98CD-2687-442F-A7D7-E081942C53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4DAAB-CA7A-451F-933C-38CAF009862A}" type="doc">
      <dgm:prSet loTypeId="urn:microsoft.com/office/officeart/2005/8/layout/list1" loCatId="list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zh-CN" altLang="en-US"/>
        </a:p>
      </dgm:t>
    </dgm:pt>
    <dgm:pt modelId="{CF68D7C6-1609-4565-8768-89AA9F453C95}">
      <dgm:prSet phldrT="[文本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zh-CN" altLang="en-US" sz="2800" b="1" dirty="0" smtClean="0">
              <a:latin typeface="黑体" pitchFamily="2" charset="-122"/>
              <a:ea typeface="黑体" pitchFamily="2" charset="-122"/>
            </a:rPr>
            <a:t>非上市公司  上市公司  跨国公司</a:t>
          </a:r>
          <a:endParaRPr lang="zh-CN" altLang="en-US" sz="2800" b="1" dirty="0">
            <a:latin typeface="黑体" pitchFamily="2" charset="-122"/>
            <a:ea typeface="黑体" pitchFamily="2" charset="-122"/>
          </a:endParaRPr>
        </a:p>
      </dgm:t>
    </dgm:pt>
    <dgm:pt modelId="{01F00598-0DD8-47A4-B9EA-78B6FB8964CF}" type="parTrans" cxnId="{59AD18A2-5789-41EF-8E78-902BB557FF9F}">
      <dgm:prSet/>
      <dgm:spPr/>
      <dgm:t>
        <a:bodyPr/>
        <a:lstStyle/>
        <a:p>
          <a:endParaRPr lang="zh-CN" altLang="en-US"/>
        </a:p>
      </dgm:t>
    </dgm:pt>
    <dgm:pt modelId="{3D43D038-A8EE-4609-B2D3-55948ED54B62}" type="sibTrans" cxnId="{59AD18A2-5789-41EF-8E78-902BB557FF9F}">
      <dgm:prSet/>
      <dgm:spPr/>
      <dgm:t>
        <a:bodyPr/>
        <a:lstStyle/>
        <a:p>
          <a:endParaRPr lang="zh-CN" altLang="en-US"/>
        </a:p>
      </dgm:t>
    </dgm:pt>
    <dgm:pt modelId="{124C671D-89F0-4C26-AA65-BDF94968455B}">
      <dgm:prSet phldrT="[文本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l"/>
          <a:r>
            <a:rPr lang="zh-CN" altLang="en-US" sz="2800" b="1" dirty="0" smtClean="0">
              <a:latin typeface="黑体" pitchFamily="2" charset="-122"/>
              <a:ea typeface="黑体" pitchFamily="2" charset="-122"/>
            </a:rPr>
            <a:t>公司基本信息</a:t>
          </a:r>
          <a:endParaRPr lang="zh-CN" altLang="en-US" sz="1300" b="1" dirty="0">
            <a:latin typeface="黑体" pitchFamily="2" charset="-122"/>
            <a:ea typeface="黑体" pitchFamily="2" charset="-122"/>
          </a:endParaRPr>
        </a:p>
      </dgm:t>
    </dgm:pt>
    <dgm:pt modelId="{1FAA4C39-640F-46A1-B195-92525E759269}" type="parTrans" cxnId="{CD37AF40-C935-49F7-ABBF-F86B221A00F1}">
      <dgm:prSet/>
      <dgm:spPr/>
      <dgm:t>
        <a:bodyPr/>
        <a:lstStyle/>
        <a:p>
          <a:endParaRPr lang="zh-CN" altLang="en-US"/>
        </a:p>
      </dgm:t>
    </dgm:pt>
    <dgm:pt modelId="{7396EFA6-55C9-43FD-AB7B-02B54C15283A}" type="sibTrans" cxnId="{CD37AF40-C935-49F7-ABBF-F86B221A00F1}">
      <dgm:prSet/>
      <dgm:spPr/>
      <dgm:t>
        <a:bodyPr/>
        <a:lstStyle/>
        <a:p>
          <a:endParaRPr lang="zh-CN" altLang="en-US"/>
        </a:p>
      </dgm:t>
    </dgm:pt>
    <dgm:pt modelId="{A8BC5271-FBD5-4690-811E-71A2EFBAB59D}">
      <dgm:prSet phldrT="[文本]" custT="1"/>
      <dgm:spPr>
        <a:solidFill>
          <a:srgbClr val="7030A0"/>
        </a:solidFill>
      </dgm:spPr>
      <dgm:t>
        <a:bodyPr/>
        <a:lstStyle/>
        <a:p>
          <a:pPr algn="l"/>
          <a:r>
            <a:rPr lang="zh-CN" altLang="en-US" sz="2800" b="1" dirty="0" smtClean="0">
              <a:latin typeface="黑体" pitchFamily="2" charset="-122"/>
              <a:ea typeface="黑体" pitchFamily="2" charset="-122"/>
            </a:rPr>
            <a:t>公司资信信息：财务信息、经营状况等</a:t>
          </a:r>
          <a:endParaRPr lang="zh-CN" altLang="en-US" sz="2800" b="1" dirty="0">
            <a:latin typeface="黑体" pitchFamily="2" charset="-122"/>
            <a:ea typeface="黑体" pitchFamily="2" charset="-122"/>
          </a:endParaRPr>
        </a:p>
      </dgm:t>
    </dgm:pt>
    <dgm:pt modelId="{0FCA6280-C5E4-4685-99F0-D0EE4FA1A3FB}" type="parTrans" cxnId="{A154A06B-63C9-4068-8F70-75BEE4763254}">
      <dgm:prSet/>
      <dgm:spPr/>
      <dgm:t>
        <a:bodyPr/>
        <a:lstStyle/>
        <a:p>
          <a:endParaRPr lang="zh-CN" altLang="en-US"/>
        </a:p>
      </dgm:t>
    </dgm:pt>
    <dgm:pt modelId="{2B499E6F-E001-4C76-8399-636C1BA56735}" type="sibTrans" cxnId="{A154A06B-63C9-4068-8F70-75BEE4763254}">
      <dgm:prSet/>
      <dgm:spPr/>
      <dgm:t>
        <a:bodyPr/>
        <a:lstStyle/>
        <a:p>
          <a:endParaRPr lang="zh-CN" altLang="en-US"/>
        </a:p>
      </dgm:t>
    </dgm:pt>
    <dgm:pt modelId="{E856F4A9-BADF-4AAA-833C-777235E03922}">
      <dgm:prSet custT="1"/>
      <dgm:spPr>
        <a:solidFill>
          <a:srgbClr val="263AD0"/>
        </a:solidFill>
      </dgm:spPr>
      <dgm:t>
        <a:bodyPr/>
        <a:lstStyle/>
        <a:p>
          <a:pPr algn="l"/>
          <a:r>
            <a:rPr lang="zh-CN" altLang="en-US" sz="2800" b="1" dirty="0" smtClean="0">
              <a:latin typeface="黑体" pitchFamily="2" charset="-122"/>
              <a:ea typeface="黑体" pitchFamily="2" charset="-122"/>
            </a:rPr>
            <a:t>公司的动态信息</a:t>
          </a:r>
          <a:r>
            <a:rPr lang="en-US" altLang="zh-CN" sz="2800" b="1" dirty="0" smtClean="0">
              <a:latin typeface="黑体" pitchFamily="2" charset="-122"/>
              <a:ea typeface="黑体" pitchFamily="2" charset="-122"/>
            </a:rPr>
            <a:t>,</a:t>
          </a:r>
          <a:r>
            <a:rPr lang="zh-CN" altLang="en-US" sz="2800" b="1" dirty="0" smtClean="0">
              <a:latin typeface="黑体" pitchFamily="2" charset="-122"/>
              <a:ea typeface="黑体" pitchFamily="2" charset="-122"/>
            </a:rPr>
            <a:t>报刊新闻等</a:t>
          </a:r>
          <a:endParaRPr lang="zh-CN" altLang="en-US" sz="2800" b="1" dirty="0">
            <a:latin typeface="黑体" pitchFamily="2" charset="-122"/>
            <a:ea typeface="黑体" pitchFamily="2" charset="-122"/>
          </a:endParaRPr>
        </a:p>
      </dgm:t>
    </dgm:pt>
    <dgm:pt modelId="{0EEE999F-DCF3-4256-A1E7-847A8E386B21}" type="parTrans" cxnId="{7264C68E-6D5B-4BF8-89BD-2BFAA403DA91}">
      <dgm:prSet/>
      <dgm:spPr/>
      <dgm:t>
        <a:bodyPr/>
        <a:lstStyle/>
        <a:p>
          <a:endParaRPr lang="zh-CN" altLang="en-US"/>
        </a:p>
      </dgm:t>
    </dgm:pt>
    <dgm:pt modelId="{89231DF6-551C-47E1-94BD-FBDB8A00279B}" type="sibTrans" cxnId="{7264C68E-6D5B-4BF8-89BD-2BFAA403DA91}">
      <dgm:prSet/>
      <dgm:spPr/>
      <dgm:t>
        <a:bodyPr/>
        <a:lstStyle/>
        <a:p>
          <a:endParaRPr lang="zh-CN" altLang="en-US"/>
        </a:p>
      </dgm:t>
    </dgm:pt>
    <dgm:pt modelId="{17805DBE-7EF6-4248-95DD-B4FE3FF83EF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zh-CN" altLang="en-US" sz="2800" b="1" dirty="0" smtClean="0">
              <a:latin typeface="黑体" pitchFamily="2" charset="-122"/>
              <a:ea typeface="黑体" pitchFamily="2" charset="-122"/>
            </a:rPr>
            <a:t>上市公司年报、月报、季报</a:t>
          </a:r>
          <a:endParaRPr lang="zh-CN" altLang="en-US" sz="2800" b="1" dirty="0">
            <a:latin typeface="黑体" pitchFamily="2" charset="-122"/>
            <a:ea typeface="黑体" pitchFamily="2" charset="-122"/>
          </a:endParaRPr>
        </a:p>
      </dgm:t>
    </dgm:pt>
    <dgm:pt modelId="{2B3D048F-8756-462B-88E3-5B0EBDC471E8}" type="parTrans" cxnId="{3E384115-65F0-4D7C-AB2A-3EA6D579811D}">
      <dgm:prSet/>
      <dgm:spPr/>
      <dgm:t>
        <a:bodyPr/>
        <a:lstStyle/>
        <a:p>
          <a:endParaRPr lang="zh-CN" altLang="en-US"/>
        </a:p>
      </dgm:t>
    </dgm:pt>
    <dgm:pt modelId="{34149D9A-D285-4C80-9B89-5072B3297523}" type="sibTrans" cxnId="{3E384115-65F0-4D7C-AB2A-3EA6D579811D}">
      <dgm:prSet/>
      <dgm:spPr/>
      <dgm:t>
        <a:bodyPr/>
        <a:lstStyle/>
        <a:p>
          <a:endParaRPr lang="zh-CN" altLang="en-US"/>
        </a:p>
      </dgm:t>
    </dgm:pt>
    <dgm:pt modelId="{52EAA29B-DB77-4FE2-B6B7-88F07937D194}">
      <dgm:prSet phldrT="[文本]"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zh-CN" altLang="en-US" sz="2000" b="0" dirty="0" smtClean="0">
              <a:latin typeface="黑体" pitchFamily="2" charset="-122"/>
              <a:ea typeface="黑体" pitchFamily="2" charset="-122"/>
            </a:rPr>
            <a:t>地址、雇员、产品、负责人等等</a:t>
          </a:r>
          <a:endParaRPr lang="zh-CN" altLang="en-US" sz="2000" b="0" dirty="0">
            <a:latin typeface="黑体" pitchFamily="2" charset="-122"/>
            <a:ea typeface="黑体" pitchFamily="2" charset="-122"/>
          </a:endParaRPr>
        </a:p>
      </dgm:t>
    </dgm:pt>
    <dgm:pt modelId="{2A46A6DF-ECDF-48E7-99A7-3ACBADDE55BB}" type="parTrans" cxnId="{7D3196D1-7EEF-4F3A-952B-FECB65FB0505}">
      <dgm:prSet/>
      <dgm:spPr/>
      <dgm:t>
        <a:bodyPr/>
        <a:lstStyle/>
        <a:p>
          <a:endParaRPr lang="zh-CN" altLang="en-US"/>
        </a:p>
      </dgm:t>
    </dgm:pt>
    <dgm:pt modelId="{53954F41-2BF9-423C-87E2-F8075F83F892}" type="sibTrans" cxnId="{7D3196D1-7EEF-4F3A-952B-FECB65FB0505}">
      <dgm:prSet/>
      <dgm:spPr/>
      <dgm:t>
        <a:bodyPr/>
        <a:lstStyle/>
        <a:p>
          <a:endParaRPr lang="zh-CN" altLang="en-US"/>
        </a:p>
      </dgm:t>
    </dgm:pt>
    <dgm:pt modelId="{7D41FC34-F0A6-4C06-B80E-4056B50C4A24}">
      <dgm:prSet phldrT="[文本]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pPr algn="l"/>
          <a:r>
            <a:rPr lang="zh-CN" altLang="en-US" b="0" dirty="0" smtClean="0">
              <a:latin typeface="黑体" pitchFamily="2" charset="-122"/>
              <a:ea typeface="黑体" pitchFamily="2" charset="-122"/>
            </a:rPr>
            <a:t>进行公司</a:t>
          </a:r>
          <a:r>
            <a:rPr lang="en-US" altLang="zh-CN" b="0" dirty="0" smtClean="0">
              <a:latin typeface="黑体" pitchFamily="2" charset="-122"/>
              <a:ea typeface="黑体" pitchFamily="2" charset="-122"/>
            </a:rPr>
            <a:t>/</a:t>
          </a:r>
          <a:r>
            <a:rPr lang="zh-CN" altLang="en-US" b="0" dirty="0" smtClean="0">
              <a:latin typeface="黑体" pitchFamily="2" charset="-122"/>
              <a:ea typeface="黑体" pitchFamily="2" charset="-122"/>
            </a:rPr>
            <a:t>竞争对手研究、</a:t>
          </a:r>
          <a:r>
            <a:rPr lang="en-US" altLang="zh-CN" b="1" dirty="0" smtClean="0">
              <a:latin typeface="黑体" pitchFamily="2" charset="-122"/>
              <a:ea typeface="黑体" pitchFamily="2" charset="-122"/>
            </a:rPr>
            <a:t>SWOT</a:t>
          </a:r>
          <a:r>
            <a:rPr lang="zh-CN" altLang="en-US" b="0" dirty="0" smtClean="0">
              <a:latin typeface="黑体" pitchFamily="2" charset="-122"/>
              <a:ea typeface="黑体" pitchFamily="2" charset="-122"/>
            </a:rPr>
            <a:t>分析、案例研究等等</a:t>
          </a:r>
          <a:endParaRPr lang="zh-CN" altLang="en-US" b="0" dirty="0">
            <a:latin typeface="黑体" pitchFamily="2" charset="-122"/>
            <a:ea typeface="黑体" pitchFamily="2" charset="-122"/>
          </a:endParaRPr>
        </a:p>
      </dgm:t>
    </dgm:pt>
    <dgm:pt modelId="{9584B613-B796-44AC-A297-D3381B35E91E}" type="parTrans" cxnId="{2049AB84-7015-487D-A255-166FDDA84849}">
      <dgm:prSet/>
      <dgm:spPr/>
      <dgm:t>
        <a:bodyPr/>
        <a:lstStyle/>
        <a:p>
          <a:endParaRPr lang="zh-CN" altLang="en-US"/>
        </a:p>
      </dgm:t>
    </dgm:pt>
    <dgm:pt modelId="{C588C49C-A024-4F44-AF86-0F51DE3C4632}" type="sibTrans" cxnId="{2049AB84-7015-487D-A255-166FDDA84849}">
      <dgm:prSet/>
      <dgm:spPr/>
      <dgm:t>
        <a:bodyPr/>
        <a:lstStyle/>
        <a:p>
          <a:endParaRPr lang="zh-CN" altLang="en-US"/>
        </a:p>
      </dgm:t>
    </dgm:pt>
    <dgm:pt modelId="{D4EDFA4E-B604-450F-9DC7-566FBB3AED2E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endParaRPr lang="zh-CN" altLang="en-US" b="1" dirty="0">
            <a:latin typeface="Arial" pitchFamily="34" charset="0"/>
            <a:ea typeface="黑体" pitchFamily="2" charset="-122"/>
            <a:cs typeface="Arial" pitchFamily="34" charset="0"/>
          </a:endParaRPr>
        </a:p>
      </dgm:t>
    </dgm:pt>
    <dgm:pt modelId="{DA2FC9BD-2749-40C8-9C5D-13483AD7034F}" type="parTrans" cxnId="{41FDE2BE-7129-4253-8ED1-5AF334DEFAFD}">
      <dgm:prSet/>
      <dgm:spPr/>
      <dgm:t>
        <a:bodyPr/>
        <a:lstStyle/>
        <a:p>
          <a:endParaRPr lang="zh-CN" altLang="en-US"/>
        </a:p>
      </dgm:t>
    </dgm:pt>
    <dgm:pt modelId="{9C141DC3-670D-404A-BA77-9E878F9C80C0}" type="sibTrans" cxnId="{41FDE2BE-7129-4253-8ED1-5AF334DEFAFD}">
      <dgm:prSet/>
      <dgm:spPr/>
      <dgm:t>
        <a:bodyPr/>
        <a:lstStyle/>
        <a:p>
          <a:endParaRPr lang="zh-CN" altLang="en-US"/>
        </a:p>
      </dgm:t>
    </dgm:pt>
    <dgm:pt modelId="{886BF08A-B71E-4825-A7DF-93C4EA5BF3CC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endParaRPr lang="zh-CN" altLang="en-US" b="1" dirty="0">
            <a:latin typeface="Arial" pitchFamily="34" charset="0"/>
            <a:ea typeface="黑体" pitchFamily="2" charset="-122"/>
            <a:cs typeface="Arial" pitchFamily="34" charset="0"/>
          </a:endParaRPr>
        </a:p>
      </dgm:t>
    </dgm:pt>
    <dgm:pt modelId="{7A8D32F0-AFD2-4B34-9455-B9B91DA63923}" type="parTrans" cxnId="{FAAE2313-2A51-49E1-AA7E-0AAB7700EDE0}">
      <dgm:prSet/>
      <dgm:spPr/>
      <dgm:t>
        <a:bodyPr/>
        <a:lstStyle/>
        <a:p>
          <a:endParaRPr lang="zh-CN" altLang="en-US"/>
        </a:p>
      </dgm:t>
    </dgm:pt>
    <dgm:pt modelId="{0608C2E2-4393-4112-A1C9-E29FB46C6F04}" type="sibTrans" cxnId="{FAAE2313-2A51-49E1-AA7E-0AAB7700EDE0}">
      <dgm:prSet/>
      <dgm:spPr/>
      <dgm:t>
        <a:bodyPr/>
        <a:lstStyle/>
        <a:p>
          <a:endParaRPr lang="zh-CN" altLang="en-US"/>
        </a:p>
      </dgm:t>
    </dgm:pt>
    <dgm:pt modelId="{916BBA6A-4333-4A6D-B22C-A1A3470437BD}" type="pres">
      <dgm:prSet presAssocID="{8844DAAB-CA7A-451F-933C-38CAF0098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274525F-A22F-4955-968E-AB26DDF9F203}" type="pres">
      <dgm:prSet presAssocID="{CF68D7C6-1609-4565-8768-89AA9F453C95}" presName="parentLin" presStyleCnt="0"/>
      <dgm:spPr/>
      <dgm:t>
        <a:bodyPr/>
        <a:lstStyle/>
        <a:p>
          <a:endParaRPr lang="zh-CN" altLang="en-US"/>
        </a:p>
      </dgm:t>
    </dgm:pt>
    <dgm:pt modelId="{A9A71750-EE2B-4D1D-AF14-011F14F1E14B}" type="pres">
      <dgm:prSet presAssocID="{CF68D7C6-1609-4565-8768-89AA9F453C95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15A5351A-7659-4119-AB59-15F85AE3CFC9}" type="pres">
      <dgm:prSet presAssocID="{CF68D7C6-1609-4565-8768-89AA9F453C95}" presName="parentText" presStyleLbl="node1" presStyleIdx="0" presStyleCnt="5" custLinFactNeighborX="1571" custLinFactNeighborY="-2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5549D2-63A8-457B-B56C-405F00E73AD2}" type="pres">
      <dgm:prSet presAssocID="{CF68D7C6-1609-4565-8768-89AA9F453C95}" presName="negativeSpace" presStyleCnt="0"/>
      <dgm:spPr/>
      <dgm:t>
        <a:bodyPr/>
        <a:lstStyle/>
        <a:p>
          <a:endParaRPr lang="zh-CN" altLang="en-US"/>
        </a:p>
      </dgm:t>
    </dgm:pt>
    <dgm:pt modelId="{F556449F-912C-42D6-93A6-3015020649F7}" type="pres">
      <dgm:prSet presAssocID="{CF68D7C6-1609-4565-8768-89AA9F453C95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ACFF3C-BD01-4776-B9D9-4A97A5C748FC}" type="pres">
      <dgm:prSet presAssocID="{3D43D038-A8EE-4609-B2D3-55948ED54B62}" presName="spaceBetweenRectangles" presStyleCnt="0"/>
      <dgm:spPr/>
      <dgm:t>
        <a:bodyPr/>
        <a:lstStyle/>
        <a:p>
          <a:endParaRPr lang="zh-CN" altLang="en-US"/>
        </a:p>
      </dgm:t>
    </dgm:pt>
    <dgm:pt modelId="{C266C38C-D4A9-4311-9E71-E4E68C96FA94}" type="pres">
      <dgm:prSet presAssocID="{124C671D-89F0-4C26-AA65-BDF94968455B}" presName="parentLin" presStyleCnt="0"/>
      <dgm:spPr/>
      <dgm:t>
        <a:bodyPr/>
        <a:lstStyle/>
        <a:p>
          <a:endParaRPr lang="zh-CN" altLang="en-US"/>
        </a:p>
      </dgm:t>
    </dgm:pt>
    <dgm:pt modelId="{0E56F9BB-C7A8-46E4-973C-FCB433362EB8}" type="pres">
      <dgm:prSet presAssocID="{124C671D-89F0-4C26-AA65-BDF94968455B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922B3AE2-344E-4AE6-9AB5-0DEAB9084586}" type="pres">
      <dgm:prSet presAssocID="{124C671D-89F0-4C26-AA65-BDF94968455B}" presName="parentText" presStyleLbl="node1" presStyleIdx="1" presStyleCnt="5" custScaleX="5016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8BB1BA-2696-4CE7-A536-D667DB74446F}" type="pres">
      <dgm:prSet presAssocID="{124C671D-89F0-4C26-AA65-BDF94968455B}" presName="negativeSpace" presStyleCnt="0"/>
      <dgm:spPr/>
      <dgm:t>
        <a:bodyPr/>
        <a:lstStyle/>
        <a:p>
          <a:endParaRPr lang="zh-CN" altLang="en-US"/>
        </a:p>
      </dgm:t>
    </dgm:pt>
    <dgm:pt modelId="{07DE6D91-4304-4106-9A71-C1B9B87300A7}" type="pres">
      <dgm:prSet presAssocID="{124C671D-89F0-4C26-AA65-BDF94968455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80E719-43E3-42DD-9636-87EE314FC5BA}" type="pres">
      <dgm:prSet presAssocID="{7396EFA6-55C9-43FD-AB7B-02B54C15283A}" presName="spaceBetweenRectangles" presStyleCnt="0"/>
      <dgm:spPr/>
      <dgm:t>
        <a:bodyPr/>
        <a:lstStyle/>
        <a:p>
          <a:endParaRPr lang="zh-CN" altLang="en-US"/>
        </a:p>
      </dgm:t>
    </dgm:pt>
    <dgm:pt modelId="{C4D01B9C-A7BF-451F-9553-CD710E37E710}" type="pres">
      <dgm:prSet presAssocID="{A8BC5271-FBD5-4690-811E-71A2EFBAB59D}" presName="parentLin" presStyleCnt="0"/>
      <dgm:spPr/>
      <dgm:t>
        <a:bodyPr/>
        <a:lstStyle/>
        <a:p>
          <a:endParaRPr lang="zh-CN" altLang="en-US"/>
        </a:p>
      </dgm:t>
    </dgm:pt>
    <dgm:pt modelId="{FB8BC46B-26CD-4EF2-B5B6-72C523F8F41F}" type="pres">
      <dgm:prSet presAssocID="{A8BC5271-FBD5-4690-811E-71A2EFBAB59D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D5DC43F3-959A-477B-A646-A3E871CB8604}" type="pres">
      <dgm:prSet presAssocID="{A8BC5271-FBD5-4690-811E-71A2EFBAB59D}" presName="parentText" presStyleLbl="node1" presStyleIdx="2" presStyleCnt="5" custScaleX="1220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2B633E-A34D-47C0-BE6F-CC9D70C44D21}" type="pres">
      <dgm:prSet presAssocID="{A8BC5271-FBD5-4690-811E-71A2EFBAB59D}" presName="negativeSpace" presStyleCnt="0"/>
      <dgm:spPr/>
      <dgm:t>
        <a:bodyPr/>
        <a:lstStyle/>
        <a:p>
          <a:endParaRPr lang="zh-CN" altLang="en-US"/>
        </a:p>
      </dgm:t>
    </dgm:pt>
    <dgm:pt modelId="{862F9415-1556-46FA-997C-20E25A9C6ED8}" type="pres">
      <dgm:prSet presAssocID="{A8BC5271-FBD5-4690-811E-71A2EFBAB59D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0BE96F-45BB-477A-AE2F-9FB8908AAC75}" type="pres">
      <dgm:prSet presAssocID="{2B499E6F-E001-4C76-8399-636C1BA56735}" presName="spaceBetweenRectangles" presStyleCnt="0"/>
      <dgm:spPr/>
      <dgm:t>
        <a:bodyPr/>
        <a:lstStyle/>
        <a:p>
          <a:endParaRPr lang="zh-CN" altLang="en-US"/>
        </a:p>
      </dgm:t>
    </dgm:pt>
    <dgm:pt modelId="{6B331D72-2EC0-4AEA-8122-6A5D5F0138EB}" type="pres">
      <dgm:prSet presAssocID="{E856F4A9-BADF-4AAA-833C-777235E03922}" presName="parentLin" presStyleCnt="0"/>
      <dgm:spPr/>
      <dgm:t>
        <a:bodyPr/>
        <a:lstStyle/>
        <a:p>
          <a:endParaRPr lang="zh-CN" altLang="en-US"/>
        </a:p>
      </dgm:t>
    </dgm:pt>
    <dgm:pt modelId="{75091847-EBBB-4D6A-B0EF-7C36A5FFC1A7}" type="pres">
      <dgm:prSet presAssocID="{E856F4A9-BADF-4AAA-833C-777235E03922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A501B535-CB76-48B5-A5D6-E9B9EE493B2B}" type="pres">
      <dgm:prSet presAssocID="{E856F4A9-BADF-4AAA-833C-777235E0392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8994A4-B855-4F8E-840C-6C2996323E31}" type="pres">
      <dgm:prSet presAssocID="{E856F4A9-BADF-4AAA-833C-777235E03922}" presName="negativeSpace" presStyleCnt="0"/>
      <dgm:spPr/>
      <dgm:t>
        <a:bodyPr/>
        <a:lstStyle/>
        <a:p>
          <a:endParaRPr lang="zh-CN" altLang="en-US"/>
        </a:p>
      </dgm:t>
    </dgm:pt>
    <dgm:pt modelId="{55599BE1-F7AC-4AC4-8B11-D62ED77C930F}" type="pres">
      <dgm:prSet presAssocID="{E856F4A9-BADF-4AAA-833C-777235E03922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2FDBFF-17E9-4511-BABF-354A785C60A4}" type="pres">
      <dgm:prSet presAssocID="{89231DF6-551C-47E1-94BD-FBDB8A00279B}" presName="spaceBetweenRectangles" presStyleCnt="0"/>
      <dgm:spPr/>
      <dgm:t>
        <a:bodyPr/>
        <a:lstStyle/>
        <a:p>
          <a:endParaRPr lang="zh-CN" altLang="en-US"/>
        </a:p>
      </dgm:t>
    </dgm:pt>
    <dgm:pt modelId="{D4D8E12E-6B17-4F50-9A7E-1B28750B7866}" type="pres">
      <dgm:prSet presAssocID="{17805DBE-7EF6-4248-95DD-B4FE3FF83EFE}" presName="parentLin" presStyleCnt="0"/>
      <dgm:spPr/>
      <dgm:t>
        <a:bodyPr/>
        <a:lstStyle/>
        <a:p>
          <a:endParaRPr lang="zh-CN" altLang="en-US"/>
        </a:p>
      </dgm:t>
    </dgm:pt>
    <dgm:pt modelId="{BFC1A58E-F127-4D02-B851-2A781E7AF4EB}" type="pres">
      <dgm:prSet presAssocID="{17805DBE-7EF6-4248-95DD-B4FE3FF83EFE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0E9174F7-F840-4B5E-BD39-72DF7AFD13BF}" type="pres">
      <dgm:prSet presAssocID="{17805DBE-7EF6-4248-95DD-B4FE3FF83EFE}" presName="parentText" presStyleLbl="node1" presStyleIdx="4" presStyleCnt="5" custScaleX="122057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BB8471-30B4-4E75-AF09-72F21710C346}" type="pres">
      <dgm:prSet presAssocID="{17805DBE-7EF6-4248-95DD-B4FE3FF83EFE}" presName="negativeSpace" presStyleCnt="0"/>
      <dgm:spPr/>
      <dgm:t>
        <a:bodyPr/>
        <a:lstStyle/>
        <a:p>
          <a:endParaRPr lang="zh-CN" altLang="en-US"/>
        </a:p>
      </dgm:t>
    </dgm:pt>
    <dgm:pt modelId="{AEA03E5A-6A2A-4A39-9E1C-92F5DE6DE9D9}" type="pres">
      <dgm:prSet presAssocID="{17805DBE-7EF6-4248-95DD-B4FE3FF83EF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4C178AD-177E-45B4-81AA-770736578077}" type="presOf" srcId="{17805DBE-7EF6-4248-95DD-B4FE3FF83EFE}" destId="{BFC1A58E-F127-4D02-B851-2A781E7AF4EB}" srcOrd="0" destOrd="0" presId="urn:microsoft.com/office/officeart/2005/8/layout/list1"/>
    <dgm:cxn modelId="{A154A06B-63C9-4068-8F70-75BEE4763254}" srcId="{8844DAAB-CA7A-451F-933C-38CAF009862A}" destId="{A8BC5271-FBD5-4690-811E-71A2EFBAB59D}" srcOrd="2" destOrd="0" parTransId="{0FCA6280-C5E4-4685-99F0-D0EE4FA1A3FB}" sibTransId="{2B499E6F-E001-4C76-8399-636C1BA56735}"/>
    <dgm:cxn modelId="{98D9CFD7-A145-4588-BC71-269F8F946C31}" type="presOf" srcId="{8844DAAB-CA7A-451F-933C-38CAF009862A}" destId="{916BBA6A-4333-4A6D-B22C-A1A3470437BD}" srcOrd="0" destOrd="0" presId="urn:microsoft.com/office/officeart/2005/8/layout/list1"/>
    <dgm:cxn modelId="{7264C68E-6D5B-4BF8-89BD-2BFAA403DA91}" srcId="{8844DAAB-CA7A-451F-933C-38CAF009862A}" destId="{E856F4A9-BADF-4AAA-833C-777235E03922}" srcOrd="3" destOrd="0" parTransId="{0EEE999F-DCF3-4256-A1E7-847A8E386B21}" sibTransId="{89231DF6-551C-47E1-94BD-FBDB8A00279B}"/>
    <dgm:cxn modelId="{9A9349FE-D9B5-4F1C-B722-50B1A6A82A3A}" type="presOf" srcId="{A8BC5271-FBD5-4690-811E-71A2EFBAB59D}" destId="{D5DC43F3-959A-477B-A646-A3E871CB8604}" srcOrd="1" destOrd="0" presId="urn:microsoft.com/office/officeart/2005/8/layout/list1"/>
    <dgm:cxn modelId="{41FDE2BE-7129-4253-8ED1-5AF334DEFAFD}" srcId="{E856F4A9-BADF-4AAA-833C-777235E03922}" destId="{D4EDFA4E-B604-450F-9DC7-566FBB3AED2E}" srcOrd="0" destOrd="0" parTransId="{DA2FC9BD-2749-40C8-9C5D-13483AD7034F}" sibTransId="{9C141DC3-670D-404A-BA77-9E878F9C80C0}"/>
    <dgm:cxn modelId="{DDFDE9BD-7553-4166-AD0E-E0C63D5C3D47}" type="presOf" srcId="{CF68D7C6-1609-4565-8768-89AA9F453C95}" destId="{A9A71750-EE2B-4D1D-AF14-011F14F1E14B}" srcOrd="0" destOrd="0" presId="urn:microsoft.com/office/officeart/2005/8/layout/list1"/>
    <dgm:cxn modelId="{E81964B4-D63B-4E88-8957-32D4F54900CF}" type="presOf" srcId="{124C671D-89F0-4C26-AA65-BDF94968455B}" destId="{922B3AE2-344E-4AE6-9AB5-0DEAB9084586}" srcOrd="1" destOrd="0" presId="urn:microsoft.com/office/officeart/2005/8/layout/list1"/>
    <dgm:cxn modelId="{FAAE2313-2A51-49E1-AA7E-0AAB7700EDE0}" srcId="{17805DBE-7EF6-4248-95DD-B4FE3FF83EFE}" destId="{886BF08A-B71E-4825-A7DF-93C4EA5BF3CC}" srcOrd="0" destOrd="0" parTransId="{7A8D32F0-AFD2-4B34-9455-B9B91DA63923}" sibTransId="{0608C2E2-4393-4112-A1C9-E29FB46C6F04}"/>
    <dgm:cxn modelId="{7D3196D1-7EEF-4F3A-952B-FECB65FB0505}" srcId="{124C671D-89F0-4C26-AA65-BDF94968455B}" destId="{52EAA29B-DB77-4FE2-B6B7-88F07937D194}" srcOrd="0" destOrd="0" parTransId="{2A46A6DF-ECDF-48E7-99A7-3ACBADDE55BB}" sibTransId="{53954F41-2BF9-423C-87E2-F8075F83F892}"/>
    <dgm:cxn modelId="{8A6F0089-12CA-4F90-ACBF-94CCCE16131F}" type="presOf" srcId="{A8BC5271-FBD5-4690-811E-71A2EFBAB59D}" destId="{FB8BC46B-26CD-4EF2-B5B6-72C523F8F41F}" srcOrd="0" destOrd="0" presId="urn:microsoft.com/office/officeart/2005/8/layout/list1"/>
    <dgm:cxn modelId="{AC681A78-4657-47C3-8FFD-84DC03654A21}" type="presOf" srcId="{17805DBE-7EF6-4248-95DD-B4FE3FF83EFE}" destId="{0E9174F7-F840-4B5E-BD39-72DF7AFD13BF}" srcOrd="1" destOrd="0" presId="urn:microsoft.com/office/officeart/2005/8/layout/list1"/>
    <dgm:cxn modelId="{87F973ED-2654-4833-A772-7D73C8233EE3}" type="presOf" srcId="{886BF08A-B71E-4825-A7DF-93C4EA5BF3CC}" destId="{AEA03E5A-6A2A-4A39-9E1C-92F5DE6DE9D9}" srcOrd="0" destOrd="0" presId="urn:microsoft.com/office/officeart/2005/8/layout/list1"/>
    <dgm:cxn modelId="{59AD18A2-5789-41EF-8E78-902BB557FF9F}" srcId="{8844DAAB-CA7A-451F-933C-38CAF009862A}" destId="{CF68D7C6-1609-4565-8768-89AA9F453C95}" srcOrd="0" destOrd="0" parTransId="{01F00598-0DD8-47A4-B9EA-78B6FB8964CF}" sibTransId="{3D43D038-A8EE-4609-B2D3-55948ED54B62}"/>
    <dgm:cxn modelId="{5AFB4DF3-C168-437F-9265-0E775834E1AA}" type="presOf" srcId="{E856F4A9-BADF-4AAA-833C-777235E03922}" destId="{A501B535-CB76-48B5-A5D6-E9B9EE493B2B}" srcOrd="1" destOrd="0" presId="urn:microsoft.com/office/officeart/2005/8/layout/list1"/>
    <dgm:cxn modelId="{686D81E9-9A2D-4790-9D3B-569C69996FB6}" type="presOf" srcId="{52EAA29B-DB77-4FE2-B6B7-88F07937D194}" destId="{07DE6D91-4304-4106-9A71-C1B9B87300A7}" srcOrd="0" destOrd="0" presId="urn:microsoft.com/office/officeart/2005/8/layout/list1"/>
    <dgm:cxn modelId="{2049AB84-7015-487D-A255-166FDDA84849}" srcId="{A8BC5271-FBD5-4690-811E-71A2EFBAB59D}" destId="{7D41FC34-F0A6-4C06-B80E-4056B50C4A24}" srcOrd="0" destOrd="0" parTransId="{9584B613-B796-44AC-A297-D3381B35E91E}" sibTransId="{C588C49C-A024-4F44-AF86-0F51DE3C4632}"/>
    <dgm:cxn modelId="{3E384115-65F0-4D7C-AB2A-3EA6D579811D}" srcId="{8844DAAB-CA7A-451F-933C-38CAF009862A}" destId="{17805DBE-7EF6-4248-95DD-B4FE3FF83EFE}" srcOrd="4" destOrd="0" parTransId="{2B3D048F-8756-462B-88E3-5B0EBDC471E8}" sibTransId="{34149D9A-D285-4C80-9B89-5072B3297523}"/>
    <dgm:cxn modelId="{CD37AF40-C935-49F7-ABBF-F86B221A00F1}" srcId="{8844DAAB-CA7A-451F-933C-38CAF009862A}" destId="{124C671D-89F0-4C26-AA65-BDF94968455B}" srcOrd="1" destOrd="0" parTransId="{1FAA4C39-640F-46A1-B195-92525E759269}" sibTransId="{7396EFA6-55C9-43FD-AB7B-02B54C15283A}"/>
    <dgm:cxn modelId="{772CC5CB-FA04-45EA-9003-F58E5ED1B289}" type="presOf" srcId="{7D41FC34-F0A6-4C06-B80E-4056B50C4A24}" destId="{862F9415-1556-46FA-997C-20E25A9C6ED8}" srcOrd="0" destOrd="0" presId="urn:microsoft.com/office/officeart/2005/8/layout/list1"/>
    <dgm:cxn modelId="{CD16D577-6A96-4EB4-913B-1B4368076C6B}" type="presOf" srcId="{D4EDFA4E-B604-450F-9DC7-566FBB3AED2E}" destId="{55599BE1-F7AC-4AC4-8B11-D62ED77C930F}" srcOrd="0" destOrd="0" presId="urn:microsoft.com/office/officeart/2005/8/layout/list1"/>
    <dgm:cxn modelId="{585EA166-DB78-4090-8799-73BDC4668977}" type="presOf" srcId="{124C671D-89F0-4C26-AA65-BDF94968455B}" destId="{0E56F9BB-C7A8-46E4-973C-FCB433362EB8}" srcOrd="0" destOrd="0" presId="urn:microsoft.com/office/officeart/2005/8/layout/list1"/>
    <dgm:cxn modelId="{C5DE2C44-B6FA-4944-AC00-2436404F05C7}" type="presOf" srcId="{E856F4A9-BADF-4AAA-833C-777235E03922}" destId="{75091847-EBBB-4D6A-B0EF-7C36A5FFC1A7}" srcOrd="0" destOrd="0" presId="urn:microsoft.com/office/officeart/2005/8/layout/list1"/>
    <dgm:cxn modelId="{A6D232DA-1ECB-41E5-9843-6D797697E9CF}" type="presOf" srcId="{CF68D7C6-1609-4565-8768-89AA9F453C95}" destId="{15A5351A-7659-4119-AB59-15F85AE3CFC9}" srcOrd="1" destOrd="0" presId="urn:microsoft.com/office/officeart/2005/8/layout/list1"/>
    <dgm:cxn modelId="{F935013E-20D0-40D0-A9B6-B484C891A8CD}" type="presParOf" srcId="{916BBA6A-4333-4A6D-B22C-A1A3470437BD}" destId="{7274525F-A22F-4955-968E-AB26DDF9F203}" srcOrd="0" destOrd="0" presId="urn:microsoft.com/office/officeart/2005/8/layout/list1"/>
    <dgm:cxn modelId="{BA666A10-5656-4688-95F4-1A717208C19D}" type="presParOf" srcId="{7274525F-A22F-4955-968E-AB26DDF9F203}" destId="{A9A71750-EE2B-4D1D-AF14-011F14F1E14B}" srcOrd="0" destOrd="0" presId="urn:microsoft.com/office/officeart/2005/8/layout/list1"/>
    <dgm:cxn modelId="{7D0B4225-C9EB-43CF-A845-F9E037353B0E}" type="presParOf" srcId="{7274525F-A22F-4955-968E-AB26DDF9F203}" destId="{15A5351A-7659-4119-AB59-15F85AE3CFC9}" srcOrd="1" destOrd="0" presId="urn:microsoft.com/office/officeart/2005/8/layout/list1"/>
    <dgm:cxn modelId="{1538D633-AA99-4CF8-9769-D70F0DCEE5A9}" type="presParOf" srcId="{916BBA6A-4333-4A6D-B22C-A1A3470437BD}" destId="{B65549D2-63A8-457B-B56C-405F00E73AD2}" srcOrd="1" destOrd="0" presId="urn:microsoft.com/office/officeart/2005/8/layout/list1"/>
    <dgm:cxn modelId="{83E3FB6B-A2AE-46FD-9335-6FADF879BC0B}" type="presParOf" srcId="{916BBA6A-4333-4A6D-B22C-A1A3470437BD}" destId="{F556449F-912C-42D6-93A6-3015020649F7}" srcOrd="2" destOrd="0" presId="urn:microsoft.com/office/officeart/2005/8/layout/list1"/>
    <dgm:cxn modelId="{93E7C880-B343-4BAC-9AD4-F461FC5A7824}" type="presParOf" srcId="{916BBA6A-4333-4A6D-B22C-A1A3470437BD}" destId="{B8ACFF3C-BD01-4776-B9D9-4A97A5C748FC}" srcOrd="3" destOrd="0" presId="urn:microsoft.com/office/officeart/2005/8/layout/list1"/>
    <dgm:cxn modelId="{05BADACB-B71B-49DA-BD42-FE22B3C12854}" type="presParOf" srcId="{916BBA6A-4333-4A6D-B22C-A1A3470437BD}" destId="{C266C38C-D4A9-4311-9E71-E4E68C96FA94}" srcOrd="4" destOrd="0" presId="urn:microsoft.com/office/officeart/2005/8/layout/list1"/>
    <dgm:cxn modelId="{E07300B4-3E03-4E7D-A4AC-D0E546B55E26}" type="presParOf" srcId="{C266C38C-D4A9-4311-9E71-E4E68C96FA94}" destId="{0E56F9BB-C7A8-46E4-973C-FCB433362EB8}" srcOrd="0" destOrd="0" presId="urn:microsoft.com/office/officeart/2005/8/layout/list1"/>
    <dgm:cxn modelId="{89893CC6-0F1B-4BEB-9BAB-1A8DC9D43F27}" type="presParOf" srcId="{C266C38C-D4A9-4311-9E71-E4E68C96FA94}" destId="{922B3AE2-344E-4AE6-9AB5-0DEAB9084586}" srcOrd="1" destOrd="0" presId="urn:microsoft.com/office/officeart/2005/8/layout/list1"/>
    <dgm:cxn modelId="{2B8EDD49-FEA1-47AF-8868-D1F5921D1C95}" type="presParOf" srcId="{916BBA6A-4333-4A6D-B22C-A1A3470437BD}" destId="{2D8BB1BA-2696-4CE7-A536-D667DB74446F}" srcOrd="5" destOrd="0" presId="urn:microsoft.com/office/officeart/2005/8/layout/list1"/>
    <dgm:cxn modelId="{4A80CAD6-F59E-4F4F-91A8-EA61DBC3363C}" type="presParOf" srcId="{916BBA6A-4333-4A6D-B22C-A1A3470437BD}" destId="{07DE6D91-4304-4106-9A71-C1B9B87300A7}" srcOrd="6" destOrd="0" presId="urn:microsoft.com/office/officeart/2005/8/layout/list1"/>
    <dgm:cxn modelId="{685C5536-DEC9-44AA-AC75-6EF6CF7407E0}" type="presParOf" srcId="{916BBA6A-4333-4A6D-B22C-A1A3470437BD}" destId="{A680E719-43E3-42DD-9636-87EE314FC5BA}" srcOrd="7" destOrd="0" presId="urn:microsoft.com/office/officeart/2005/8/layout/list1"/>
    <dgm:cxn modelId="{A40846CF-53AB-4C59-8372-C3DCF541673C}" type="presParOf" srcId="{916BBA6A-4333-4A6D-B22C-A1A3470437BD}" destId="{C4D01B9C-A7BF-451F-9553-CD710E37E710}" srcOrd="8" destOrd="0" presId="urn:microsoft.com/office/officeart/2005/8/layout/list1"/>
    <dgm:cxn modelId="{D80039CA-5D43-43BB-A25C-6426158EDCC8}" type="presParOf" srcId="{C4D01B9C-A7BF-451F-9553-CD710E37E710}" destId="{FB8BC46B-26CD-4EF2-B5B6-72C523F8F41F}" srcOrd="0" destOrd="0" presId="urn:microsoft.com/office/officeart/2005/8/layout/list1"/>
    <dgm:cxn modelId="{9F50BB30-1E24-4386-A06D-C8EDC38D51D3}" type="presParOf" srcId="{C4D01B9C-A7BF-451F-9553-CD710E37E710}" destId="{D5DC43F3-959A-477B-A646-A3E871CB8604}" srcOrd="1" destOrd="0" presId="urn:microsoft.com/office/officeart/2005/8/layout/list1"/>
    <dgm:cxn modelId="{8B797C31-D9D6-4E98-9213-88375941DFF7}" type="presParOf" srcId="{916BBA6A-4333-4A6D-B22C-A1A3470437BD}" destId="{782B633E-A34D-47C0-BE6F-CC9D70C44D21}" srcOrd="9" destOrd="0" presId="urn:microsoft.com/office/officeart/2005/8/layout/list1"/>
    <dgm:cxn modelId="{7DD217D8-1F70-441B-A593-65BD88D4AFE9}" type="presParOf" srcId="{916BBA6A-4333-4A6D-B22C-A1A3470437BD}" destId="{862F9415-1556-46FA-997C-20E25A9C6ED8}" srcOrd="10" destOrd="0" presId="urn:microsoft.com/office/officeart/2005/8/layout/list1"/>
    <dgm:cxn modelId="{1B2088F5-A44A-4A09-943C-CE23C34097DE}" type="presParOf" srcId="{916BBA6A-4333-4A6D-B22C-A1A3470437BD}" destId="{B20BE96F-45BB-477A-AE2F-9FB8908AAC75}" srcOrd="11" destOrd="0" presId="urn:microsoft.com/office/officeart/2005/8/layout/list1"/>
    <dgm:cxn modelId="{843D1C03-73E4-470B-B4A8-92ABFD2AF13E}" type="presParOf" srcId="{916BBA6A-4333-4A6D-B22C-A1A3470437BD}" destId="{6B331D72-2EC0-4AEA-8122-6A5D5F0138EB}" srcOrd="12" destOrd="0" presId="urn:microsoft.com/office/officeart/2005/8/layout/list1"/>
    <dgm:cxn modelId="{1BFE3426-8513-4C0C-B3CC-6108436BAE86}" type="presParOf" srcId="{6B331D72-2EC0-4AEA-8122-6A5D5F0138EB}" destId="{75091847-EBBB-4D6A-B0EF-7C36A5FFC1A7}" srcOrd="0" destOrd="0" presId="urn:microsoft.com/office/officeart/2005/8/layout/list1"/>
    <dgm:cxn modelId="{C5826B50-B1A4-4282-8F8A-47E54FEABFA6}" type="presParOf" srcId="{6B331D72-2EC0-4AEA-8122-6A5D5F0138EB}" destId="{A501B535-CB76-48B5-A5D6-E9B9EE493B2B}" srcOrd="1" destOrd="0" presId="urn:microsoft.com/office/officeart/2005/8/layout/list1"/>
    <dgm:cxn modelId="{143ABE4B-7865-4091-913B-75BD25D5FA76}" type="presParOf" srcId="{916BBA6A-4333-4A6D-B22C-A1A3470437BD}" destId="{978994A4-B855-4F8E-840C-6C2996323E31}" srcOrd="13" destOrd="0" presId="urn:microsoft.com/office/officeart/2005/8/layout/list1"/>
    <dgm:cxn modelId="{5EFF1504-0347-4ECF-BFCE-85E5D61451C3}" type="presParOf" srcId="{916BBA6A-4333-4A6D-B22C-A1A3470437BD}" destId="{55599BE1-F7AC-4AC4-8B11-D62ED77C930F}" srcOrd="14" destOrd="0" presId="urn:microsoft.com/office/officeart/2005/8/layout/list1"/>
    <dgm:cxn modelId="{EF772C3B-C33B-4A18-9F58-32A0026E5DBB}" type="presParOf" srcId="{916BBA6A-4333-4A6D-B22C-A1A3470437BD}" destId="{BA2FDBFF-17E9-4511-BABF-354A785C60A4}" srcOrd="15" destOrd="0" presId="urn:microsoft.com/office/officeart/2005/8/layout/list1"/>
    <dgm:cxn modelId="{3EEC8DF1-ECBD-4D1E-8357-5D95D91ED2C6}" type="presParOf" srcId="{916BBA6A-4333-4A6D-B22C-A1A3470437BD}" destId="{D4D8E12E-6B17-4F50-9A7E-1B28750B7866}" srcOrd="16" destOrd="0" presId="urn:microsoft.com/office/officeart/2005/8/layout/list1"/>
    <dgm:cxn modelId="{272500B6-5BC9-4528-AAB0-FB40B7C1A9EE}" type="presParOf" srcId="{D4D8E12E-6B17-4F50-9A7E-1B28750B7866}" destId="{BFC1A58E-F127-4D02-B851-2A781E7AF4EB}" srcOrd="0" destOrd="0" presId="urn:microsoft.com/office/officeart/2005/8/layout/list1"/>
    <dgm:cxn modelId="{2D18DE7B-B8D6-42F1-8C6D-50A562031911}" type="presParOf" srcId="{D4D8E12E-6B17-4F50-9A7E-1B28750B7866}" destId="{0E9174F7-F840-4B5E-BD39-72DF7AFD13BF}" srcOrd="1" destOrd="0" presId="urn:microsoft.com/office/officeart/2005/8/layout/list1"/>
    <dgm:cxn modelId="{FBAB9607-45C0-4FC2-A300-974C47C64782}" type="presParOf" srcId="{916BBA6A-4333-4A6D-B22C-A1A3470437BD}" destId="{83BB8471-30B4-4E75-AF09-72F21710C346}" srcOrd="17" destOrd="0" presId="urn:microsoft.com/office/officeart/2005/8/layout/list1"/>
    <dgm:cxn modelId="{62AD6F22-ED82-49C8-9FF7-D7E8515B67A4}" type="presParOf" srcId="{916BBA6A-4333-4A6D-B22C-A1A3470437BD}" destId="{AEA03E5A-6A2A-4A39-9E1C-92F5DE6DE9D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44DAAB-CA7A-451F-933C-38CAF009862A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124C671D-89F0-4C26-AA65-BDF94968455B}">
      <dgm:prSet phldrT="[文本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zh-CN" altLang="en-US" sz="4000" dirty="0" smtClean="0">
              <a:latin typeface="黑体" pitchFamily="2" charset="-122"/>
              <a:ea typeface="黑体" pitchFamily="2" charset="-122"/>
            </a:rPr>
            <a:t>可以获得的信息</a:t>
          </a:r>
          <a:endParaRPr lang="zh-CN" altLang="en-US" sz="4000" b="1" dirty="0">
            <a:latin typeface="黑体" pitchFamily="2" charset="-122"/>
            <a:ea typeface="黑体" pitchFamily="2" charset="-122"/>
          </a:endParaRPr>
        </a:p>
      </dgm:t>
    </dgm:pt>
    <dgm:pt modelId="{1FAA4C39-640F-46A1-B195-92525E759269}" type="parTrans" cxnId="{CD37AF40-C935-49F7-ABBF-F86B221A00F1}">
      <dgm:prSet/>
      <dgm:spPr/>
      <dgm:t>
        <a:bodyPr/>
        <a:lstStyle/>
        <a:p>
          <a:endParaRPr lang="zh-CN" altLang="en-US"/>
        </a:p>
      </dgm:t>
    </dgm:pt>
    <dgm:pt modelId="{7396EFA6-55C9-43FD-AB7B-02B54C15283A}" type="sibTrans" cxnId="{CD37AF40-C935-49F7-ABBF-F86B221A00F1}">
      <dgm:prSet/>
      <dgm:spPr/>
      <dgm:t>
        <a:bodyPr/>
        <a:lstStyle/>
        <a:p>
          <a:endParaRPr lang="zh-CN" altLang="en-US"/>
        </a:p>
      </dgm:t>
    </dgm:pt>
    <dgm:pt modelId="{E856F4A9-BADF-4AAA-833C-777235E03922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zh-CN" altLang="en-US" sz="4000" dirty="0" smtClean="0">
              <a:latin typeface="黑体" pitchFamily="2" charset="-122"/>
              <a:ea typeface="黑体" pitchFamily="2" charset="-122"/>
            </a:rPr>
            <a:t>各行各业需要清晰的划分</a:t>
          </a:r>
          <a:endParaRPr lang="zh-CN" altLang="en-US" sz="4000" b="1" dirty="0">
            <a:latin typeface="黑体" pitchFamily="2" charset="-122"/>
            <a:ea typeface="黑体" pitchFamily="2" charset="-122"/>
          </a:endParaRPr>
        </a:p>
      </dgm:t>
    </dgm:pt>
    <dgm:pt modelId="{0EEE999F-DCF3-4256-A1E7-847A8E386B21}" type="parTrans" cxnId="{7264C68E-6D5B-4BF8-89BD-2BFAA403DA91}">
      <dgm:prSet/>
      <dgm:spPr/>
      <dgm:t>
        <a:bodyPr/>
        <a:lstStyle/>
        <a:p>
          <a:endParaRPr lang="zh-CN" altLang="en-US"/>
        </a:p>
      </dgm:t>
    </dgm:pt>
    <dgm:pt modelId="{89231DF6-551C-47E1-94BD-FBDB8A00279B}" type="sibTrans" cxnId="{7264C68E-6D5B-4BF8-89BD-2BFAA403DA91}">
      <dgm:prSet/>
      <dgm:spPr/>
      <dgm:t>
        <a:bodyPr/>
        <a:lstStyle/>
        <a:p>
          <a:endParaRPr lang="zh-CN" altLang="en-US"/>
        </a:p>
      </dgm:t>
    </dgm:pt>
    <dgm:pt modelId="{52EAA29B-DB77-4FE2-B6B7-88F07937D194}">
      <dgm:prSet phldrT="[文本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l"/>
          <a:r>
            <a:rPr lang="zh-CN" altLang="en-US" sz="2800" dirty="0" smtClean="0">
              <a:latin typeface="黑体" pitchFamily="2" charset="-122"/>
              <a:ea typeface="黑体" pitchFamily="2" charset="-122"/>
            </a:rPr>
            <a:t>行业概况、行业规模、竞争对手、行业内有哪些公司以及领先公司是谁等等</a:t>
          </a:r>
          <a:endParaRPr lang="zh-CN" altLang="en-US" sz="2800" b="1" dirty="0">
            <a:latin typeface="黑体" pitchFamily="2" charset="-122"/>
            <a:ea typeface="黑体" pitchFamily="2" charset="-122"/>
          </a:endParaRPr>
        </a:p>
      </dgm:t>
    </dgm:pt>
    <dgm:pt modelId="{2A46A6DF-ECDF-48E7-99A7-3ACBADDE55BB}" type="parTrans" cxnId="{7D3196D1-7EEF-4F3A-952B-FECB65FB0505}">
      <dgm:prSet/>
      <dgm:spPr/>
      <dgm:t>
        <a:bodyPr/>
        <a:lstStyle/>
        <a:p>
          <a:endParaRPr lang="zh-CN" altLang="en-US"/>
        </a:p>
      </dgm:t>
    </dgm:pt>
    <dgm:pt modelId="{53954F41-2BF9-423C-87E2-F8075F83F892}" type="sibTrans" cxnId="{7D3196D1-7EEF-4F3A-952B-FECB65FB0505}">
      <dgm:prSet/>
      <dgm:spPr/>
      <dgm:t>
        <a:bodyPr/>
        <a:lstStyle/>
        <a:p>
          <a:endParaRPr lang="zh-CN" altLang="en-US"/>
        </a:p>
      </dgm:t>
    </dgm:pt>
    <dgm:pt modelId="{D4EDFA4E-B604-450F-9DC7-566FBB3AED2E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zh-CN" altLang="en-US" sz="2800" dirty="0" smtClean="0">
              <a:latin typeface="黑体" pitchFamily="2" charset="-122"/>
              <a:ea typeface="黑体" pitchFamily="2" charset="-122"/>
            </a:rPr>
            <a:t>借助“行业分类系统”锁定行业</a:t>
          </a:r>
          <a:endParaRPr lang="zh-CN" altLang="en-US" sz="2800" b="1" dirty="0">
            <a:latin typeface="Arial" pitchFamily="34" charset="0"/>
            <a:ea typeface="黑体" pitchFamily="2" charset="-122"/>
            <a:cs typeface="Arial" pitchFamily="34" charset="0"/>
          </a:endParaRPr>
        </a:p>
      </dgm:t>
    </dgm:pt>
    <dgm:pt modelId="{DA2FC9BD-2749-40C8-9C5D-13483AD7034F}" type="parTrans" cxnId="{41FDE2BE-7129-4253-8ED1-5AF334DEFAFD}">
      <dgm:prSet/>
      <dgm:spPr/>
      <dgm:t>
        <a:bodyPr/>
        <a:lstStyle/>
        <a:p>
          <a:endParaRPr lang="zh-CN" altLang="en-US"/>
        </a:p>
      </dgm:t>
    </dgm:pt>
    <dgm:pt modelId="{9C141DC3-670D-404A-BA77-9E878F9C80C0}" type="sibTrans" cxnId="{41FDE2BE-7129-4253-8ED1-5AF334DEFAFD}">
      <dgm:prSet/>
      <dgm:spPr/>
      <dgm:t>
        <a:bodyPr/>
        <a:lstStyle/>
        <a:p>
          <a:endParaRPr lang="zh-CN" altLang="en-US"/>
        </a:p>
      </dgm:t>
    </dgm:pt>
    <dgm:pt modelId="{78434B87-50E7-4DEB-8D64-7B8EFD640E2C}">
      <dgm:prSet custT="1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zh-CN" altLang="en-US" sz="2800" dirty="0" smtClean="0">
              <a:latin typeface="黑体" pitchFamily="2" charset="-122"/>
              <a:ea typeface="黑体" pitchFamily="2" charset="-122"/>
            </a:rPr>
            <a:t>各国政府</a:t>
          </a:r>
          <a:r>
            <a:rPr lang="en-US" altLang="zh-CN" sz="2800" dirty="0" smtClean="0">
              <a:latin typeface="黑体" pitchFamily="2" charset="-122"/>
              <a:ea typeface="黑体" pitchFamily="2" charset="-122"/>
            </a:rPr>
            <a:t>/</a:t>
          </a:r>
          <a:r>
            <a:rPr lang="zh-CN" altLang="en-US" sz="2800" dirty="0" smtClean="0">
              <a:latin typeface="黑体" pitchFamily="2" charset="-122"/>
              <a:ea typeface="黑体" pitchFamily="2" charset="-122"/>
            </a:rPr>
            <a:t>机构有不同的“行业分类系统”</a:t>
          </a:r>
          <a:endParaRPr lang="en-US" altLang="zh-CN" sz="2800" dirty="0" smtClean="0"/>
        </a:p>
      </dgm:t>
    </dgm:pt>
    <dgm:pt modelId="{D0656861-0CA5-4086-9E6A-06BCF802FF95}" type="parTrans" cxnId="{13FD2233-1F45-4E75-AC6D-24F69E9D11D8}">
      <dgm:prSet/>
      <dgm:spPr/>
      <dgm:t>
        <a:bodyPr/>
        <a:lstStyle/>
        <a:p>
          <a:endParaRPr lang="zh-CN" altLang="en-US"/>
        </a:p>
      </dgm:t>
    </dgm:pt>
    <dgm:pt modelId="{441B7A0B-252F-418A-88E8-9ACB8AFA9925}" type="sibTrans" cxnId="{13FD2233-1F45-4E75-AC6D-24F69E9D11D8}">
      <dgm:prSet/>
      <dgm:spPr/>
      <dgm:t>
        <a:bodyPr/>
        <a:lstStyle/>
        <a:p>
          <a:endParaRPr lang="zh-CN" altLang="en-US"/>
        </a:p>
      </dgm:t>
    </dgm:pt>
    <dgm:pt modelId="{916BBA6A-4333-4A6D-B22C-A1A3470437BD}" type="pres">
      <dgm:prSet presAssocID="{8844DAAB-CA7A-451F-933C-38CAF0098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266C38C-D4A9-4311-9E71-E4E68C96FA94}" type="pres">
      <dgm:prSet presAssocID="{124C671D-89F0-4C26-AA65-BDF94968455B}" presName="parentLin" presStyleCnt="0"/>
      <dgm:spPr/>
      <dgm:t>
        <a:bodyPr/>
        <a:lstStyle/>
        <a:p>
          <a:endParaRPr lang="zh-CN" altLang="en-US"/>
        </a:p>
      </dgm:t>
    </dgm:pt>
    <dgm:pt modelId="{0E56F9BB-C7A8-46E4-973C-FCB433362EB8}" type="pres">
      <dgm:prSet presAssocID="{124C671D-89F0-4C26-AA65-BDF94968455B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922B3AE2-344E-4AE6-9AB5-0DEAB9084586}" type="pres">
      <dgm:prSet presAssocID="{124C671D-89F0-4C26-AA65-BDF94968455B}" presName="parentText" presStyleLbl="node1" presStyleIdx="0" presStyleCnt="2" custScaleX="76008" custScaleY="62388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8BB1BA-2696-4CE7-A536-D667DB74446F}" type="pres">
      <dgm:prSet presAssocID="{124C671D-89F0-4C26-AA65-BDF94968455B}" presName="negativeSpace" presStyleCnt="0"/>
      <dgm:spPr/>
      <dgm:t>
        <a:bodyPr/>
        <a:lstStyle/>
        <a:p>
          <a:endParaRPr lang="zh-CN" altLang="en-US"/>
        </a:p>
      </dgm:t>
    </dgm:pt>
    <dgm:pt modelId="{07DE6D91-4304-4106-9A71-C1B9B87300A7}" type="pres">
      <dgm:prSet presAssocID="{124C671D-89F0-4C26-AA65-BDF94968455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80E719-43E3-42DD-9636-87EE314FC5BA}" type="pres">
      <dgm:prSet presAssocID="{7396EFA6-55C9-43FD-AB7B-02B54C15283A}" presName="spaceBetweenRectangles" presStyleCnt="0"/>
      <dgm:spPr/>
      <dgm:t>
        <a:bodyPr/>
        <a:lstStyle/>
        <a:p>
          <a:endParaRPr lang="zh-CN" altLang="en-US"/>
        </a:p>
      </dgm:t>
    </dgm:pt>
    <dgm:pt modelId="{6B331D72-2EC0-4AEA-8122-6A5D5F0138EB}" type="pres">
      <dgm:prSet presAssocID="{E856F4A9-BADF-4AAA-833C-777235E03922}" presName="parentLin" presStyleCnt="0"/>
      <dgm:spPr/>
      <dgm:t>
        <a:bodyPr/>
        <a:lstStyle/>
        <a:p>
          <a:endParaRPr lang="zh-CN" altLang="en-US"/>
        </a:p>
      </dgm:t>
    </dgm:pt>
    <dgm:pt modelId="{75091847-EBBB-4D6A-B0EF-7C36A5FFC1A7}" type="pres">
      <dgm:prSet presAssocID="{E856F4A9-BADF-4AAA-833C-777235E03922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A501B535-CB76-48B5-A5D6-E9B9EE493B2B}" type="pres">
      <dgm:prSet presAssocID="{E856F4A9-BADF-4AAA-833C-777235E03922}" presName="parentText" presStyleLbl="node1" presStyleIdx="1" presStyleCnt="2" custScaleX="110622" custScaleY="5491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8994A4-B855-4F8E-840C-6C2996323E31}" type="pres">
      <dgm:prSet presAssocID="{E856F4A9-BADF-4AAA-833C-777235E03922}" presName="negativeSpace" presStyleCnt="0"/>
      <dgm:spPr/>
      <dgm:t>
        <a:bodyPr/>
        <a:lstStyle/>
        <a:p>
          <a:endParaRPr lang="zh-CN" altLang="en-US"/>
        </a:p>
      </dgm:t>
    </dgm:pt>
    <dgm:pt modelId="{55599BE1-F7AC-4AC4-8B11-D62ED77C930F}" type="pres">
      <dgm:prSet presAssocID="{E856F4A9-BADF-4AAA-833C-777235E0392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453B2AF-5F34-48EE-875F-4B3A81B69E97}" type="presOf" srcId="{124C671D-89F0-4C26-AA65-BDF94968455B}" destId="{922B3AE2-344E-4AE6-9AB5-0DEAB9084586}" srcOrd="1" destOrd="0" presId="urn:microsoft.com/office/officeart/2005/8/layout/list1"/>
    <dgm:cxn modelId="{ADA61825-B923-4AFD-888C-5EBB1E985CAD}" type="presOf" srcId="{78434B87-50E7-4DEB-8D64-7B8EFD640E2C}" destId="{55599BE1-F7AC-4AC4-8B11-D62ED77C930F}" srcOrd="0" destOrd="1" presId="urn:microsoft.com/office/officeart/2005/8/layout/list1"/>
    <dgm:cxn modelId="{7A375BD0-F690-4285-80C1-582A80A11E85}" type="presOf" srcId="{E856F4A9-BADF-4AAA-833C-777235E03922}" destId="{A501B535-CB76-48B5-A5D6-E9B9EE493B2B}" srcOrd="1" destOrd="0" presId="urn:microsoft.com/office/officeart/2005/8/layout/list1"/>
    <dgm:cxn modelId="{7AE0203B-370A-4091-B76C-86628BC3FEB6}" type="presOf" srcId="{D4EDFA4E-B604-450F-9DC7-566FBB3AED2E}" destId="{55599BE1-F7AC-4AC4-8B11-D62ED77C930F}" srcOrd="0" destOrd="0" presId="urn:microsoft.com/office/officeart/2005/8/layout/list1"/>
    <dgm:cxn modelId="{3EA02B4F-7CCA-44CF-8CD8-73A58ACB8717}" type="presOf" srcId="{124C671D-89F0-4C26-AA65-BDF94968455B}" destId="{0E56F9BB-C7A8-46E4-973C-FCB433362EB8}" srcOrd="0" destOrd="0" presId="urn:microsoft.com/office/officeart/2005/8/layout/list1"/>
    <dgm:cxn modelId="{7D3196D1-7EEF-4F3A-952B-FECB65FB0505}" srcId="{124C671D-89F0-4C26-AA65-BDF94968455B}" destId="{52EAA29B-DB77-4FE2-B6B7-88F07937D194}" srcOrd="0" destOrd="0" parTransId="{2A46A6DF-ECDF-48E7-99A7-3ACBADDE55BB}" sibTransId="{53954F41-2BF9-423C-87E2-F8075F83F892}"/>
    <dgm:cxn modelId="{7264C68E-6D5B-4BF8-89BD-2BFAA403DA91}" srcId="{8844DAAB-CA7A-451F-933C-38CAF009862A}" destId="{E856F4A9-BADF-4AAA-833C-777235E03922}" srcOrd="1" destOrd="0" parTransId="{0EEE999F-DCF3-4256-A1E7-847A8E386B21}" sibTransId="{89231DF6-551C-47E1-94BD-FBDB8A00279B}"/>
    <dgm:cxn modelId="{CD37AF40-C935-49F7-ABBF-F86B221A00F1}" srcId="{8844DAAB-CA7A-451F-933C-38CAF009862A}" destId="{124C671D-89F0-4C26-AA65-BDF94968455B}" srcOrd="0" destOrd="0" parTransId="{1FAA4C39-640F-46A1-B195-92525E759269}" sibTransId="{7396EFA6-55C9-43FD-AB7B-02B54C15283A}"/>
    <dgm:cxn modelId="{41FDE2BE-7129-4253-8ED1-5AF334DEFAFD}" srcId="{E856F4A9-BADF-4AAA-833C-777235E03922}" destId="{D4EDFA4E-B604-450F-9DC7-566FBB3AED2E}" srcOrd="0" destOrd="0" parTransId="{DA2FC9BD-2749-40C8-9C5D-13483AD7034F}" sibTransId="{9C141DC3-670D-404A-BA77-9E878F9C80C0}"/>
    <dgm:cxn modelId="{13FD2233-1F45-4E75-AC6D-24F69E9D11D8}" srcId="{E856F4A9-BADF-4AAA-833C-777235E03922}" destId="{78434B87-50E7-4DEB-8D64-7B8EFD640E2C}" srcOrd="1" destOrd="0" parTransId="{D0656861-0CA5-4086-9E6A-06BCF802FF95}" sibTransId="{441B7A0B-252F-418A-88E8-9ACB8AFA9925}"/>
    <dgm:cxn modelId="{EC879B09-AFB3-427A-A372-680B62C76F10}" type="presOf" srcId="{52EAA29B-DB77-4FE2-B6B7-88F07937D194}" destId="{07DE6D91-4304-4106-9A71-C1B9B87300A7}" srcOrd="0" destOrd="0" presId="urn:microsoft.com/office/officeart/2005/8/layout/list1"/>
    <dgm:cxn modelId="{307B8FFE-C384-4BA2-900C-EFF6E3641147}" type="presOf" srcId="{E856F4A9-BADF-4AAA-833C-777235E03922}" destId="{75091847-EBBB-4D6A-B0EF-7C36A5FFC1A7}" srcOrd="0" destOrd="0" presId="urn:microsoft.com/office/officeart/2005/8/layout/list1"/>
    <dgm:cxn modelId="{76F96FCC-D428-4930-AB65-D14B26E43A88}" type="presOf" srcId="{8844DAAB-CA7A-451F-933C-38CAF009862A}" destId="{916BBA6A-4333-4A6D-B22C-A1A3470437BD}" srcOrd="0" destOrd="0" presId="urn:microsoft.com/office/officeart/2005/8/layout/list1"/>
    <dgm:cxn modelId="{56D1A1F6-FF5F-4650-A1A5-78B97D08028B}" type="presParOf" srcId="{916BBA6A-4333-4A6D-B22C-A1A3470437BD}" destId="{C266C38C-D4A9-4311-9E71-E4E68C96FA94}" srcOrd="0" destOrd="0" presId="urn:microsoft.com/office/officeart/2005/8/layout/list1"/>
    <dgm:cxn modelId="{9A43E004-C630-4F14-AA28-4D2211FC2A97}" type="presParOf" srcId="{C266C38C-D4A9-4311-9E71-E4E68C96FA94}" destId="{0E56F9BB-C7A8-46E4-973C-FCB433362EB8}" srcOrd="0" destOrd="0" presId="urn:microsoft.com/office/officeart/2005/8/layout/list1"/>
    <dgm:cxn modelId="{C52A1BAF-4BAD-42D9-BEB7-85CB1DB6E184}" type="presParOf" srcId="{C266C38C-D4A9-4311-9E71-E4E68C96FA94}" destId="{922B3AE2-344E-4AE6-9AB5-0DEAB9084586}" srcOrd="1" destOrd="0" presId="urn:microsoft.com/office/officeart/2005/8/layout/list1"/>
    <dgm:cxn modelId="{13C57F36-AF66-44D6-9A08-F9B663A3D7D0}" type="presParOf" srcId="{916BBA6A-4333-4A6D-B22C-A1A3470437BD}" destId="{2D8BB1BA-2696-4CE7-A536-D667DB74446F}" srcOrd="1" destOrd="0" presId="urn:microsoft.com/office/officeart/2005/8/layout/list1"/>
    <dgm:cxn modelId="{16FBF7BD-995D-4403-A6E6-0BF21A9494A4}" type="presParOf" srcId="{916BBA6A-4333-4A6D-B22C-A1A3470437BD}" destId="{07DE6D91-4304-4106-9A71-C1B9B87300A7}" srcOrd="2" destOrd="0" presId="urn:microsoft.com/office/officeart/2005/8/layout/list1"/>
    <dgm:cxn modelId="{115C94A1-3A4E-472C-AB84-D5F6288209D8}" type="presParOf" srcId="{916BBA6A-4333-4A6D-B22C-A1A3470437BD}" destId="{A680E719-43E3-42DD-9636-87EE314FC5BA}" srcOrd="3" destOrd="0" presId="urn:microsoft.com/office/officeart/2005/8/layout/list1"/>
    <dgm:cxn modelId="{F71954F0-8435-45AD-981C-4E20282C91F1}" type="presParOf" srcId="{916BBA6A-4333-4A6D-B22C-A1A3470437BD}" destId="{6B331D72-2EC0-4AEA-8122-6A5D5F0138EB}" srcOrd="4" destOrd="0" presId="urn:microsoft.com/office/officeart/2005/8/layout/list1"/>
    <dgm:cxn modelId="{17C55305-5E48-4A1C-BA75-6DABABC81439}" type="presParOf" srcId="{6B331D72-2EC0-4AEA-8122-6A5D5F0138EB}" destId="{75091847-EBBB-4D6A-B0EF-7C36A5FFC1A7}" srcOrd="0" destOrd="0" presId="urn:microsoft.com/office/officeart/2005/8/layout/list1"/>
    <dgm:cxn modelId="{E80F5F3F-5007-4D29-B56C-FC4378C1386F}" type="presParOf" srcId="{6B331D72-2EC0-4AEA-8122-6A5D5F0138EB}" destId="{A501B535-CB76-48B5-A5D6-E9B9EE493B2B}" srcOrd="1" destOrd="0" presId="urn:microsoft.com/office/officeart/2005/8/layout/list1"/>
    <dgm:cxn modelId="{25F7B429-5387-4297-BE2A-0C8E3ECE31EC}" type="presParOf" srcId="{916BBA6A-4333-4A6D-B22C-A1A3470437BD}" destId="{978994A4-B855-4F8E-840C-6C2996323E31}" srcOrd="5" destOrd="0" presId="urn:microsoft.com/office/officeart/2005/8/layout/list1"/>
    <dgm:cxn modelId="{5C0F8FC7-75D8-4E1F-BE44-2BDAB5E6DABB}" type="presParOf" srcId="{916BBA6A-4333-4A6D-B22C-A1A3470437BD}" destId="{55599BE1-F7AC-4AC4-8B11-D62ED77C930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44DAAB-CA7A-451F-933C-38CAF009862A}" type="doc">
      <dgm:prSet loTypeId="urn:microsoft.com/office/officeart/2005/8/layout/list1" loCatId="list" qsTypeId="urn:microsoft.com/office/officeart/2005/8/quickstyle/3d2" qsCatId="3D" csTypeId="urn:microsoft.com/office/officeart/2005/8/colors/colorful1#10" csCatId="colorful" phldr="1"/>
      <dgm:spPr/>
      <dgm:t>
        <a:bodyPr/>
        <a:lstStyle/>
        <a:p>
          <a:endParaRPr lang="zh-CN" altLang="en-US"/>
        </a:p>
      </dgm:t>
    </dgm:pt>
    <dgm:pt modelId="{CF68D7C6-1609-4565-8768-89AA9F453C95}">
      <dgm:prSet phldrT="[文本]" custT="1"/>
      <dgm:spPr/>
      <dgm:t>
        <a:bodyPr/>
        <a:lstStyle/>
        <a:p>
          <a:pPr algn="l"/>
          <a:r>
            <a:rPr lang="en-US" altLang="zh-CN" sz="3200" b="1" dirty="0" smtClean="0">
              <a:solidFill>
                <a:schemeClr val="bg1"/>
              </a:solidFill>
            </a:rPr>
            <a:t>Business Source Premier </a:t>
          </a:r>
          <a:r>
            <a:rPr lang="en-US" altLang="zh-CN" sz="3200" dirty="0" smtClean="0"/>
            <a:t>(</a:t>
          </a:r>
          <a:r>
            <a:rPr lang="en-US" altLang="zh-CN" sz="3200" dirty="0" smtClean="0">
              <a:hlinkClick xmlns:r="http://schemas.openxmlformats.org/officeDocument/2006/relationships" r:id="rId1"/>
            </a:rPr>
            <a:t>EBSCO</a:t>
          </a:r>
          <a:r>
            <a:rPr lang="zh-CN" altLang="en-US" sz="3200" dirty="0" smtClean="0">
              <a:hlinkClick xmlns:r="http://schemas.openxmlformats.org/officeDocument/2006/relationships" r:id="rId1"/>
            </a:rPr>
            <a:t>平台</a:t>
          </a:r>
          <a:r>
            <a:rPr lang="en-US" altLang="zh-CN" sz="3200" dirty="0" smtClean="0"/>
            <a:t>)</a:t>
          </a:r>
          <a:endParaRPr lang="zh-CN" altLang="en-US" sz="3200" b="1" dirty="0">
            <a:latin typeface="Arial" pitchFamily="34" charset="0"/>
            <a:ea typeface="黑体" pitchFamily="2" charset="-122"/>
            <a:cs typeface="Arial" pitchFamily="34" charset="0"/>
          </a:endParaRPr>
        </a:p>
      </dgm:t>
    </dgm:pt>
    <dgm:pt modelId="{01F00598-0DD8-47A4-B9EA-78B6FB8964CF}" type="parTrans" cxnId="{59AD18A2-5789-41EF-8E78-902BB557FF9F}">
      <dgm:prSet/>
      <dgm:spPr/>
      <dgm:t>
        <a:bodyPr/>
        <a:lstStyle/>
        <a:p>
          <a:endParaRPr lang="zh-CN" altLang="en-US"/>
        </a:p>
      </dgm:t>
    </dgm:pt>
    <dgm:pt modelId="{3D43D038-A8EE-4609-B2D3-55948ED54B62}" type="sibTrans" cxnId="{59AD18A2-5789-41EF-8E78-902BB557FF9F}">
      <dgm:prSet/>
      <dgm:spPr/>
      <dgm:t>
        <a:bodyPr/>
        <a:lstStyle/>
        <a:p>
          <a:endParaRPr lang="zh-CN" altLang="en-US"/>
        </a:p>
      </dgm:t>
    </dgm:pt>
    <dgm:pt modelId="{FAB77BF2-ABAD-481C-82EE-B2019D202094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800" b="1" dirty="0" smtClean="0"/>
            <a:t>收录</a:t>
          </a:r>
          <a:r>
            <a:rPr lang="en-US" altLang="zh-CN" sz="2800" b="1" dirty="0" smtClean="0"/>
            <a:t>2,300 </a:t>
          </a:r>
          <a:r>
            <a:rPr lang="zh-CN" altLang="en-US" sz="2800" b="1" dirty="0" smtClean="0"/>
            <a:t>种全文期刊（包括 </a:t>
          </a:r>
          <a:r>
            <a:rPr lang="en-US" altLang="zh-CN" sz="2800" b="1" dirty="0" smtClean="0"/>
            <a:t>1,100 </a:t>
          </a:r>
          <a:r>
            <a:rPr lang="zh-CN" altLang="en-US" sz="2800" b="1" dirty="0" smtClean="0"/>
            <a:t>多种同行评审全文期刊）</a:t>
          </a:r>
          <a:endParaRPr lang="zh-CN" altLang="en-US" sz="2800" b="1" dirty="0" smtClean="0">
            <a:latin typeface="Arial" pitchFamily="34" charset="0"/>
            <a:ea typeface="楷体_GB2312" pitchFamily="49" charset="-122"/>
            <a:cs typeface="Arial" pitchFamily="34" charset="0"/>
          </a:endParaRPr>
        </a:p>
      </dgm:t>
    </dgm:pt>
    <dgm:pt modelId="{3F799574-8706-4235-970F-3286EEF176F0}" type="parTrans" cxnId="{12B3169D-D481-4404-8F95-CA0655577020}">
      <dgm:prSet/>
      <dgm:spPr/>
      <dgm:t>
        <a:bodyPr/>
        <a:lstStyle/>
        <a:p>
          <a:endParaRPr lang="zh-CN" altLang="en-US"/>
        </a:p>
      </dgm:t>
    </dgm:pt>
    <dgm:pt modelId="{899CE671-8C64-4766-B965-D0E3AC787D67}" type="sibTrans" cxnId="{12B3169D-D481-4404-8F95-CA0655577020}">
      <dgm:prSet/>
      <dgm:spPr/>
      <dgm:t>
        <a:bodyPr/>
        <a:lstStyle/>
        <a:p>
          <a:endParaRPr lang="zh-CN" altLang="en-US"/>
        </a:p>
      </dgm:t>
    </dgm:pt>
    <dgm:pt modelId="{B3071F43-509C-4F3E-9765-FEA53B243E36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CN" sz="2800" b="1" dirty="0" smtClean="0"/>
            <a:t>10,000</a:t>
          </a:r>
          <a:r>
            <a:rPr lang="zh-CN" altLang="en-US" sz="2800" b="1" dirty="0" smtClean="0"/>
            <a:t>多种非刊全文出版物（如案例分析、专著、国家及产业报告等）</a:t>
          </a:r>
        </a:p>
      </dgm:t>
    </dgm:pt>
    <dgm:pt modelId="{CC45674E-B0AF-4B31-86AB-7C20530A8470}" type="parTrans" cxnId="{D91AA74E-4658-46D6-9A26-8B517B119AA7}">
      <dgm:prSet/>
      <dgm:spPr/>
      <dgm:t>
        <a:bodyPr/>
        <a:lstStyle/>
        <a:p>
          <a:endParaRPr lang="zh-CN" altLang="en-US"/>
        </a:p>
      </dgm:t>
    </dgm:pt>
    <dgm:pt modelId="{EF8B1422-C2DF-4C7C-95AF-E587BC4CAB9B}" type="sibTrans" cxnId="{D91AA74E-4658-46D6-9A26-8B517B119AA7}">
      <dgm:prSet/>
      <dgm:spPr/>
      <dgm:t>
        <a:bodyPr/>
        <a:lstStyle/>
        <a:p>
          <a:endParaRPr lang="zh-CN" altLang="en-US"/>
        </a:p>
      </dgm:t>
    </dgm:pt>
    <dgm:pt modelId="{DD9704D4-6269-442B-AFF2-7D303D1FA56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800" b="1" dirty="0" smtClean="0"/>
            <a:t>收录文献自</a:t>
          </a:r>
          <a:r>
            <a:rPr lang="en-US" altLang="zh-CN" sz="2800" b="1" dirty="0" smtClean="0"/>
            <a:t>1886</a:t>
          </a:r>
          <a:r>
            <a:rPr lang="zh-CN" altLang="en-US" sz="2800" b="1" dirty="0" smtClean="0"/>
            <a:t>年至今</a:t>
          </a:r>
        </a:p>
      </dgm:t>
    </dgm:pt>
    <dgm:pt modelId="{0115A1F2-D30D-4FF0-81A6-4E719E30109B}" type="parTrans" cxnId="{643F671B-6FB0-44ED-9A1C-44A307AC760F}">
      <dgm:prSet/>
      <dgm:spPr/>
    </dgm:pt>
    <dgm:pt modelId="{44E5F639-00D8-4438-BF2A-67218CBA3F5A}" type="sibTrans" cxnId="{643F671B-6FB0-44ED-9A1C-44A307AC760F}">
      <dgm:prSet/>
      <dgm:spPr/>
    </dgm:pt>
    <dgm:pt modelId="{A841D736-324F-49C3-B700-C3AC15F46A5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800" b="1" dirty="0" smtClean="0"/>
            <a:t>内容涵盖市场营销、管理、</a:t>
          </a:r>
          <a:r>
            <a:rPr lang="en-US" altLang="zh-CN" sz="2800" b="1" dirty="0" smtClean="0"/>
            <a:t>MIS</a:t>
          </a:r>
          <a:r>
            <a:rPr lang="zh-CN" altLang="en-US" sz="2800" b="1" dirty="0" smtClean="0"/>
            <a:t>、</a:t>
          </a:r>
          <a:r>
            <a:rPr lang="en-US" altLang="zh-CN" sz="2800" b="1" dirty="0" smtClean="0"/>
            <a:t>POM</a:t>
          </a:r>
          <a:r>
            <a:rPr lang="zh-CN" altLang="en-US" sz="2800" b="1" dirty="0" smtClean="0"/>
            <a:t>、会计、金融和经济在内的所有商业学科</a:t>
          </a:r>
          <a:endParaRPr lang="zh-CN" altLang="en-US" sz="2800" b="1" dirty="0" smtClean="0">
            <a:latin typeface="Arial" pitchFamily="34" charset="0"/>
            <a:ea typeface="楷体_GB2312" pitchFamily="49" charset="-122"/>
            <a:cs typeface="Arial" pitchFamily="34" charset="0"/>
          </a:endParaRPr>
        </a:p>
      </dgm:t>
    </dgm:pt>
    <dgm:pt modelId="{5902C790-10DA-45DF-9FA4-ED509F9F659F}" type="parTrans" cxnId="{4407BCF0-18F2-4EDF-8FBB-E763B69F6C4D}">
      <dgm:prSet/>
      <dgm:spPr/>
    </dgm:pt>
    <dgm:pt modelId="{8ED08AC3-7234-4A40-975D-DC8956D55C58}" type="sibTrans" cxnId="{4407BCF0-18F2-4EDF-8FBB-E763B69F6C4D}">
      <dgm:prSet/>
      <dgm:spPr/>
    </dgm:pt>
    <dgm:pt modelId="{7C6AA932-4C44-464D-9830-BB59E3B1AD0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8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rPr>
            <a:t>哈佛商业评论</a:t>
          </a:r>
          <a:r>
            <a:rPr lang="zh-CN" altLang="en-US" sz="2800" b="1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（英文版），收录自创刊以来的全部文章</a:t>
          </a:r>
        </a:p>
      </dgm:t>
    </dgm:pt>
    <dgm:pt modelId="{D9B748D0-8A8A-482C-803E-54EC01A5728C}" type="parTrans" cxnId="{21049D77-DE44-4B79-A71C-1060AF03F54C}">
      <dgm:prSet/>
      <dgm:spPr/>
    </dgm:pt>
    <dgm:pt modelId="{C3D8D5E4-9277-464A-A7C1-AD25FEA49198}" type="sibTrans" cxnId="{21049D77-DE44-4B79-A71C-1060AF03F54C}">
      <dgm:prSet/>
      <dgm:spPr/>
    </dgm:pt>
    <dgm:pt modelId="{916BBA6A-4333-4A6D-B22C-A1A3470437BD}" type="pres">
      <dgm:prSet presAssocID="{8844DAAB-CA7A-451F-933C-38CAF0098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274525F-A22F-4955-968E-AB26DDF9F203}" type="pres">
      <dgm:prSet presAssocID="{CF68D7C6-1609-4565-8768-89AA9F453C95}" presName="parentLin" presStyleCnt="0"/>
      <dgm:spPr/>
      <dgm:t>
        <a:bodyPr/>
        <a:lstStyle/>
        <a:p>
          <a:endParaRPr lang="zh-CN" altLang="en-US"/>
        </a:p>
      </dgm:t>
    </dgm:pt>
    <dgm:pt modelId="{A9A71750-EE2B-4D1D-AF14-011F14F1E14B}" type="pres">
      <dgm:prSet presAssocID="{CF68D7C6-1609-4565-8768-89AA9F453C95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15A5351A-7659-4119-AB59-15F85AE3CFC9}" type="pres">
      <dgm:prSet presAssocID="{CF68D7C6-1609-4565-8768-89AA9F453C95}" presName="parentText" presStyleLbl="node1" presStyleIdx="0" presStyleCnt="1" custScaleX="119522" custScaleY="49876" custLinFactNeighborX="-99999" custLinFactNeighborY="-1584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5549D2-63A8-457B-B56C-405F00E73AD2}" type="pres">
      <dgm:prSet presAssocID="{CF68D7C6-1609-4565-8768-89AA9F453C95}" presName="negativeSpace" presStyleCnt="0"/>
      <dgm:spPr/>
      <dgm:t>
        <a:bodyPr/>
        <a:lstStyle/>
        <a:p>
          <a:endParaRPr lang="zh-CN" altLang="en-US"/>
        </a:p>
      </dgm:t>
    </dgm:pt>
    <dgm:pt modelId="{F556449F-912C-42D6-93A6-3015020649F7}" type="pres">
      <dgm:prSet presAssocID="{CF68D7C6-1609-4565-8768-89AA9F453C95}" presName="childText" presStyleLbl="conFgAcc1" presStyleIdx="0" presStyleCnt="1" custScaleY="117204" custLinFactNeighborX="3386" custLinFactNeighborY="649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F601CFD-6578-4A07-8847-8F3119A15D15}" type="presOf" srcId="{7C6AA932-4C44-464D-9830-BB59E3B1AD03}" destId="{F556449F-912C-42D6-93A6-3015020649F7}" srcOrd="0" destOrd="2" presId="urn:microsoft.com/office/officeart/2005/8/layout/list1"/>
    <dgm:cxn modelId="{643F671B-6FB0-44ED-9A1C-44A307AC760F}" srcId="{CF68D7C6-1609-4565-8768-89AA9F453C95}" destId="{DD9704D4-6269-442B-AFF2-7D303D1FA56F}" srcOrd="4" destOrd="0" parTransId="{0115A1F2-D30D-4FF0-81A6-4E719E30109B}" sibTransId="{44E5F639-00D8-4438-BF2A-67218CBA3F5A}"/>
    <dgm:cxn modelId="{D91AA74E-4658-46D6-9A26-8B517B119AA7}" srcId="{CF68D7C6-1609-4565-8768-89AA9F453C95}" destId="{B3071F43-509C-4F3E-9765-FEA53B243E36}" srcOrd="3" destOrd="0" parTransId="{CC45674E-B0AF-4B31-86AB-7C20530A8470}" sibTransId="{EF8B1422-C2DF-4C7C-95AF-E587BC4CAB9B}"/>
    <dgm:cxn modelId="{41963A01-E158-4AD1-B205-52BEE92F56A1}" type="presOf" srcId="{FAB77BF2-ABAD-481C-82EE-B2019D202094}" destId="{F556449F-912C-42D6-93A6-3015020649F7}" srcOrd="0" destOrd="1" presId="urn:microsoft.com/office/officeart/2005/8/layout/list1"/>
    <dgm:cxn modelId="{59AD18A2-5789-41EF-8E78-902BB557FF9F}" srcId="{8844DAAB-CA7A-451F-933C-38CAF009862A}" destId="{CF68D7C6-1609-4565-8768-89AA9F453C95}" srcOrd="0" destOrd="0" parTransId="{01F00598-0DD8-47A4-B9EA-78B6FB8964CF}" sibTransId="{3D43D038-A8EE-4609-B2D3-55948ED54B62}"/>
    <dgm:cxn modelId="{3928BA4F-D00C-4520-8C4E-F3B2F1463BEA}" type="presOf" srcId="{CF68D7C6-1609-4565-8768-89AA9F453C95}" destId="{A9A71750-EE2B-4D1D-AF14-011F14F1E14B}" srcOrd="0" destOrd="0" presId="urn:microsoft.com/office/officeart/2005/8/layout/list1"/>
    <dgm:cxn modelId="{1B49E439-93FD-4571-801A-C1A25282332F}" type="presOf" srcId="{CF68D7C6-1609-4565-8768-89AA9F453C95}" destId="{15A5351A-7659-4119-AB59-15F85AE3CFC9}" srcOrd="1" destOrd="0" presId="urn:microsoft.com/office/officeart/2005/8/layout/list1"/>
    <dgm:cxn modelId="{21049D77-DE44-4B79-A71C-1060AF03F54C}" srcId="{CF68D7C6-1609-4565-8768-89AA9F453C95}" destId="{7C6AA932-4C44-464D-9830-BB59E3B1AD03}" srcOrd="2" destOrd="0" parTransId="{D9B748D0-8A8A-482C-803E-54EC01A5728C}" sibTransId="{C3D8D5E4-9277-464A-A7C1-AD25FEA49198}"/>
    <dgm:cxn modelId="{1263C6AE-B8BD-4E45-B251-E4909D076531}" type="presOf" srcId="{B3071F43-509C-4F3E-9765-FEA53B243E36}" destId="{F556449F-912C-42D6-93A6-3015020649F7}" srcOrd="0" destOrd="3" presId="urn:microsoft.com/office/officeart/2005/8/layout/list1"/>
    <dgm:cxn modelId="{523FAF90-2F9C-42CD-ACF3-F3980070903C}" type="presOf" srcId="{8844DAAB-CA7A-451F-933C-38CAF009862A}" destId="{916BBA6A-4333-4A6D-B22C-A1A3470437BD}" srcOrd="0" destOrd="0" presId="urn:microsoft.com/office/officeart/2005/8/layout/list1"/>
    <dgm:cxn modelId="{4407BCF0-18F2-4EDF-8FBB-E763B69F6C4D}" srcId="{CF68D7C6-1609-4565-8768-89AA9F453C95}" destId="{A841D736-324F-49C3-B700-C3AC15F46A53}" srcOrd="0" destOrd="0" parTransId="{5902C790-10DA-45DF-9FA4-ED509F9F659F}" sibTransId="{8ED08AC3-7234-4A40-975D-DC8956D55C58}"/>
    <dgm:cxn modelId="{12B3169D-D481-4404-8F95-CA0655577020}" srcId="{CF68D7C6-1609-4565-8768-89AA9F453C95}" destId="{FAB77BF2-ABAD-481C-82EE-B2019D202094}" srcOrd="1" destOrd="0" parTransId="{3F799574-8706-4235-970F-3286EEF176F0}" sibTransId="{899CE671-8C64-4766-B965-D0E3AC787D67}"/>
    <dgm:cxn modelId="{2D161C6E-2565-473E-8B00-592A85A17A39}" type="presOf" srcId="{A841D736-324F-49C3-B700-C3AC15F46A53}" destId="{F556449F-912C-42D6-93A6-3015020649F7}" srcOrd="0" destOrd="0" presId="urn:microsoft.com/office/officeart/2005/8/layout/list1"/>
    <dgm:cxn modelId="{E2B793A4-D822-45BA-82E6-58DDCE7B0BC5}" type="presOf" srcId="{DD9704D4-6269-442B-AFF2-7D303D1FA56F}" destId="{F556449F-912C-42D6-93A6-3015020649F7}" srcOrd="0" destOrd="4" presId="urn:microsoft.com/office/officeart/2005/8/layout/list1"/>
    <dgm:cxn modelId="{2BD534BF-9D29-4332-8F56-2EA643E738C1}" type="presParOf" srcId="{916BBA6A-4333-4A6D-B22C-A1A3470437BD}" destId="{7274525F-A22F-4955-968E-AB26DDF9F203}" srcOrd="0" destOrd="0" presId="urn:microsoft.com/office/officeart/2005/8/layout/list1"/>
    <dgm:cxn modelId="{E40568A3-7761-4C49-BB6B-2564A347F2DC}" type="presParOf" srcId="{7274525F-A22F-4955-968E-AB26DDF9F203}" destId="{A9A71750-EE2B-4D1D-AF14-011F14F1E14B}" srcOrd="0" destOrd="0" presId="urn:microsoft.com/office/officeart/2005/8/layout/list1"/>
    <dgm:cxn modelId="{F51A282D-F75D-438A-AA31-E5BFF1EB2221}" type="presParOf" srcId="{7274525F-A22F-4955-968E-AB26DDF9F203}" destId="{15A5351A-7659-4119-AB59-15F85AE3CFC9}" srcOrd="1" destOrd="0" presId="urn:microsoft.com/office/officeart/2005/8/layout/list1"/>
    <dgm:cxn modelId="{31E11983-3BEA-40B6-850C-4B5C634F6795}" type="presParOf" srcId="{916BBA6A-4333-4A6D-B22C-A1A3470437BD}" destId="{B65549D2-63A8-457B-B56C-405F00E73AD2}" srcOrd="1" destOrd="0" presId="urn:microsoft.com/office/officeart/2005/8/layout/list1"/>
    <dgm:cxn modelId="{D1B615FD-1C03-4172-845D-01C604C405B1}" type="presParOf" srcId="{916BBA6A-4333-4A6D-B22C-A1A3470437BD}" destId="{F556449F-912C-42D6-93A6-3015020649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44DAAB-CA7A-451F-933C-38CAF009862A}" type="doc">
      <dgm:prSet loTypeId="urn:microsoft.com/office/officeart/2005/8/layout/list1" loCatId="list" qsTypeId="urn:microsoft.com/office/officeart/2005/8/quickstyle/3d2" qsCatId="3D" csTypeId="urn:microsoft.com/office/officeart/2005/8/colors/colorful1#11" csCatId="colorful" phldr="1"/>
      <dgm:spPr/>
      <dgm:t>
        <a:bodyPr/>
        <a:lstStyle/>
        <a:p>
          <a:endParaRPr lang="zh-CN" altLang="en-US"/>
        </a:p>
      </dgm:t>
    </dgm:pt>
    <dgm:pt modelId="{CF68D7C6-1609-4565-8768-89AA9F453C95}">
      <dgm:prSet phldrT="[文本]" custT="1"/>
      <dgm:spPr/>
      <dgm:t>
        <a:bodyPr/>
        <a:lstStyle/>
        <a:p>
          <a:pPr algn="l"/>
          <a:r>
            <a:rPr lang="en-US" altLang="zh-C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/>
            </a:rPr>
            <a:t>EBSCO</a:t>
          </a:r>
          <a:r>
            <a:rPr lang="zh-CN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行楷" pitchFamily="2" charset="-122"/>
              <a:hlinkClick xmlns:r="http://schemas.openxmlformats.org/officeDocument/2006/relationships" r:id="rId1"/>
            </a:rPr>
            <a:t>检索平台</a:t>
          </a:r>
          <a:r>
            <a:rPr lang="zh-CN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行楷" pitchFamily="2" charset="-122"/>
            </a:rPr>
            <a:t>收录内容</a:t>
          </a:r>
          <a:endParaRPr lang="zh-CN" altLang="en-US" sz="3600" b="1" dirty="0">
            <a:latin typeface="Arial" pitchFamily="34" charset="0"/>
            <a:ea typeface="黑体" pitchFamily="2" charset="-122"/>
            <a:cs typeface="Arial" pitchFamily="34" charset="0"/>
          </a:endParaRPr>
        </a:p>
      </dgm:t>
    </dgm:pt>
    <dgm:pt modelId="{01F00598-0DD8-47A4-B9EA-78B6FB8964CF}" type="parTrans" cxnId="{59AD18A2-5789-41EF-8E78-902BB557FF9F}">
      <dgm:prSet/>
      <dgm:spPr/>
      <dgm:t>
        <a:bodyPr/>
        <a:lstStyle/>
        <a:p>
          <a:endParaRPr lang="zh-CN" altLang="en-US"/>
        </a:p>
      </dgm:t>
    </dgm:pt>
    <dgm:pt modelId="{3D43D038-A8EE-4609-B2D3-55948ED54B62}" type="sibTrans" cxnId="{59AD18A2-5789-41EF-8E78-902BB557FF9F}">
      <dgm:prSet/>
      <dgm:spPr/>
      <dgm:t>
        <a:bodyPr/>
        <a:lstStyle/>
        <a:p>
          <a:endParaRPr lang="zh-CN" altLang="en-US"/>
        </a:p>
      </dgm:t>
    </dgm:pt>
    <dgm:pt modelId="{FABA2D8A-CE69-4FA8-96B6-9DCC1472708F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dirty="0" smtClean="0"/>
            <a:t>Case Studies</a:t>
          </a:r>
        </a:p>
      </dgm:t>
    </dgm:pt>
    <dgm:pt modelId="{C4252E92-642A-426A-81AF-D430B30FAEB7}" type="parTrans" cxnId="{81BA54D2-BFB8-4C18-A834-97B513B76145}">
      <dgm:prSet/>
      <dgm:spPr/>
      <dgm:t>
        <a:bodyPr/>
        <a:lstStyle/>
        <a:p>
          <a:endParaRPr lang="zh-CN" altLang="en-US"/>
        </a:p>
      </dgm:t>
    </dgm:pt>
    <dgm:pt modelId="{9232098B-5028-4EBF-9AC0-BF8D2BBA3594}" type="sibTrans" cxnId="{81BA54D2-BFB8-4C18-A834-97B513B76145}">
      <dgm:prSet/>
      <dgm:spPr/>
      <dgm:t>
        <a:bodyPr/>
        <a:lstStyle/>
        <a:p>
          <a:endParaRPr lang="zh-CN" altLang="en-US"/>
        </a:p>
      </dgm:t>
    </dgm:pt>
    <dgm:pt modelId="{B1363ECE-661A-430B-A39A-A40ECC12AAF5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mtClean="0"/>
            <a:t>Company Profiles	</a:t>
          </a:r>
          <a:endParaRPr lang="en-US" altLang="zh-TW" dirty="0" smtClean="0"/>
        </a:p>
      </dgm:t>
    </dgm:pt>
    <dgm:pt modelId="{81ED8068-F143-4595-A0C2-F7892D201629}" type="parTrans" cxnId="{7A2AB91F-7360-409C-9244-F54A38748A91}">
      <dgm:prSet/>
      <dgm:spPr/>
      <dgm:t>
        <a:bodyPr/>
        <a:lstStyle/>
        <a:p>
          <a:endParaRPr lang="zh-CN" altLang="en-US"/>
        </a:p>
      </dgm:t>
    </dgm:pt>
    <dgm:pt modelId="{D60059A3-25FE-4383-8C8E-C2707786E303}" type="sibTrans" cxnId="{7A2AB91F-7360-409C-9244-F54A38748A91}">
      <dgm:prSet/>
      <dgm:spPr/>
      <dgm:t>
        <a:bodyPr/>
        <a:lstStyle/>
        <a:p>
          <a:endParaRPr lang="zh-CN" altLang="en-US"/>
        </a:p>
      </dgm:t>
    </dgm:pt>
    <dgm:pt modelId="{6887F9AB-B652-48FB-9F43-AE5241F7971C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dirty="0" smtClean="0"/>
            <a:t>Conference Papers / Proceedings Collections</a:t>
          </a:r>
        </a:p>
      </dgm:t>
    </dgm:pt>
    <dgm:pt modelId="{C5DF3AA4-FA5C-4B71-81F9-468BE9E6EB77}" type="parTrans" cxnId="{CAECE07D-34CB-496D-B778-32E00566E722}">
      <dgm:prSet/>
      <dgm:spPr/>
      <dgm:t>
        <a:bodyPr/>
        <a:lstStyle/>
        <a:p>
          <a:endParaRPr lang="zh-CN" altLang="en-US"/>
        </a:p>
      </dgm:t>
    </dgm:pt>
    <dgm:pt modelId="{97BE45E4-62EF-4E5E-B0C0-08B96F577150}" type="sibTrans" cxnId="{CAECE07D-34CB-496D-B778-32E00566E722}">
      <dgm:prSet/>
      <dgm:spPr/>
      <dgm:t>
        <a:bodyPr/>
        <a:lstStyle/>
        <a:p>
          <a:endParaRPr lang="zh-CN" altLang="en-US"/>
        </a:p>
      </dgm:t>
    </dgm:pt>
    <dgm:pt modelId="{2023790D-5C79-4E35-B707-1BBAE7667D04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dirty="0" smtClean="0"/>
            <a:t>Country Economic Reports</a:t>
          </a:r>
        </a:p>
      </dgm:t>
    </dgm:pt>
    <dgm:pt modelId="{B23A6EA1-8CAE-4B16-B18C-D8EA6728A4E0}" type="parTrans" cxnId="{32CDEDD4-4BFF-4D68-8870-C9DC57E8F098}">
      <dgm:prSet/>
      <dgm:spPr/>
      <dgm:t>
        <a:bodyPr/>
        <a:lstStyle/>
        <a:p>
          <a:endParaRPr lang="zh-CN" altLang="en-US"/>
        </a:p>
      </dgm:t>
    </dgm:pt>
    <dgm:pt modelId="{545F581A-24BB-41E9-8B54-3BCDC057E2FD}" type="sibTrans" cxnId="{32CDEDD4-4BFF-4D68-8870-C9DC57E8F098}">
      <dgm:prSet/>
      <dgm:spPr/>
      <dgm:t>
        <a:bodyPr/>
        <a:lstStyle/>
        <a:p>
          <a:endParaRPr lang="zh-CN" altLang="en-US"/>
        </a:p>
      </dgm:t>
    </dgm:pt>
    <dgm:pt modelId="{0228D01C-CE86-44C9-8290-709CC5A078B8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dirty="0" smtClean="0"/>
            <a:t>Industry Reports	</a:t>
          </a:r>
        </a:p>
      </dgm:t>
    </dgm:pt>
    <dgm:pt modelId="{C3F988E6-09A4-4909-AD9E-8807FC153B78}" type="parTrans" cxnId="{DC56919B-48DD-413D-8359-F9C0DE4235BA}">
      <dgm:prSet/>
      <dgm:spPr/>
      <dgm:t>
        <a:bodyPr/>
        <a:lstStyle/>
        <a:p>
          <a:endParaRPr lang="zh-CN" altLang="en-US"/>
        </a:p>
      </dgm:t>
    </dgm:pt>
    <dgm:pt modelId="{60D143C8-A88A-42B7-81E1-7470DDF51BD2}" type="sibTrans" cxnId="{DC56919B-48DD-413D-8359-F9C0DE4235BA}">
      <dgm:prSet/>
      <dgm:spPr/>
      <dgm:t>
        <a:bodyPr/>
        <a:lstStyle/>
        <a:p>
          <a:endParaRPr lang="zh-CN" altLang="en-US"/>
        </a:p>
      </dgm:t>
    </dgm:pt>
    <dgm:pt modelId="{270468AE-7825-4F71-9049-72ED9E55FB09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mtClean="0"/>
            <a:t>Interviews (Executive &amp; Analyst)	</a:t>
          </a:r>
          <a:endParaRPr lang="en-US" altLang="zh-TW" dirty="0" smtClean="0"/>
        </a:p>
      </dgm:t>
    </dgm:pt>
    <dgm:pt modelId="{A939F502-2049-4A0A-9F9B-D530894AA2BA}" type="parTrans" cxnId="{91B7D7C6-78CA-4B5F-9340-1194D0E057B7}">
      <dgm:prSet/>
      <dgm:spPr/>
      <dgm:t>
        <a:bodyPr/>
        <a:lstStyle/>
        <a:p>
          <a:endParaRPr lang="zh-CN" altLang="en-US"/>
        </a:p>
      </dgm:t>
    </dgm:pt>
    <dgm:pt modelId="{5D559FC2-A26E-45BB-AED1-13554384581E}" type="sibTrans" cxnId="{91B7D7C6-78CA-4B5F-9340-1194D0E057B7}">
      <dgm:prSet/>
      <dgm:spPr/>
      <dgm:t>
        <a:bodyPr/>
        <a:lstStyle/>
        <a:p>
          <a:endParaRPr lang="zh-CN" altLang="en-US"/>
        </a:p>
      </dgm:t>
    </dgm:pt>
    <dgm:pt modelId="{9A4A039A-49BF-48DD-8E88-9CF736D5E920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dirty="0" smtClean="0"/>
            <a:t>Market Research Reports</a:t>
          </a:r>
        </a:p>
      </dgm:t>
    </dgm:pt>
    <dgm:pt modelId="{BE1B4835-EEF9-41E7-B745-ED613AE97EE1}" type="parTrans" cxnId="{224AFD81-FAC1-4B4C-B141-9303F6A61D2E}">
      <dgm:prSet/>
      <dgm:spPr/>
      <dgm:t>
        <a:bodyPr/>
        <a:lstStyle/>
        <a:p>
          <a:endParaRPr lang="zh-CN" altLang="en-US"/>
        </a:p>
      </dgm:t>
    </dgm:pt>
    <dgm:pt modelId="{D95A6A32-2A5C-4832-A7F3-3AEEF2FDCBD0}" type="sibTrans" cxnId="{224AFD81-FAC1-4B4C-B141-9303F6A61D2E}">
      <dgm:prSet/>
      <dgm:spPr/>
      <dgm:t>
        <a:bodyPr/>
        <a:lstStyle/>
        <a:p>
          <a:endParaRPr lang="zh-CN" altLang="en-US"/>
        </a:p>
      </dgm:t>
    </dgm:pt>
    <dgm:pt modelId="{C07678A4-7491-42E9-8E18-567987DD39ED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mtClean="0"/>
            <a:t>SWOT Analyses	</a:t>
          </a:r>
          <a:endParaRPr lang="en-US" altLang="zh-TW" dirty="0" smtClean="0"/>
        </a:p>
      </dgm:t>
    </dgm:pt>
    <dgm:pt modelId="{0FF19021-2755-4777-9C68-C2ECEBFBEB4F}" type="parTrans" cxnId="{AF455CB1-508A-4B5B-9412-126CCCD7D661}">
      <dgm:prSet/>
      <dgm:spPr/>
      <dgm:t>
        <a:bodyPr/>
        <a:lstStyle/>
        <a:p>
          <a:endParaRPr lang="zh-CN" altLang="en-US"/>
        </a:p>
      </dgm:t>
    </dgm:pt>
    <dgm:pt modelId="{5058DF4E-60A3-460D-BA9C-15706F28B7BD}" type="sibTrans" cxnId="{AF455CB1-508A-4B5B-9412-126CCCD7D661}">
      <dgm:prSet/>
      <dgm:spPr/>
      <dgm:t>
        <a:bodyPr/>
        <a:lstStyle/>
        <a:p>
          <a:endParaRPr lang="zh-CN" altLang="en-US"/>
        </a:p>
      </dgm:t>
    </dgm:pt>
    <dgm:pt modelId="{0B5863FF-6E46-4051-9EBC-F8934741190F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dirty="0" smtClean="0"/>
            <a:t>Trade Journals &amp; General Business Magazines</a:t>
          </a:r>
        </a:p>
      </dgm:t>
    </dgm:pt>
    <dgm:pt modelId="{2E7DCB1E-749B-48FF-9510-5FF8C49C0AB1}" type="parTrans" cxnId="{06DAC269-E8C1-47A9-A691-9140FEE83FF7}">
      <dgm:prSet/>
      <dgm:spPr/>
      <dgm:t>
        <a:bodyPr/>
        <a:lstStyle/>
        <a:p>
          <a:endParaRPr lang="zh-CN" altLang="en-US"/>
        </a:p>
      </dgm:t>
    </dgm:pt>
    <dgm:pt modelId="{051707A1-DF3E-4563-97D9-41188E495A87}" type="sibTrans" cxnId="{06DAC269-E8C1-47A9-A691-9140FEE83FF7}">
      <dgm:prSet/>
      <dgm:spPr/>
      <dgm:t>
        <a:bodyPr/>
        <a:lstStyle/>
        <a:p>
          <a:endParaRPr lang="zh-CN" altLang="en-US"/>
        </a:p>
      </dgm:t>
    </dgm:pt>
    <dgm:pt modelId="{E4C5718D-3A44-45BA-A0C9-7617C24C86BC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smtClean="0"/>
            <a:t>Working Papers</a:t>
          </a:r>
          <a:endParaRPr lang="en-US" altLang="zh-TW" dirty="0" smtClean="0"/>
        </a:p>
      </dgm:t>
    </dgm:pt>
    <dgm:pt modelId="{CD0B27F8-3B19-423A-88F2-9DE56C5C0116}" type="parTrans" cxnId="{CA59666C-7E63-439C-80D2-57987D244498}">
      <dgm:prSet/>
      <dgm:spPr/>
      <dgm:t>
        <a:bodyPr/>
        <a:lstStyle/>
        <a:p>
          <a:endParaRPr lang="zh-CN" altLang="en-US"/>
        </a:p>
      </dgm:t>
    </dgm:pt>
    <dgm:pt modelId="{9BD64727-B21F-4DC7-A83C-3B2899426C53}" type="sibTrans" cxnId="{CA59666C-7E63-439C-80D2-57987D244498}">
      <dgm:prSet/>
      <dgm:spPr/>
      <dgm:t>
        <a:bodyPr/>
        <a:lstStyle/>
        <a:p>
          <a:endParaRPr lang="zh-CN" altLang="en-US"/>
        </a:p>
      </dgm:t>
    </dgm:pt>
    <dgm:pt modelId="{70C502FA-3074-4664-B847-C20E91DC4CEF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TW" dirty="0" smtClean="0"/>
            <a:t>Books &amp; Monographs	</a:t>
          </a:r>
        </a:p>
      </dgm:t>
    </dgm:pt>
    <dgm:pt modelId="{4990E111-7B59-4EC7-8230-7E596ED232F9}" type="parTrans" cxnId="{E63C5269-5D4A-41F0-8364-50F0AAA10272}">
      <dgm:prSet/>
      <dgm:spPr/>
    </dgm:pt>
    <dgm:pt modelId="{D1847FEE-A837-4486-91E3-63D29C643E8E}" type="sibTrans" cxnId="{E63C5269-5D4A-41F0-8364-50F0AAA10272}">
      <dgm:prSet/>
      <dgm:spPr/>
    </dgm:pt>
    <dgm:pt modelId="{916BBA6A-4333-4A6D-B22C-A1A3470437BD}" type="pres">
      <dgm:prSet presAssocID="{8844DAAB-CA7A-451F-933C-38CAF0098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274525F-A22F-4955-968E-AB26DDF9F203}" type="pres">
      <dgm:prSet presAssocID="{CF68D7C6-1609-4565-8768-89AA9F453C95}" presName="parentLin" presStyleCnt="0"/>
      <dgm:spPr/>
      <dgm:t>
        <a:bodyPr/>
        <a:lstStyle/>
        <a:p>
          <a:endParaRPr lang="zh-CN" altLang="en-US"/>
        </a:p>
      </dgm:t>
    </dgm:pt>
    <dgm:pt modelId="{A9A71750-EE2B-4D1D-AF14-011F14F1E14B}" type="pres">
      <dgm:prSet presAssocID="{CF68D7C6-1609-4565-8768-89AA9F453C95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15A5351A-7659-4119-AB59-15F85AE3CFC9}" type="pres">
      <dgm:prSet presAssocID="{CF68D7C6-1609-4565-8768-89AA9F453C95}" presName="parentText" presStyleLbl="node1" presStyleIdx="0" presStyleCnt="1" custScaleX="90803" custScaleY="109453" custLinFactNeighborX="-18033" custLinFactNeighborY="-360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5549D2-63A8-457B-B56C-405F00E73AD2}" type="pres">
      <dgm:prSet presAssocID="{CF68D7C6-1609-4565-8768-89AA9F453C95}" presName="negativeSpace" presStyleCnt="0"/>
      <dgm:spPr/>
      <dgm:t>
        <a:bodyPr/>
        <a:lstStyle/>
        <a:p>
          <a:endParaRPr lang="zh-CN" altLang="en-US"/>
        </a:p>
      </dgm:t>
    </dgm:pt>
    <dgm:pt modelId="{F556449F-912C-42D6-93A6-3015020649F7}" type="pres">
      <dgm:prSet presAssocID="{CF68D7C6-1609-4565-8768-89AA9F453C95}" presName="childText" presStyleLbl="conFgAcc1" presStyleIdx="0" presStyleCnt="1" custScaleY="98621" custLinFactNeighborX="-846" custLinFactNeighborY="-94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946B465-225F-4645-9689-7C83BC540FE6}" type="presOf" srcId="{0B5863FF-6E46-4051-9EBC-F8934741190F}" destId="{F556449F-912C-42D6-93A6-3015020649F7}" srcOrd="0" destOrd="9" presId="urn:microsoft.com/office/officeart/2005/8/layout/list1"/>
    <dgm:cxn modelId="{72B3258E-03F5-4227-B5FB-B91A5E95E271}" type="presOf" srcId="{270468AE-7825-4F71-9049-72ED9E55FB09}" destId="{F556449F-912C-42D6-93A6-3015020649F7}" srcOrd="0" destOrd="6" presId="urn:microsoft.com/office/officeart/2005/8/layout/list1"/>
    <dgm:cxn modelId="{4A708092-A4F9-44E8-B885-A9FFEF19B8CB}" type="presOf" srcId="{B1363ECE-661A-430B-A39A-A40ECC12AAF5}" destId="{F556449F-912C-42D6-93A6-3015020649F7}" srcOrd="0" destOrd="2" presId="urn:microsoft.com/office/officeart/2005/8/layout/list1"/>
    <dgm:cxn modelId="{65BED505-6490-40F3-AD4C-310F502B3C92}" type="presOf" srcId="{6887F9AB-B652-48FB-9F43-AE5241F7971C}" destId="{F556449F-912C-42D6-93A6-3015020649F7}" srcOrd="0" destOrd="3" presId="urn:microsoft.com/office/officeart/2005/8/layout/list1"/>
    <dgm:cxn modelId="{9B297F82-3747-4A42-9D6E-57FBBE85BA3E}" type="presOf" srcId="{C07678A4-7491-42E9-8E18-567987DD39ED}" destId="{F556449F-912C-42D6-93A6-3015020649F7}" srcOrd="0" destOrd="8" presId="urn:microsoft.com/office/officeart/2005/8/layout/list1"/>
    <dgm:cxn modelId="{04B9C982-38E7-4226-858A-A2ADECB45C17}" type="presOf" srcId="{E4C5718D-3A44-45BA-A0C9-7617C24C86BC}" destId="{F556449F-912C-42D6-93A6-3015020649F7}" srcOrd="0" destOrd="10" presId="urn:microsoft.com/office/officeart/2005/8/layout/list1"/>
    <dgm:cxn modelId="{FF0AE233-1651-4EE7-9F78-72C5D4FC107E}" type="presOf" srcId="{0228D01C-CE86-44C9-8290-709CC5A078B8}" destId="{F556449F-912C-42D6-93A6-3015020649F7}" srcOrd="0" destOrd="5" presId="urn:microsoft.com/office/officeart/2005/8/layout/list1"/>
    <dgm:cxn modelId="{0DC900D3-0AC0-4B1D-87DD-A18C1FC065DC}" type="presOf" srcId="{9A4A039A-49BF-48DD-8E88-9CF736D5E920}" destId="{F556449F-912C-42D6-93A6-3015020649F7}" srcOrd="0" destOrd="7" presId="urn:microsoft.com/office/officeart/2005/8/layout/list1"/>
    <dgm:cxn modelId="{59AD18A2-5789-41EF-8E78-902BB557FF9F}" srcId="{8844DAAB-CA7A-451F-933C-38CAF009862A}" destId="{CF68D7C6-1609-4565-8768-89AA9F453C95}" srcOrd="0" destOrd="0" parTransId="{01F00598-0DD8-47A4-B9EA-78B6FB8964CF}" sibTransId="{3D43D038-A8EE-4609-B2D3-55948ED54B62}"/>
    <dgm:cxn modelId="{81BA54D2-BFB8-4C18-A834-97B513B76145}" srcId="{CF68D7C6-1609-4565-8768-89AA9F453C95}" destId="{FABA2D8A-CE69-4FA8-96B6-9DCC1472708F}" srcOrd="0" destOrd="0" parTransId="{C4252E92-642A-426A-81AF-D430B30FAEB7}" sibTransId="{9232098B-5028-4EBF-9AC0-BF8D2BBA3594}"/>
    <dgm:cxn modelId="{FA8C2BA4-8A1C-41FC-B460-292DFC4443ED}" type="presOf" srcId="{8844DAAB-CA7A-451F-933C-38CAF009862A}" destId="{916BBA6A-4333-4A6D-B22C-A1A3470437BD}" srcOrd="0" destOrd="0" presId="urn:microsoft.com/office/officeart/2005/8/layout/list1"/>
    <dgm:cxn modelId="{7A2AB91F-7360-409C-9244-F54A38748A91}" srcId="{CF68D7C6-1609-4565-8768-89AA9F453C95}" destId="{B1363ECE-661A-430B-A39A-A40ECC12AAF5}" srcOrd="2" destOrd="0" parTransId="{81ED8068-F143-4595-A0C2-F7892D201629}" sibTransId="{D60059A3-25FE-4383-8C8E-C2707786E303}"/>
    <dgm:cxn modelId="{E63C5269-5D4A-41F0-8364-50F0AAA10272}" srcId="{CF68D7C6-1609-4565-8768-89AA9F453C95}" destId="{70C502FA-3074-4664-B847-C20E91DC4CEF}" srcOrd="1" destOrd="0" parTransId="{4990E111-7B59-4EC7-8230-7E596ED232F9}" sibTransId="{D1847FEE-A837-4486-91E3-63D29C643E8E}"/>
    <dgm:cxn modelId="{5D249106-06E1-482B-900B-B58994F90257}" type="presOf" srcId="{70C502FA-3074-4664-B847-C20E91DC4CEF}" destId="{F556449F-912C-42D6-93A6-3015020649F7}" srcOrd="0" destOrd="1" presId="urn:microsoft.com/office/officeart/2005/8/layout/list1"/>
    <dgm:cxn modelId="{CA59666C-7E63-439C-80D2-57987D244498}" srcId="{CF68D7C6-1609-4565-8768-89AA9F453C95}" destId="{E4C5718D-3A44-45BA-A0C9-7617C24C86BC}" srcOrd="10" destOrd="0" parTransId="{CD0B27F8-3B19-423A-88F2-9DE56C5C0116}" sibTransId="{9BD64727-B21F-4DC7-A83C-3B2899426C53}"/>
    <dgm:cxn modelId="{BFD44E53-9409-442D-9E66-CF8ACA0B5729}" type="presOf" srcId="{CF68D7C6-1609-4565-8768-89AA9F453C95}" destId="{A9A71750-EE2B-4D1D-AF14-011F14F1E14B}" srcOrd="0" destOrd="0" presId="urn:microsoft.com/office/officeart/2005/8/layout/list1"/>
    <dgm:cxn modelId="{5E234C0E-0DED-482E-A80A-286B58D49110}" type="presOf" srcId="{FABA2D8A-CE69-4FA8-96B6-9DCC1472708F}" destId="{F556449F-912C-42D6-93A6-3015020649F7}" srcOrd="0" destOrd="0" presId="urn:microsoft.com/office/officeart/2005/8/layout/list1"/>
    <dgm:cxn modelId="{06DAC269-E8C1-47A9-A691-9140FEE83FF7}" srcId="{CF68D7C6-1609-4565-8768-89AA9F453C95}" destId="{0B5863FF-6E46-4051-9EBC-F8934741190F}" srcOrd="9" destOrd="0" parTransId="{2E7DCB1E-749B-48FF-9510-5FF8C49C0AB1}" sibTransId="{051707A1-DF3E-4563-97D9-41188E495A87}"/>
    <dgm:cxn modelId="{91B7D7C6-78CA-4B5F-9340-1194D0E057B7}" srcId="{CF68D7C6-1609-4565-8768-89AA9F453C95}" destId="{270468AE-7825-4F71-9049-72ED9E55FB09}" srcOrd="6" destOrd="0" parTransId="{A939F502-2049-4A0A-9F9B-D530894AA2BA}" sibTransId="{5D559FC2-A26E-45BB-AED1-13554384581E}"/>
    <dgm:cxn modelId="{32CDEDD4-4BFF-4D68-8870-C9DC57E8F098}" srcId="{CF68D7C6-1609-4565-8768-89AA9F453C95}" destId="{2023790D-5C79-4E35-B707-1BBAE7667D04}" srcOrd="4" destOrd="0" parTransId="{B23A6EA1-8CAE-4B16-B18C-D8EA6728A4E0}" sibTransId="{545F581A-24BB-41E9-8B54-3BCDC057E2FD}"/>
    <dgm:cxn modelId="{AF455CB1-508A-4B5B-9412-126CCCD7D661}" srcId="{CF68D7C6-1609-4565-8768-89AA9F453C95}" destId="{C07678A4-7491-42E9-8E18-567987DD39ED}" srcOrd="8" destOrd="0" parTransId="{0FF19021-2755-4777-9C68-C2ECEBFBEB4F}" sibTransId="{5058DF4E-60A3-460D-BA9C-15706F28B7BD}"/>
    <dgm:cxn modelId="{224AFD81-FAC1-4B4C-B141-9303F6A61D2E}" srcId="{CF68D7C6-1609-4565-8768-89AA9F453C95}" destId="{9A4A039A-49BF-48DD-8E88-9CF736D5E920}" srcOrd="7" destOrd="0" parTransId="{BE1B4835-EEF9-41E7-B745-ED613AE97EE1}" sibTransId="{D95A6A32-2A5C-4832-A7F3-3AEEF2FDCBD0}"/>
    <dgm:cxn modelId="{CAECE07D-34CB-496D-B778-32E00566E722}" srcId="{CF68D7C6-1609-4565-8768-89AA9F453C95}" destId="{6887F9AB-B652-48FB-9F43-AE5241F7971C}" srcOrd="3" destOrd="0" parTransId="{C5DF3AA4-FA5C-4B71-81F9-468BE9E6EB77}" sibTransId="{97BE45E4-62EF-4E5E-B0C0-08B96F577150}"/>
    <dgm:cxn modelId="{DC56919B-48DD-413D-8359-F9C0DE4235BA}" srcId="{CF68D7C6-1609-4565-8768-89AA9F453C95}" destId="{0228D01C-CE86-44C9-8290-709CC5A078B8}" srcOrd="5" destOrd="0" parTransId="{C3F988E6-09A4-4909-AD9E-8807FC153B78}" sibTransId="{60D143C8-A88A-42B7-81E1-7470DDF51BD2}"/>
    <dgm:cxn modelId="{DE36A801-D563-46BD-A1D6-BBCDE503FE2A}" type="presOf" srcId="{2023790D-5C79-4E35-B707-1BBAE7667D04}" destId="{F556449F-912C-42D6-93A6-3015020649F7}" srcOrd="0" destOrd="4" presId="urn:microsoft.com/office/officeart/2005/8/layout/list1"/>
    <dgm:cxn modelId="{E5DFA79B-BCBD-4C5E-982A-02F37EA78B5B}" type="presOf" srcId="{CF68D7C6-1609-4565-8768-89AA9F453C95}" destId="{15A5351A-7659-4119-AB59-15F85AE3CFC9}" srcOrd="1" destOrd="0" presId="urn:microsoft.com/office/officeart/2005/8/layout/list1"/>
    <dgm:cxn modelId="{E2E2BE7C-E3E5-41E4-8EC4-944D3C3D5615}" type="presParOf" srcId="{916BBA6A-4333-4A6D-B22C-A1A3470437BD}" destId="{7274525F-A22F-4955-968E-AB26DDF9F203}" srcOrd="0" destOrd="0" presId="urn:microsoft.com/office/officeart/2005/8/layout/list1"/>
    <dgm:cxn modelId="{EC6F5B0B-935E-4BF2-9837-01B952860397}" type="presParOf" srcId="{7274525F-A22F-4955-968E-AB26DDF9F203}" destId="{A9A71750-EE2B-4D1D-AF14-011F14F1E14B}" srcOrd="0" destOrd="0" presId="urn:microsoft.com/office/officeart/2005/8/layout/list1"/>
    <dgm:cxn modelId="{124D5495-EDFA-4185-9D8F-D862F5F9E18D}" type="presParOf" srcId="{7274525F-A22F-4955-968E-AB26DDF9F203}" destId="{15A5351A-7659-4119-AB59-15F85AE3CFC9}" srcOrd="1" destOrd="0" presId="urn:microsoft.com/office/officeart/2005/8/layout/list1"/>
    <dgm:cxn modelId="{6760E907-F8D8-4BFF-B299-8BDD142FFC93}" type="presParOf" srcId="{916BBA6A-4333-4A6D-B22C-A1A3470437BD}" destId="{B65549D2-63A8-457B-B56C-405F00E73AD2}" srcOrd="1" destOrd="0" presId="urn:microsoft.com/office/officeart/2005/8/layout/list1"/>
    <dgm:cxn modelId="{BD9DD235-EB25-4599-B1FE-BB4A12EC81CD}" type="presParOf" srcId="{916BBA6A-4333-4A6D-B22C-A1A3470437BD}" destId="{F556449F-912C-42D6-93A6-3015020649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44DAAB-CA7A-451F-933C-38CAF009862A}" type="doc">
      <dgm:prSet loTypeId="urn:microsoft.com/office/officeart/2005/8/layout/list1" loCatId="list" qsTypeId="urn:microsoft.com/office/officeart/2005/8/quickstyle/3d2" qsCatId="3D" csTypeId="urn:microsoft.com/office/officeart/2005/8/colors/colorful1#13" csCatId="colorful" phldr="1"/>
      <dgm:spPr/>
      <dgm:t>
        <a:bodyPr/>
        <a:lstStyle/>
        <a:p>
          <a:endParaRPr lang="zh-CN" altLang="en-US"/>
        </a:p>
      </dgm:t>
    </dgm:pt>
    <dgm:pt modelId="{CF68D7C6-1609-4565-8768-89AA9F453C95}">
      <dgm:prSet phldrT="[文本]" custT="1"/>
      <dgm:spPr/>
      <dgm:t>
        <a:bodyPr/>
        <a:lstStyle/>
        <a:p>
          <a:pPr algn="l"/>
          <a:r>
            <a:rPr lang="en-US" altLang="zh-CN" sz="36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BVD</a:t>
          </a:r>
          <a:r>
            <a:rPr lang="zh-CN" altLang="en-US" sz="3600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  <a:hlinkClick xmlns:r="http://schemas.openxmlformats.org/officeDocument/2006/relationships" r:id="rId1"/>
            </a:rPr>
            <a:t>系列数据库   </a:t>
          </a:r>
          <a:endParaRPr lang="zh-CN" altLang="en-US" sz="3600" b="1" dirty="0">
            <a:latin typeface="Arial" pitchFamily="34" charset="0"/>
            <a:ea typeface="黑体" pitchFamily="2" charset="-122"/>
            <a:cs typeface="Arial" pitchFamily="34" charset="0"/>
          </a:endParaRPr>
        </a:p>
      </dgm:t>
    </dgm:pt>
    <dgm:pt modelId="{01F00598-0DD8-47A4-B9EA-78B6FB8964CF}" type="parTrans" cxnId="{59AD18A2-5789-41EF-8E78-902BB557FF9F}">
      <dgm:prSet/>
      <dgm:spPr/>
      <dgm:t>
        <a:bodyPr/>
        <a:lstStyle/>
        <a:p>
          <a:endParaRPr lang="zh-CN" altLang="en-US"/>
        </a:p>
      </dgm:t>
    </dgm:pt>
    <dgm:pt modelId="{3D43D038-A8EE-4609-B2D3-55948ED54B62}" type="sibTrans" cxnId="{59AD18A2-5789-41EF-8E78-902BB557FF9F}">
      <dgm:prSet/>
      <dgm:spPr/>
      <dgm:t>
        <a:bodyPr/>
        <a:lstStyle/>
        <a:p>
          <a:endParaRPr lang="zh-CN" altLang="en-US"/>
        </a:p>
      </dgm:t>
    </dgm:pt>
    <dgm:pt modelId="{93A2F1E5-ABC5-4F46-9D1C-647CD17B90EE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CN" sz="2800" b="1" dirty="0" err="1" smtClean="0"/>
            <a:t>Orbis</a:t>
          </a:r>
          <a:r>
            <a:rPr lang="en-US" altLang="zh-CN" sz="2800" b="1" dirty="0" smtClean="0"/>
            <a:t> Bank Focus  </a:t>
          </a:r>
          <a:r>
            <a:rPr lang="zh-CN" altLang="en-US" sz="2800" b="1" dirty="0" smtClean="0"/>
            <a:t>全球银行与金融机构分析库</a:t>
          </a:r>
          <a:endParaRPr lang="zh-CN" altLang="en-US" sz="2800" b="1" dirty="0"/>
        </a:p>
      </dgm:t>
    </dgm:pt>
    <dgm:pt modelId="{5893CFD1-8CAB-475D-B047-77823D4F1EE2}" type="parTrans" cxnId="{A8222BCE-4FBD-40C0-865A-5EBED7A5864B}">
      <dgm:prSet/>
      <dgm:spPr/>
      <dgm:t>
        <a:bodyPr/>
        <a:lstStyle/>
        <a:p>
          <a:endParaRPr lang="zh-CN" altLang="en-US"/>
        </a:p>
      </dgm:t>
    </dgm:pt>
    <dgm:pt modelId="{2854967B-4205-4E20-8089-6CA72D6497BA}" type="sibTrans" cxnId="{A8222BCE-4FBD-40C0-865A-5EBED7A5864B}">
      <dgm:prSet/>
      <dgm:spPr/>
      <dgm:t>
        <a:bodyPr/>
        <a:lstStyle/>
        <a:p>
          <a:endParaRPr lang="zh-CN" altLang="en-US"/>
        </a:p>
      </dgm:t>
    </dgm:pt>
    <dgm:pt modelId="{65911992-1478-4F19-9BBF-4D8B11D7C142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CN" sz="2800" b="1" dirty="0" smtClean="0"/>
            <a:t>EIU </a:t>
          </a:r>
          <a:r>
            <a:rPr lang="en-US" altLang="zh-CN" sz="2800" b="1" dirty="0" err="1" smtClean="0"/>
            <a:t>CountryData</a:t>
          </a:r>
          <a:r>
            <a:rPr lang="en-US" altLang="zh-CN" sz="2800" b="1" dirty="0" smtClean="0"/>
            <a:t>   </a:t>
          </a:r>
          <a:r>
            <a:rPr lang="zh-CN" altLang="en-US" sz="2800" b="1" dirty="0" smtClean="0"/>
            <a:t>各国宏观经济指标宝典</a:t>
          </a:r>
          <a:r>
            <a:rPr lang="en-US" altLang="zh-CN" sz="2800" b="1" dirty="0" smtClean="0"/>
            <a:t>   </a:t>
          </a:r>
          <a:r>
            <a:rPr lang="zh-CN" altLang="en-US" sz="2800" b="1" dirty="0" smtClean="0"/>
            <a:t>  </a:t>
          </a:r>
          <a:endParaRPr lang="zh-CN" altLang="en-US" sz="2800" b="1" dirty="0"/>
        </a:p>
      </dgm:t>
    </dgm:pt>
    <dgm:pt modelId="{40A9C69E-63D9-470A-B1FE-2E9DFD66B89D}" type="parTrans" cxnId="{2C81C84F-DE1F-40C3-852C-848BE9C9E875}">
      <dgm:prSet/>
      <dgm:spPr/>
      <dgm:t>
        <a:bodyPr/>
        <a:lstStyle/>
        <a:p>
          <a:endParaRPr lang="zh-CN" altLang="en-US"/>
        </a:p>
      </dgm:t>
    </dgm:pt>
    <dgm:pt modelId="{B8E4C0CF-36EA-4189-8C18-EE8495F8CA43}" type="sibTrans" cxnId="{2C81C84F-DE1F-40C3-852C-848BE9C9E875}">
      <dgm:prSet/>
      <dgm:spPr/>
      <dgm:t>
        <a:bodyPr/>
        <a:lstStyle/>
        <a:p>
          <a:endParaRPr lang="zh-CN" altLang="en-US"/>
        </a:p>
      </dgm:t>
    </dgm:pt>
    <dgm:pt modelId="{8DC4BB9C-934A-4586-9FEB-36D3CCA5F1BB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CN" sz="2800" b="1" dirty="0" err="1" smtClean="0"/>
            <a:t>Oriana</a:t>
          </a:r>
          <a:r>
            <a:rPr lang="en-US" altLang="zh-CN" sz="2800" b="1" dirty="0" smtClean="0"/>
            <a:t>  </a:t>
          </a:r>
          <a:r>
            <a:rPr lang="zh-CN" altLang="en-US" sz="2800" b="1" dirty="0" smtClean="0"/>
            <a:t>亚太企业分析库</a:t>
          </a:r>
          <a:endParaRPr lang="zh-CN" altLang="en-US" sz="2800" b="1" dirty="0"/>
        </a:p>
      </dgm:t>
    </dgm:pt>
    <dgm:pt modelId="{5C260AAA-F776-40BB-9229-C3018A1953D0}" type="parTrans" cxnId="{3709F1C2-C083-4112-B5B3-FAE2D4021230}">
      <dgm:prSet/>
      <dgm:spPr/>
      <dgm:t>
        <a:bodyPr/>
        <a:lstStyle/>
        <a:p>
          <a:endParaRPr lang="zh-CN" altLang="en-US"/>
        </a:p>
      </dgm:t>
    </dgm:pt>
    <dgm:pt modelId="{5E60CEB7-5814-4067-83EB-CEC222699CB4}" type="sibTrans" cxnId="{3709F1C2-C083-4112-B5B3-FAE2D4021230}">
      <dgm:prSet/>
      <dgm:spPr/>
      <dgm:t>
        <a:bodyPr/>
        <a:lstStyle/>
        <a:p>
          <a:endParaRPr lang="zh-CN" altLang="en-US"/>
        </a:p>
      </dgm:t>
    </dgm:pt>
    <dgm:pt modelId="{29671FBE-F970-4940-B26F-DD28A1ED31BD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CN" sz="2800" b="1" dirty="0" smtClean="0"/>
            <a:t>Osiris   </a:t>
          </a:r>
          <a:r>
            <a:rPr lang="zh-CN" altLang="en-US" sz="2800" b="1" dirty="0" smtClean="0"/>
            <a:t>全球上市公司分析库</a:t>
          </a:r>
          <a:endParaRPr lang="zh-CN" altLang="en-US" sz="2800" b="1" dirty="0"/>
        </a:p>
      </dgm:t>
    </dgm:pt>
    <dgm:pt modelId="{EF1D3344-8D27-43A1-81F3-AEEBD0D8AA48}" type="parTrans" cxnId="{96498FB4-CC35-444D-A1C8-964BAB4905A4}">
      <dgm:prSet/>
      <dgm:spPr/>
      <dgm:t>
        <a:bodyPr/>
        <a:lstStyle/>
        <a:p>
          <a:endParaRPr lang="zh-CN" altLang="en-US"/>
        </a:p>
      </dgm:t>
    </dgm:pt>
    <dgm:pt modelId="{D918A033-8937-459C-B5DD-5F509CF3E890}" type="sibTrans" cxnId="{96498FB4-CC35-444D-A1C8-964BAB4905A4}">
      <dgm:prSet/>
      <dgm:spPr/>
      <dgm:t>
        <a:bodyPr/>
        <a:lstStyle/>
        <a:p>
          <a:endParaRPr lang="zh-CN" altLang="en-US"/>
        </a:p>
      </dgm:t>
    </dgm:pt>
    <dgm:pt modelId="{1A584C27-3C27-4197-980F-69ECF0E6384A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CN" sz="2800" b="1" dirty="0" smtClean="0"/>
            <a:t>Zephyr  </a:t>
          </a:r>
          <a:r>
            <a:rPr lang="zh-CN" altLang="en-US" sz="2800" b="1" dirty="0" smtClean="0"/>
            <a:t>全球并购交易分析库</a:t>
          </a:r>
          <a:endParaRPr lang="en-US" altLang="zh-CN" sz="2800" b="1" dirty="0" smtClean="0"/>
        </a:p>
      </dgm:t>
    </dgm:pt>
    <dgm:pt modelId="{090E965F-9CBB-4A22-B576-BF712742D5BC}" type="parTrans" cxnId="{46B5E9F2-336C-425B-B9F6-487964FAF814}">
      <dgm:prSet/>
      <dgm:spPr/>
      <dgm:t>
        <a:bodyPr/>
        <a:lstStyle/>
        <a:p>
          <a:endParaRPr lang="zh-CN" altLang="en-US"/>
        </a:p>
      </dgm:t>
    </dgm:pt>
    <dgm:pt modelId="{B5A36CE1-A03A-46E0-891E-4A232236F5BE}" type="sibTrans" cxnId="{46B5E9F2-336C-425B-B9F6-487964FAF814}">
      <dgm:prSet/>
      <dgm:spPr/>
      <dgm:t>
        <a:bodyPr/>
        <a:lstStyle/>
        <a:p>
          <a:endParaRPr lang="zh-CN" altLang="en-US"/>
        </a:p>
      </dgm:t>
    </dgm:pt>
    <dgm:pt modelId="{916BBA6A-4333-4A6D-B22C-A1A3470437BD}" type="pres">
      <dgm:prSet presAssocID="{8844DAAB-CA7A-451F-933C-38CAF0098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274525F-A22F-4955-968E-AB26DDF9F203}" type="pres">
      <dgm:prSet presAssocID="{CF68D7C6-1609-4565-8768-89AA9F453C95}" presName="parentLin" presStyleCnt="0"/>
      <dgm:spPr/>
      <dgm:t>
        <a:bodyPr/>
        <a:lstStyle/>
        <a:p>
          <a:endParaRPr lang="zh-CN" altLang="en-US"/>
        </a:p>
      </dgm:t>
    </dgm:pt>
    <dgm:pt modelId="{A9A71750-EE2B-4D1D-AF14-011F14F1E14B}" type="pres">
      <dgm:prSet presAssocID="{CF68D7C6-1609-4565-8768-89AA9F453C95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15A5351A-7659-4119-AB59-15F85AE3CFC9}" type="pres">
      <dgm:prSet presAssocID="{CF68D7C6-1609-4565-8768-89AA9F453C95}" presName="parentText" presStyleLbl="node1" presStyleIdx="0" presStyleCnt="1" custScaleX="66960" custScaleY="60887" custLinFactNeighborX="-34426" custLinFactNeighborY="-4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5549D2-63A8-457B-B56C-405F00E73AD2}" type="pres">
      <dgm:prSet presAssocID="{CF68D7C6-1609-4565-8768-89AA9F453C95}" presName="negativeSpace" presStyleCnt="0"/>
      <dgm:spPr/>
      <dgm:t>
        <a:bodyPr/>
        <a:lstStyle/>
        <a:p>
          <a:endParaRPr lang="zh-CN" altLang="en-US"/>
        </a:p>
      </dgm:t>
    </dgm:pt>
    <dgm:pt modelId="{F556449F-912C-42D6-93A6-3015020649F7}" type="pres">
      <dgm:prSet presAssocID="{CF68D7C6-1609-4565-8768-89AA9F453C95}" presName="childText" presStyleLbl="conFgAcc1" presStyleIdx="0" presStyleCnt="1" custScaleY="102983" custLinFactNeighborX="-1637" custLinFactNeighborY="568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315E88B-B4B7-4B8B-8EF4-96C9B1BF68F7}" type="presOf" srcId="{65911992-1478-4F19-9BBF-4D8B11D7C142}" destId="{F556449F-912C-42D6-93A6-3015020649F7}" srcOrd="0" destOrd="1" presId="urn:microsoft.com/office/officeart/2005/8/layout/list1"/>
    <dgm:cxn modelId="{46B5E9F2-336C-425B-B9F6-487964FAF814}" srcId="{CF68D7C6-1609-4565-8768-89AA9F453C95}" destId="{1A584C27-3C27-4197-980F-69ECF0E6384A}" srcOrd="4" destOrd="0" parTransId="{090E965F-9CBB-4A22-B576-BF712742D5BC}" sibTransId="{B5A36CE1-A03A-46E0-891E-4A232236F5BE}"/>
    <dgm:cxn modelId="{7D5E831A-DB66-4D05-A4DF-7FF1AD5F07B3}" type="presOf" srcId="{CF68D7C6-1609-4565-8768-89AA9F453C95}" destId="{15A5351A-7659-4119-AB59-15F85AE3CFC9}" srcOrd="1" destOrd="0" presId="urn:microsoft.com/office/officeart/2005/8/layout/list1"/>
    <dgm:cxn modelId="{25972B5F-C61B-4507-9DE0-91F021B4ACF4}" type="presOf" srcId="{CF68D7C6-1609-4565-8768-89AA9F453C95}" destId="{A9A71750-EE2B-4D1D-AF14-011F14F1E14B}" srcOrd="0" destOrd="0" presId="urn:microsoft.com/office/officeart/2005/8/layout/list1"/>
    <dgm:cxn modelId="{63F4FA7B-5528-4AA4-AD02-9F3FE77DF6B0}" type="presOf" srcId="{8844DAAB-CA7A-451F-933C-38CAF009862A}" destId="{916BBA6A-4333-4A6D-B22C-A1A3470437BD}" srcOrd="0" destOrd="0" presId="urn:microsoft.com/office/officeart/2005/8/layout/list1"/>
    <dgm:cxn modelId="{54A8B00B-40C2-40DD-9A91-270FB5E29902}" type="presOf" srcId="{1A584C27-3C27-4197-980F-69ECF0E6384A}" destId="{F556449F-912C-42D6-93A6-3015020649F7}" srcOrd="0" destOrd="4" presId="urn:microsoft.com/office/officeart/2005/8/layout/list1"/>
    <dgm:cxn modelId="{2C81C84F-DE1F-40C3-852C-848BE9C9E875}" srcId="{CF68D7C6-1609-4565-8768-89AA9F453C95}" destId="{65911992-1478-4F19-9BBF-4D8B11D7C142}" srcOrd="1" destOrd="0" parTransId="{40A9C69E-63D9-470A-B1FE-2E9DFD66B89D}" sibTransId="{B8E4C0CF-36EA-4189-8C18-EE8495F8CA43}"/>
    <dgm:cxn modelId="{3709F1C2-C083-4112-B5B3-FAE2D4021230}" srcId="{CF68D7C6-1609-4565-8768-89AA9F453C95}" destId="{8DC4BB9C-934A-4586-9FEB-36D3CCA5F1BB}" srcOrd="2" destOrd="0" parTransId="{5C260AAA-F776-40BB-9229-C3018A1953D0}" sibTransId="{5E60CEB7-5814-4067-83EB-CEC222699CB4}"/>
    <dgm:cxn modelId="{E77A62F0-784E-498D-84B5-F0824485D168}" type="presOf" srcId="{8DC4BB9C-934A-4586-9FEB-36D3CCA5F1BB}" destId="{F556449F-912C-42D6-93A6-3015020649F7}" srcOrd="0" destOrd="2" presId="urn:microsoft.com/office/officeart/2005/8/layout/list1"/>
    <dgm:cxn modelId="{A8222BCE-4FBD-40C0-865A-5EBED7A5864B}" srcId="{CF68D7C6-1609-4565-8768-89AA9F453C95}" destId="{93A2F1E5-ABC5-4F46-9D1C-647CD17B90EE}" srcOrd="0" destOrd="0" parTransId="{5893CFD1-8CAB-475D-B047-77823D4F1EE2}" sibTransId="{2854967B-4205-4E20-8089-6CA72D6497BA}"/>
    <dgm:cxn modelId="{1BDFE16F-35F7-47E8-A0D4-BED7CBFABBEF}" type="presOf" srcId="{29671FBE-F970-4940-B26F-DD28A1ED31BD}" destId="{F556449F-912C-42D6-93A6-3015020649F7}" srcOrd="0" destOrd="3" presId="urn:microsoft.com/office/officeart/2005/8/layout/list1"/>
    <dgm:cxn modelId="{96498FB4-CC35-444D-A1C8-964BAB4905A4}" srcId="{CF68D7C6-1609-4565-8768-89AA9F453C95}" destId="{29671FBE-F970-4940-B26F-DD28A1ED31BD}" srcOrd="3" destOrd="0" parTransId="{EF1D3344-8D27-43A1-81F3-AEEBD0D8AA48}" sibTransId="{D918A033-8937-459C-B5DD-5F509CF3E890}"/>
    <dgm:cxn modelId="{28E54CE9-1E3B-4518-9D30-C2E5C0F2B1D2}" type="presOf" srcId="{93A2F1E5-ABC5-4F46-9D1C-647CD17B90EE}" destId="{F556449F-912C-42D6-93A6-3015020649F7}" srcOrd="0" destOrd="0" presId="urn:microsoft.com/office/officeart/2005/8/layout/list1"/>
    <dgm:cxn modelId="{59AD18A2-5789-41EF-8E78-902BB557FF9F}" srcId="{8844DAAB-CA7A-451F-933C-38CAF009862A}" destId="{CF68D7C6-1609-4565-8768-89AA9F453C95}" srcOrd="0" destOrd="0" parTransId="{01F00598-0DD8-47A4-B9EA-78B6FB8964CF}" sibTransId="{3D43D038-A8EE-4609-B2D3-55948ED54B62}"/>
    <dgm:cxn modelId="{B1C40497-77EC-4B25-AD74-5A67792C5577}" type="presParOf" srcId="{916BBA6A-4333-4A6D-B22C-A1A3470437BD}" destId="{7274525F-A22F-4955-968E-AB26DDF9F203}" srcOrd="0" destOrd="0" presId="urn:microsoft.com/office/officeart/2005/8/layout/list1"/>
    <dgm:cxn modelId="{01B1BE00-3251-494F-9566-C29BEECBAF94}" type="presParOf" srcId="{7274525F-A22F-4955-968E-AB26DDF9F203}" destId="{A9A71750-EE2B-4D1D-AF14-011F14F1E14B}" srcOrd="0" destOrd="0" presId="urn:microsoft.com/office/officeart/2005/8/layout/list1"/>
    <dgm:cxn modelId="{75F29D5F-670A-44F6-80FF-59F3568DF43E}" type="presParOf" srcId="{7274525F-A22F-4955-968E-AB26DDF9F203}" destId="{15A5351A-7659-4119-AB59-15F85AE3CFC9}" srcOrd="1" destOrd="0" presId="urn:microsoft.com/office/officeart/2005/8/layout/list1"/>
    <dgm:cxn modelId="{C07EE2AA-0C35-46C2-B290-B653E263EE61}" type="presParOf" srcId="{916BBA6A-4333-4A6D-B22C-A1A3470437BD}" destId="{B65549D2-63A8-457B-B56C-405F00E73AD2}" srcOrd="1" destOrd="0" presId="urn:microsoft.com/office/officeart/2005/8/layout/list1"/>
    <dgm:cxn modelId="{A47EC396-5FAB-4C84-ADAF-86800735C5C5}" type="presParOf" srcId="{916BBA6A-4333-4A6D-B22C-A1A3470437BD}" destId="{F556449F-912C-42D6-93A6-3015020649F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44DAAB-CA7A-451F-933C-38CAF009862A}" type="doc">
      <dgm:prSet loTypeId="urn:microsoft.com/office/officeart/2005/8/layout/list1" loCatId="list" qsTypeId="urn:microsoft.com/office/officeart/2005/8/quickstyle/3d1" qsCatId="3D" csTypeId="urn:microsoft.com/office/officeart/2005/8/colors/colorful1#15" csCatId="colorful" phldr="1"/>
      <dgm:spPr/>
      <dgm:t>
        <a:bodyPr/>
        <a:lstStyle/>
        <a:p>
          <a:endParaRPr lang="zh-CN" altLang="en-US"/>
        </a:p>
      </dgm:t>
    </dgm:pt>
    <dgm:pt modelId="{BC68884C-23DF-47C4-85A0-DFE7254A284A}">
      <dgm:prSet phldrT="[文本]" custT="1"/>
      <dgm:spPr/>
      <dgm:t>
        <a:bodyPr/>
        <a:lstStyle/>
        <a:p>
          <a:pPr algn="l"/>
          <a:r>
            <a:rPr lang="en-US" altLang="zh-CN" sz="3200" dirty="0" smtClean="0">
              <a:solidFill>
                <a:srgbClr val="FF0000"/>
              </a:solidFill>
            </a:rPr>
            <a:t>Business Insights: Global</a:t>
          </a:r>
          <a:r>
            <a:rPr lang="zh-CN" altLang="en-US" sz="3200" dirty="0" smtClean="0"/>
            <a:t>（</a:t>
          </a:r>
          <a:r>
            <a:rPr lang="en-US" altLang="zh-CN" sz="3200" dirty="0" smtClean="0">
              <a:hlinkClick xmlns:r="http://schemas.openxmlformats.org/officeDocument/2006/relationships" r:id="rId1"/>
            </a:rPr>
            <a:t>Gale</a:t>
          </a:r>
          <a:r>
            <a:rPr lang="zh-CN" altLang="en-US" sz="3200" dirty="0" smtClean="0">
              <a:hlinkClick xmlns:r="http://schemas.openxmlformats.org/officeDocument/2006/relationships" r:id="rId1"/>
            </a:rPr>
            <a:t>平台</a:t>
          </a:r>
          <a:r>
            <a:rPr lang="zh-CN" altLang="en-US" sz="3200" dirty="0" smtClean="0"/>
            <a:t>）</a:t>
          </a:r>
          <a:endParaRPr lang="zh-CN" altLang="en-US" sz="3200" b="1" dirty="0">
            <a:latin typeface="Arial" pitchFamily="34" charset="0"/>
            <a:ea typeface="黑体" pitchFamily="2" charset="-122"/>
            <a:cs typeface="Arial" pitchFamily="34" charset="0"/>
          </a:endParaRPr>
        </a:p>
      </dgm:t>
    </dgm:pt>
    <dgm:pt modelId="{2788755F-AD4C-4B3F-8AAF-A98BEFE7F5FB}" type="parTrans" cxnId="{7B8F9AB4-3A05-4779-8614-097F69EEBA40}">
      <dgm:prSet/>
      <dgm:spPr/>
      <dgm:t>
        <a:bodyPr/>
        <a:lstStyle/>
        <a:p>
          <a:endParaRPr lang="zh-CN" altLang="en-US"/>
        </a:p>
      </dgm:t>
    </dgm:pt>
    <dgm:pt modelId="{60C80459-879F-4B12-9C6F-A558ED7FCDB4}" type="sibTrans" cxnId="{7B8F9AB4-3A05-4779-8614-097F69EEBA40}">
      <dgm:prSet/>
      <dgm:spPr/>
      <dgm:t>
        <a:bodyPr/>
        <a:lstStyle/>
        <a:p>
          <a:endParaRPr lang="zh-CN" altLang="en-US"/>
        </a:p>
      </dgm:t>
    </dgm:pt>
    <dgm:pt modelId="{98DF6A85-C981-4161-A340-8FE2FE4BA22F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CN" sz="2600" b="1" dirty="0" smtClean="0"/>
            <a:t>1,000 </a:t>
          </a:r>
          <a:r>
            <a:rPr lang="zh-CN" altLang="en-US" sz="2600" b="1" dirty="0" smtClean="0"/>
            <a:t>多份</a:t>
          </a:r>
          <a:r>
            <a:rPr lang="en-US" altLang="zh-CN" sz="2600" b="1" dirty="0" smtClean="0"/>
            <a:t>SWOT</a:t>
          </a:r>
          <a:r>
            <a:rPr lang="zh-CN" altLang="en-US" sz="2600" b="1" dirty="0" smtClean="0"/>
            <a:t>报告</a:t>
          </a:r>
          <a:endParaRPr lang="en-US" altLang="zh-CN" sz="2600" b="1" dirty="0" smtClean="0"/>
        </a:p>
      </dgm:t>
    </dgm:pt>
    <dgm:pt modelId="{E5997799-D429-42E6-8DF6-1D5B22796664}" type="parTrans" cxnId="{A5EFCED1-848D-4482-96A9-1937C3FBE882}">
      <dgm:prSet/>
      <dgm:spPr/>
      <dgm:t>
        <a:bodyPr/>
        <a:lstStyle/>
        <a:p>
          <a:endParaRPr lang="zh-CN" altLang="en-US"/>
        </a:p>
      </dgm:t>
    </dgm:pt>
    <dgm:pt modelId="{C6F4553C-8801-47C2-953B-1B8EC823838D}" type="sibTrans" cxnId="{A5EFCED1-848D-4482-96A9-1937C3FBE882}">
      <dgm:prSet/>
      <dgm:spPr/>
      <dgm:t>
        <a:bodyPr/>
        <a:lstStyle/>
        <a:p>
          <a:endParaRPr lang="zh-CN" altLang="en-US"/>
        </a:p>
      </dgm:t>
    </dgm:pt>
    <dgm:pt modelId="{7B3B28A9-53DA-4E1C-B2F5-CB3BE051332D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CN" sz="2600" b="1" dirty="0" smtClean="0"/>
            <a:t>600</a:t>
          </a:r>
          <a:r>
            <a:rPr lang="zh-CN" altLang="en-US" sz="2600" b="1" dirty="0" smtClean="0"/>
            <a:t>多个深度行业概况和</a:t>
          </a:r>
          <a:r>
            <a:rPr lang="en-US" altLang="zh-CN" sz="2600" b="1" dirty="0" smtClean="0"/>
            <a:t>25,000</a:t>
          </a:r>
          <a:r>
            <a:rPr lang="zh-CN" altLang="en-US" sz="2600" b="1" dirty="0" smtClean="0"/>
            <a:t>份行业报告</a:t>
          </a:r>
          <a:endParaRPr lang="en-US" altLang="zh-CN" sz="2600" b="1" dirty="0" smtClean="0"/>
        </a:p>
      </dgm:t>
    </dgm:pt>
    <dgm:pt modelId="{4AAC96DB-8BA7-4CF9-8E0D-1EC664C3586C}" type="parTrans" cxnId="{78914FE4-E681-480A-8303-1BA17AB06B65}">
      <dgm:prSet/>
      <dgm:spPr/>
      <dgm:t>
        <a:bodyPr/>
        <a:lstStyle/>
        <a:p>
          <a:endParaRPr lang="zh-CN" altLang="en-US"/>
        </a:p>
      </dgm:t>
    </dgm:pt>
    <dgm:pt modelId="{0FF05F2B-A15B-433B-8411-448883FA891E}" type="sibTrans" cxnId="{78914FE4-E681-480A-8303-1BA17AB06B65}">
      <dgm:prSet/>
      <dgm:spPr/>
      <dgm:t>
        <a:bodyPr/>
        <a:lstStyle/>
        <a:p>
          <a:endParaRPr lang="zh-CN" altLang="en-US"/>
        </a:p>
      </dgm:t>
    </dgm:pt>
    <dgm:pt modelId="{23A19A4E-32D6-4E07-9CE1-067621A7A6D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CN" sz="2600" b="1" dirty="0" smtClean="0"/>
            <a:t>2,500</a:t>
          </a:r>
          <a:r>
            <a:rPr lang="zh-CN" altLang="en-US" sz="2600" b="1" dirty="0" smtClean="0"/>
            <a:t>多份市场研究报告</a:t>
          </a:r>
          <a:endParaRPr lang="en-US" altLang="zh-CN" sz="2600" b="1" dirty="0"/>
        </a:p>
      </dgm:t>
    </dgm:pt>
    <dgm:pt modelId="{DF5F7804-95DD-4221-9346-904B730ACB4B}" type="parTrans" cxnId="{D9297B8D-062D-41B5-9AC8-6454F4A3CE60}">
      <dgm:prSet/>
      <dgm:spPr/>
      <dgm:t>
        <a:bodyPr/>
        <a:lstStyle/>
        <a:p>
          <a:endParaRPr lang="zh-CN" altLang="en-US"/>
        </a:p>
      </dgm:t>
    </dgm:pt>
    <dgm:pt modelId="{A88BE42B-503F-4B4D-B74D-CE0FF044397C}" type="sibTrans" cxnId="{D9297B8D-062D-41B5-9AC8-6454F4A3CE60}">
      <dgm:prSet/>
      <dgm:spPr/>
      <dgm:t>
        <a:bodyPr/>
        <a:lstStyle/>
        <a:p>
          <a:endParaRPr lang="zh-CN" altLang="en-US"/>
        </a:p>
      </dgm:t>
    </dgm:pt>
    <dgm:pt modelId="{12E09EA7-2C8F-474D-9DCE-0298F311349A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600" b="1" dirty="0" smtClean="0"/>
            <a:t>不同国家、不同行业和不同公司间的比较数据，如：国内生产总值、失业率、人口增长率、进出口贸易额、公司员工构成、公司总收入和销售额等</a:t>
          </a:r>
          <a:endParaRPr lang="en-US" altLang="zh-CN" sz="2600" b="1" dirty="0" smtClean="0"/>
        </a:p>
      </dgm:t>
    </dgm:pt>
    <dgm:pt modelId="{202036F5-7094-4E7E-9078-0BFEE107531F}" type="parTrans" cxnId="{B2DCCDC7-1D77-43A6-8931-711F2791433A}">
      <dgm:prSet/>
      <dgm:spPr/>
      <dgm:t>
        <a:bodyPr/>
        <a:lstStyle/>
        <a:p>
          <a:endParaRPr lang="zh-CN" altLang="en-US"/>
        </a:p>
      </dgm:t>
    </dgm:pt>
    <dgm:pt modelId="{34D7C991-6B13-48DC-8DE5-505D675A7A63}" type="sibTrans" cxnId="{B2DCCDC7-1D77-43A6-8931-711F2791433A}">
      <dgm:prSet/>
      <dgm:spPr/>
      <dgm:t>
        <a:bodyPr/>
        <a:lstStyle/>
        <a:p>
          <a:endParaRPr lang="zh-CN" altLang="en-US"/>
        </a:p>
      </dgm:t>
    </dgm:pt>
    <dgm:pt modelId="{98B9107E-92C9-49BD-A2B5-098A3A9749EA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CN" sz="2600" b="1" dirty="0" smtClean="0"/>
            <a:t>1,000</a:t>
          </a:r>
          <a:r>
            <a:rPr lang="zh-CN" altLang="en-US" sz="2600" b="1" dirty="0" smtClean="0"/>
            <a:t>多份全球商业的案例研究</a:t>
          </a:r>
          <a:endParaRPr lang="en-US" altLang="zh-CN" sz="2600" b="1" dirty="0" smtClean="0"/>
        </a:p>
      </dgm:t>
    </dgm:pt>
    <dgm:pt modelId="{FD1CCF64-8D64-4A65-A5A7-06A4D3E92CF0}" type="parTrans" cxnId="{17E8000E-37A1-4AC9-B9A3-6DDAD46B0B46}">
      <dgm:prSet/>
      <dgm:spPr/>
      <dgm:t>
        <a:bodyPr/>
        <a:lstStyle/>
        <a:p>
          <a:endParaRPr lang="zh-CN" altLang="en-US"/>
        </a:p>
      </dgm:t>
    </dgm:pt>
    <dgm:pt modelId="{034FC8AD-4D70-43A3-8346-8CFF7305FDA8}" type="sibTrans" cxnId="{17E8000E-37A1-4AC9-B9A3-6DDAD46B0B46}">
      <dgm:prSet/>
      <dgm:spPr/>
      <dgm:t>
        <a:bodyPr/>
        <a:lstStyle/>
        <a:p>
          <a:endParaRPr lang="zh-CN" altLang="en-US"/>
        </a:p>
      </dgm:t>
    </dgm:pt>
    <dgm:pt modelId="{DE576D79-A323-4156-8C6F-0FB100F5FA8D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altLang="zh-CN" sz="2600" b="1" dirty="0" smtClean="0"/>
            <a:t>200</a:t>
          </a:r>
          <a:r>
            <a:rPr lang="zh-CN" altLang="en-US" sz="2600" b="1" dirty="0" smtClean="0"/>
            <a:t>万份的</a:t>
          </a:r>
          <a:r>
            <a:rPr lang="en-US" altLang="zh-CN" sz="2600" b="1" dirty="0" smtClean="0"/>
            <a:t>PDF</a:t>
          </a:r>
          <a:r>
            <a:rPr lang="zh-CN" altLang="en-US" sz="2600" b="1" dirty="0" smtClean="0"/>
            <a:t>格式的原始投资报告</a:t>
          </a:r>
          <a:endParaRPr lang="zh-CN" altLang="en-US" sz="2600" b="1" dirty="0"/>
        </a:p>
      </dgm:t>
    </dgm:pt>
    <dgm:pt modelId="{CCDA1F73-D729-4FD4-9085-EC0055C21C36}" type="parTrans" cxnId="{273E983E-9B89-4831-93F0-B65A009154D4}">
      <dgm:prSet/>
      <dgm:spPr/>
      <dgm:t>
        <a:bodyPr/>
        <a:lstStyle/>
        <a:p>
          <a:endParaRPr lang="zh-CN" altLang="en-US"/>
        </a:p>
      </dgm:t>
    </dgm:pt>
    <dgm:pt modelId="{A26F015B-D93F-4104-A37A-F4839C142891}" type="sibTrans" cxnId="{273E983E-9B89-4831-93F0-B65A009154D4}">
      <dgm:prSet/>
      <dgm:spPr/>
      <dgm:t>
        <a:bodyPr/>
        <a:lstStyle/>
        <a:p>
          <a:endParaRPr lang="zh-CN" altLang="en-US"/>
        </a:p>
      </dgm:t>
    </dgm:pt>
    <dgm:pt modelId="{5C4541E6-E51A-4137-92B5-95E3244791E2}">
      <dgm:prSet phldrT="[文本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zh-CN" altLang="en-US" sz="2600" b="1" dirty="0" smtClean="0"/>
            <a:t>全球</a:t>
          </a:r>
          <a:r>
            <a:rPr lang="en-US" altLang="zh-CN" sz="2600" b="1" dirty="0" smtClean="0"/>
            <a:t>50</a:t>
          </a:r>
          <a:r>
            <a:rPr lang="zh-CN" altLang="en-US" sz="2600" b="1" dirty="0" smtClean="0"/>
            <a:t>万家公司及</a:t>
          </a:r>
          <a:r>
            <a:rPr lang="en-US" altLang="zh-CN" sz="2600" b="1" dirty="0" smtClean="0"/>
            <a:t>7</a:t>
          </a:r>
          <a:r>
            <a:rPr lang="zh-CN" altLang="en-US" sz="2600" b="1" dirty="0" smtClean="0"/>
            <a:t>万家行业协会的详细信息</a:t>
          </a:r>
          <a:endParaRPr lang="zh-CN" altLang="en-US" sz="2600" b="1" dirty="0">
            <a:latin typeface="Arial" pitchFamily="34" charset="0"/>
            <a:ea typeface="黑体" pitchFamily="2" charset="-122"/>
            <a:cs typeface="Arial" pitchFamily="34" charset="0"/>
          </a:endParaRPr>
        </a:p>
      </dgm:t>
    </dgm:pt>
    <dgm:pt modelId="{F6FF2DB9-48CD-425F-A88E-04FC75A8850D}" type="sibTrans" cxnId="{DE418062-CBDA-4044-9708-6BF02AADF92A}">
      <dgm:prSet/>
      <dgm:spPr/>
      <dgm:t>
        <a:bodyPr/>
        <a:lstStyle/>
        <a:p>
          <a:endParaRPr lang="zh-CN" altLang="en-US"/>
        </a:p>
      </dgm:t>
    </dgm:pt>
    <dgm:pt modelId="{344B0C1B-EB36-4DFB-9114-6B94356F7BE7}" type="parTrans" cxnId="{DE418062-CBDA-4044-9708-6BF02AADF92A}">
      <dgm:prSet/>
      <dgm:spPr/>
      <dgm:t>
        <a:bodyPr/>
        <a:lstStyle/>
        <a:p>
          <a:endParaRPr lang="zh-CN" altLang="en-US"/>
        </a:p>
      </dgm:t>
    </dgm:pt>
    <dgm:pt modelId="{916BBA6A-4333-4A6D-B22C-A1A3470437BD}" type="pres">
      <dgm:prSet presAssocID="{8844DAAB-CA7A-451F-933C-38CAF00986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1ADCB74-95CD-4566-88E7-2674E2C11D1D}" type="pres">
      <dgm:prSet presAssocID="{BC68884C-23DF-47C4-85A0-DFE7254A284A}" presName="parentLin" presStyleCnt="0"/>
      <dgm:spPr/>
    </dgm:pt>
    <dgm:pt modelId="{73E90751-12E8-46B6-952B-1267A223512E}" type="pres">
      <dgm:prSet presAssocID="{BC68884C-23DF-47C4-85A0-DFE7254A284A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020A08A9-1EE5-42DA-9E2C-F40E28C25B58}" type="pres">
      <dgm:prSet presAssocID="{BC68884C-23DF-47C4-85A0-DFE7254A284A}" presName="parentText" presStyleLbl="node1" presStyleIdx="0" presStyleCnt="1" custScaleX="133326" custScaleY="65768" custLinFactNeighborX="-18033" custLinFactNeighborY="-5730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C152F1-42D3-47E7-894B-A2D4AE1C880E}" type="pres">
      <dgm:prSet presAssocID="{BC68884C-23DF-47C4-85A0-DFE7254A284A}" presName="negativeSpace" presStyleCnt="0"/>
      <dgm:spPr/>
    </dgm:pt>
    <dgm:pt modelId="{3A4945A5-9A03-4142-BDF7-F2F0C152AC83}" type="pres">
      <dgm:prSet presAssocID="{BC68884C-23DF-47C4-85A0-DFE7254A284A}" presName="childText" presStyleLbl="conFgAcc1" presStyleIdx="0" presStyleCnt="1" custScaleY="100216" custLinFactNeighborY="540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9297B8D-062D-41B5-9AC8-6454F4A3CE60}" srcId="{BC68884C-23DF-47C4-85A0-DFE7254A284A}" destId="{23A19A4E-32D6-4E07-9CE1-067621A7A6D8}" srcOrd="3" destOrd="0" parTransId="{DF5F7804-95DD-4221-9346-904B730ACB4B}" sibTransId="{A88BE42B-503F-4B4D-B74D-CE0FF044397C}"/>
    <dgm:cxn modelId="{DE418062-CBDA-4044-9708-6BF02AADF92A}" srcId="{BC68884C-23DF-47C4-85A0-DFE7254A284A}" destId="{5C4541E6-E51A-4137-92B5-95E3244791E2}" srcOrd="0" destOrd="0" parTransId="{344B0C1B-EB36-4DFB-9114-6B94356F7BE7}" sibTransId="{F6FF2DB9-48CD-425F-A88E-04FC75A8850D}"/>
    <dgm:cxn modelId="{EA556060-B68C-4B68-AC41-4CE9D25C77DB}" type="presOf" srcId="{5C4541E6-E51A-4137-92B5-95E3244791E2}" destId="{3A4945A5-9A03-4142-BDF7-F2F0C152AC83}" srcOrd="0" destOrd="0" presId="urn:microsoft.com/office/officeart/2005/8/layout/list1"/>
    <dgm:cxn modelId="{B89D6E52-7B7A-424A-BE05-9747053D0C29}" type="presOf" srcId="{7B3B28A9-53DA-4E1C-B2F5-CB3BE051332D}" destId="{3A4945A5-9A03-4142-BDF7-F2F0C152AC83}" srcOrd="0" destOrd="2" presId="urn:microsoft.com/office/officeart/2005/8/layout/list1"/>
    <dgm:cxn modelId="{34C09B39-5076-410C-8AA1-39B4D07E61F8}" type="presOf" srcId="{DE576D79-A323-4156-8C6F-0FB100F5FA8D}" destId="{3A4945A5-9A03-4142-BDF7-F2F0C152AC83}" srcOrd="0" destOrd="6" presId="urn:microsoft.com/office/officeart/2005/8/layout/list1"/>
    <dgm:cxn modelId="{D23A422E-897B-4CA8-9802-BF75E5B82A56}" type="presOf" srcId="{98B9107E-92C9-49BD-A2B5-098A3A9749EA}" destId="{3A4945A5-9A03-4142-BDF7-F2F0C152AC83}" srcOrd="0" destOrd="5" presId="urn:microsoft.com/office/officeart/2005/8/layout/list1"/>
    <dgm:cxn modelId="{457850CE-43F3-435C-9737-CAF1C3837952}" type="presOf" srcId="{8844DAAB-CA7A-451F-933C-38CAF009862A}" destId="{916BBA6A-4333-4A6D-B22C-A1A3470437BD}" srcOrd="0" destOrd="0" presId="urn:microsoft.com/office/officeart/2005/8/layout/list1"/>
    <dgm:cxn modelId="{8F2EA363-E7FD-4FE6-BC6C-CDEE9227D1DC}" type="presOf" srcId="{98DF6A85-C981-4161-A340-8FE2FE4BA22F}" destId="{3A4945A5-9A03-4142-BDF7-F2F0C152AC83}" srcOrd="0" destOrd="1" presId="urn:microsoft.com/office/officeart/2005/8/layout/list1"/>
    <dgm:cxn modelId="{7B8F9AB4-3A05-4779-8614-097F69EEBA40}" srcId="{8844DAAB-CA7A-451F-933C-38CAF009862A}" destId="{BC68884C-23DF-47C4-85A0-DFE7254A284A}" srcOrd="0" destOrd="0" parTransId="{2788755F-AD4C-4B3F-8AAF-A98BEFE7F5FB}" sibTransId="{60C80459-879F-4B12-9C6F-A558ED7FCDB4}"/>
    <dgm:cxn modelId="{B2DCCDC7-1D77-43A6-8931-711F2791433A}" srcId="{BC68884C-23DF-47C4-85A0-DFE7254A284A}" destId="{12E09EA7-2C8F-474D-9DCE-0298F311349A}" srcOrd="4" destOrd="0" parTransId="{202036F5-7094-4E7E-9078-0BFEE107531F}" sibTransId="{34D7C991-6B13-48DC-8DE5-505D675A7A63}"/>
    <dgm:cxn modelId="{7BE3A75A-C3FC-4403-B632-A8B6C29E20F0}" type="presOf" srcId="{BC68884C-23DF-47C4-85A0-DFE7254A284A}" destId="{73E90751-12E8-46B6-952B-1267A223512E}" srcOrd="0" destOrd="0" presId="urn:microsoft.com/office/officeart/2005/8/layout/list1"/>
    <dgm:cxn modelId="{C26D45A1-4BF9-445C-8BF7-1139F94D6566}" type="presOf" srcId="{23A19A4E-32D6-4E07-9CE1-067621A7A6D8}" destId="{3A4945A5-9A03-4142-BDF7-F2F0C152AC83}" srcOrd="0" destOrd="3" presId="urn:microsoft.com/office/officeart/2005/8/layout/list1"/>
    <dgm:cxn modelId="{17E8000E-37A1-4AC9-B9A3-6DDAD46B0B46}" srcId="{BC68884C-23DF-47C4-85A0-DFE7254A284A}" destId="{98B9107E-92C9-49BD-A2B5-098A3A9749EA}" srcOrd="5" destOrd="0" parTransId="{FD1CCF64-8D64-4A65-A5A7-06A4D3E92CF0}" sibTransId="{034FC8AD-4D70-43A3-8346-8CFF7305FDA8}"/>
    <dgm:cxn modelId="{78914FE4-E681-480A-8303-1BA17AB06B65}" srcId="{BC68884C-23DF-47C4-85A0-DFE7254A284A}" destId="{7B3B28A9-53DA-4E1C-B2F5-CB3BE051332D}" srcOrd="2" destOrd="0" parTransId="{4AAC96DB-8BA7-4CF9-8E0D-1EC664C3586C}" sibTransId="{0FF05F2B-A15B-433B-8411-448883FA891E}"/>
    <dgm:cxn modelId="{2A9328A4-F0BD-4EB0-A8C9-8B71F43D73FD}" type="presOf" srcId="{BC68884C-23DF-47C4-85A0-DFE7254A284A}" destId="{020A08A9-1EE5-42DA-9E2C-F40E28C25B58}" srcOrd="1" destOrd="0" presId="urn:microsoft.com/office/officeart/2005/8/layout/list1"/>
    <dgm:cxn modelId="{A5EFCED1-848D-4482-96A9-1937C3FBE882}" srcId="{BC68884C-23DF-47C4-85A0-DFE7254A284A}" destId="{98DF6A85-C981-4161-A340-8FE2FE4BA22F}" srcOrd="1" destOrd="0" parTransId="{E5997799-D429-42E6-8DF6-1D5B22796664}" sibTransId="{C6F4553C-8801-47C2-953B-1B8EC823838D}"/>
    <dgm:cxn modelId="{273E983E-9B89-4831-93F0-B65A009154D4}" srcId="{BC68884C-23DF-47C4-85A0-DFE7254A284A}" destId="{DE576D79-A323-4156-8C6F-0FB100F5FA8D}" srcOrd="6" destOrd="0" parTransId="{CCDA1F73-D729-4FD4-9085-EC0055C21C36}" sibTransId="{A26F015B-D93F-4104-A37A-F4839C142891}"/>
    <dgm:cxn modelId="{31B7E5A0-5333-499B-871E-B5A6982EA274}" type="presOf" srcId="{12E09EA7-2C8F-474D-9DCE-0298F311349A}" destId="{3A4945A5-9A03-4142-BDF7-F2F0C152AC83}" srcOrd="0" destOrd="4" presId="urn:microsoft.com/office/officeart/2005/8/layout/list1"/>
    <dgm:cxn modelId="{A2FFC638-2441-44E9-9D68-AA7202CFFCBC}" type="presParOf" srcId="{916BBA6A-4333-4A6D-B22C-A1A3470437BD}" destId="{91ADCB74-95CD-4566-88E7-2674E2C11D1D}" srcOrd="0" destOrd="0" presId="urn:microsoft.com/office/officeart/2005/8/layout/list1"/>
    <dgm:cxn modelId="{EC56378E-3092-4CFD-956D-8088CF76427B}" type="presParOf" srcId="{91ADCB74-95CD-4566-88E7-2674E2C11D1D}" destId="{73E90751-12E8-46B6-952B-1267A223512E}" srcOrd="0" destOrd="0" presId="urn:microsoft.com/office/officeart/2005/8/layout/list1"/>
    <dgm:cxn modelId="{E49CD782-B785-4DAE-8F93-6325A6E4DC99}" type="presParOf" srcId="{91ADCB74-95CD-4566-88E7-2674E2C11D1D}" destId="{020A08A9-1EE5-42DA-9E2C-F40E28C25B58}" srcOrd="1" destOrd="0" presId="urn:microsoft.com/office/officeart/2005/8/layout/list1"/>
    <dgm:cxn modelId="{1AC50E69-9399-45DB-B162-3D1654BD4400}" type="presParOf" srcId="{916BBA6A-4333-4A6D-B22C-A1A3470437BD}" destId="{27C152F1-42D3-47E7-894B-A2D4AE1C880E}" srcOrd="1" destOrd="0" presId="urn:microsoft.com/office/officeart/2005/8/layout/list1"/>
    <dgm:cxn modelId="{4E4123CD-739F-4A78-B592-8EC674E00A73}" type="presParOf" srcId="{916BBA6A-4333-4A6D-B22C-A1A3470437BD}" destId="{3A4945A5-9A03-4142-BDF7-F2F0C152AC8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0EB29-027C-4F7B-A0AF-9679CB9D12CE}">
      <dsp:nvSpPr>
        <dsp:cNvPr id="0" name=""/>
        <dsp:cNvSpPr/>
      </dsp:nvSpPr>
      <dsp:spPr>
        <a:xfrm>
          <a:off x="0" y="5414"/>
          <a:ext cx="9144000" cy="5539201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bg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200" kern="1200" dirty="0" smtClean="0">
              <a:solidFill>
                <a:srgbClr val="0000FF"/>
              </a:solidFill>
              <a:latin typeface="华文行楷" pitchFamily="2" charset="-122"/>
              <a:ea typeface="华文行楷" pitchFamily="2" charset="-122"/>
            </a:rPr>
            <a:t>经济管理类</a:t>
          </a:r>
          <a:endParaRPr lang="en-US" altLang="zh-CN" sz="7200" kern="1200" dirty="0" smtClean="0">
            <a:solidFill>
              <a:srgbClr val="0000FF"/>
            </a:solidFill>
            <a:latin typeface="华文行楷" pitchFamily="2" charset="-122"/>
            <a:ea typeface="华文行楷" pitchFamily="2" charset="-122"/>
          </a:endParaRPr>
        </a:p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7200" kern="1200" dirty="0" smtClean="0">
              <a:solidFill>
                <a:srgbClr val="0000FF"/>
              </a:solidFill>
              <a:latin typeface="华文行楷" pitchFamily="2" charset="-122"/>
              <a:ea typeface="华文行楷" pitchFamily="2" charset="-122"/>
            </a:rPr>
            <a:t>文献的检索</a:t>
          </a:r>
          <a:endParaRPr lang="en-US" altLang="zh-CN" sz="7200" kern="1200" dirty="0" smtClean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ea typeface="华文行楷" pitchFamily="2" charset="-122"/>
          </a:endParaRPr>
        </a:p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rgbClr val="0070C0"/>
              </a:solidFill>
              <a:latin typeface="华文行楷" pitchFamily="2" charset="-122"/>
              <a:ea typeface="华文行楷" pitchFamily="2" charset="-122"/>
            </a:rPr>
            <a:t>清华大学图书馆 李京华     </a:t>
          </a:r>
          <a:r>
            <a:rPr lang="zh-CN" altLang="en-US" sz="2800" b="1" kern="1200" dirty="0" smtClean="0">
              <a:solidFill>
                <a:srgbClr val="0070C0"/>
              </a:solidFill>
              <a:latin typeface="方正舒体" pitchFamily="2" charset="-122"/>
              <a:ea typeface="方正舒体" pitchFamily="2" charset="-122"/>
            </a:rPr>
            <a:t>电话：</a:t>
          </a:r>
          <a:r>
            <a:rPr lang="en-US" altLang="zh-CN" sz="2800" b="1" kern="1200" dirty="0" smtClean="0">
              <a:solidFill>
                <a:srgbClr val="0070C0"/>
              </a:solidFill>
              <a:latin typeface="方正舒体" pitchFamily="2" charset="-122"/>
              <a:ea typeface="方正舒体" pitchFamily="2" charset="-122"/>
            </a:rPr>
            <a:t>62787416</a:t>
          </a:r>
        </a:p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rgbClr val="0070C0"/>
              </a:solidFill>
            </a:rPr>
            <a:t>Email</a:t>
          </a:r>
          <a:r>
            <a:rPr lang="en-US" altLang="zh-CN" sz="2800" b="1" kern="1200" dirty="0" smtClean="0">
              <a:solidFill>
                <a:srgbClr val="0070C0"/>
              </a:solidFill>
            </a:rPr>
            <a:t>:</a:t>
          </a:r>
          <a:r>
            <a:rPr lang="en-US" altLang="zh-CN" sz="2800" kern="1200" dirty="0" smtClean="0">
              <a:solidFill>
                <a:srgbClr val="0070C0"/>
              </a:solidFill>
            </a:rPr>
            <a:t> </a:t>
          </a:r>
          <a:r>
            <a:rPr lang="en-US" altLang="zh-CN" sz="2800" kern="1200" dirty="0" smtClean="0">
              <a:solidFill>
                <a:srgbClr val="0070C0"/>
              </a:solidFill>
              <a:hlinkClick xmlns:r="http://schemas.openxmlformats.org/officeDocument/2006/relationships" r:id="rId1"/>
            </a:rPr>
            <a:t>janeli@tsinghua.edu.cn</a:t>
          </a:r>
          <a:endParaRPr lang="zh-CN" altLang="en-US" sz="7200" kern="1200" dirty="0">
            <a:solidFill>
              <a:srgbClr val="0070C0"/>
            </a:solidFill>
          </a:endParaRPr>
        </a:p>
      </dsp:txBody>
      <dsp:txXfrm>
        <a:off x="270402" y="275816"/>
        <a:ext cx="8603196" cy="49983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6449F-912C-42D6-93A6-3015020649F7}">
      <dsp:nvSpPr>
        <dsp:cNvPr id="0" name=""/>
        <dsp:cNvSpPr/>
      </dsp:nvSpPr>
      <dsp:spPr>
        <a:xfrm>
          <a:off x="0" y="356715"/>
          <a:ext cx="8784976" cy="24948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2" tIns="458216" rIns="68181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可将不同数据库中的文献输出至个人文献数据库</a:t>
          </a:r>
          <a:endParaRPr lang="zh-CN" altLang="en-US" sz="2200" b="1" kern="1200" dirty="0">
            <a:latin typeface="黑体" panose="02010609060101010101" pitchFamily="49" charset="-122"/>
            <a:ea typeface="黑体" panose="02010609060101010101" pitchFamily="49" charset="-122"/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可以在任何时间从任何地方访问个人的文献数据库</a:t>
          </a:r>
          <a:endParaRPr lang="zh-CN" altLang="en-US" sz="2200" b="1" kern="1200" dirty="0">
            <a:latin typeface="黑体" panose="02010609060101010101" pitchFamily="49" charset="-122"/>
            <a:ea typeface="黑体" panose="02010609060101010101" pitchFamily="49" charset="-122"/>
            <a:cs typeface="Arial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可以快速从中查找特定文献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在文档中插入参考文献，并按出版社要求的书目格式输出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1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可以与他人共享个人文献数据库</a:t>
          </a:r>
        </a:p>
      </dsp:txBody>
      <dsp:txXfrm>
        <a:off x="0" y="356715"/>
        <a:ext cx="8784976" cy="2494800"/>
      </dsp:txXfrm>
    </dsp:sp>
    <dsp:sp modelId="{15A5351A-7659-4119-AB59-15F85AE3CFC9}">
      <dsp:nvSpPr>
        <dsp:cNvPr id="0" name=""/>
        <dsp:cNvSpPr/>
      </dsp:nvSpPr>
      <dsp:spPr>
        <a:xfrm>
          <a:off x="439248" y="31995"/>
          <a:ext cx="4949780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ea typeface="黑体" pitchFamily="2" charset="-122"/>
            </a:rPr>
            <a:t>用途：建立个人文献数据库</a:t>
          </a:r>
          <a:endParaRPr lang="zh-CN" altLang="en-US" sz="2800" b="1" kern="1200" dirty="0">
            <a:latin typeface="Arial" pitchFamily="34" charset="0"/>
            <a:ea typeface="黑体" pitchFamily="2" charset="-122"/>
            <a:cs typeface="Arial" pitchFamily="34" charset="0"/>
          </a:endParaRPr>
        </a:p>
      </dsp:txBody>
      <dsp:txXfrm>
        <a:off x="470951" y="63698"/>
        <a:ext cx="4886374" cy="586034"/>
      </dsp:txXfrm>
    </dsp:sp>
    <dsp:sp modelId="{3A4945A5-9A03-4142-BDF7-F2F0C152AC83}">
      <dsp:nvSpPr>
        <dsp:cNvPr id="0" name=""/>
        <dsp:cNvSpPr/>
      </dsp:nvSpPr>
      <dsp:spPr>
        <a:xfrm>
          <a:off x="0" y="3295036"/>
          <a:ext cx="87849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0A08A9-1EE5-42DA-9E2C-F40E28C25B58}">
      <dsp:nvSpPr>
        <dsp:cNvPr id="0" name=""/>
        <dsp:cNvSpPr/>
      </dsp:nvSpPr>
      <dsp:spPr>
        <a:xfrm>
          <a:off x="439248" y="2970315"/>
          <a:ext cx="2621094" cy="649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RefWorks</a:t>
          </a:r>
          <a:endParaRPr lang="zh-CN" altLang="en-US" sz="2800" b="1" kern="1200" dirty="0">
            <a:solidFill>
              <a:schemeClr val="bg1"/>
            </a:solidFill>
            <a:latin typeface="Arial" pitchFamily="34" charset="0"/>
            <a:ea typeface="黑体" pitchFamily="2" charset="-122"/>
            <a:cs typeface="Arial" pitchFamily="34" charset="0"/>
          </a:endParaRPr>
        </a:p>
      </dsp:txBody>
      <dsp:txXfrm>
        <a:off x="470951" y="3002018"/>
        <a:ext cx="2557688" cy="586034"/>
      </dsp:txXfrm>
    </dsp:sp>
    <dsp:sp modelId="{07DE6D91-4304-4106-9A71-C1B9B87300A7}">
      <dsp:nvSpPr>
        <dsp:cNvPr id="0" name=""/>
        <dsp:cNvSpPr/>
      </dsp:nvSpPr>
      <dsp:spPr>
        <a:xfrm>
          <a:off x="0" y="4296009"/>
          <a:ext cx="87849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2B3AE2-344E-4AE6-9AB5-0DEAB9084586}">
      <dsp:nvSpPr>
        <dsp:cNvPr id="0" name=""/>
        <dsp:cNvSpPr/>
      </dsp:nvSpPr>
      <dsp:spPr>
        <a:xfrm>
          <a:off x="439248" y="3968236"/>
          <a:ext cx="3053156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>
              <a:solidFill>
                <a:schemeClr val="bg1"/>
              </a:solidFill>
              <a:hlinkClick xmlns:r="http://schemas.openxmlformats.org/officeDocument/2006/relationships" r:id="rId2"/>
            </a:rPr>
            <a:t>NoteExpress</a:t>
          </a:r>
          <a:endParaRPr lang="zh-CN" altLang="en-US" sz="1300" b="1" kern="1200" dirty="0">
            <a:solidFill>
              <a:schemeClr val="bg1"/>
            </a:solidFill>
            <a:latin typeface="Arial" pitchFamily="34" charset="0"/>
            <a:ea typeface="黑体" pitchFamily="2" charset="-122"/>
            <a:cs typeface="Arial" pitchFamily="34" charset="0"/>
          </a:endParaRPr>
        </a:p>
      </dsp:txBody>
      <dsp:txXfrm>
        <a:off x="470951" y="3999939"/>
        <a:ext cx="2989750" cy="586034"/>
      </dsp:txXfrm>
    </dsp:sp>
    <dsp:sp modelId="{5AB3AB16-C317-4BE4-9F20-ADF32D0F10E4}">
      <dsp:nvSpPr>
        <dsp:cNvPr id="0" name=""/>
        <dsp:cNvSpPr/>
      </dsp:nvSpPr>
      <dsp:spPr>
        <a:xfrm>
          <a:off x="0" y="5290876"/>
          <a:ext cx="878497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5C52AD-727D-46BE-8668-4DEABEF19E8C}">
      <dsp:nvSpPr>
        <dsp:cNvPr id="0" name=""/>
        <dsp:cNvSpPr/>
      </dsp:nvSpPr>
      <dsp:spPr>
        <a:xfrm>
          <a:off x="439248" y="4966156"/>
          <a:ext cx="6149483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EndNote</a:t>
          </a:r>
          <a:r>
            <a:rPr lang="zh-CN" altLang="en-US" sz="2200" b="1" kern="1200" dirty="0" smtClean="0">
              <a:hlinkClick xmlns:r="http://schemas.openxmlformats.org/officeDocument/2006/relationships" r:id="rId3"/>
            </a:rPr>
            <a:t>客户端版</a:t>
          </a:r>
          <a:r>
            <a:rPr lang="zh-CN" altLang="en-US" sz="2200" b="1" kern="1200" dirty="0" smtClean="0"/>
            <a:t>     </a:t>
          </a:r>
          <a:r>
            <a:rPr lang="en-US" altLang="zh-CN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/>
            </a:rPr>
            <a:t>EndNote</a:t>
          </a:r>
          <a:r>
            <a:rPr lang="zh-CN" altLang="en-US" sz="2200" b="1" kern="1200" dirty="0" smtClean="0">
              <a:hlinkClick xmlns:r="http://schemas.openxmlformats.org/officeDocument/2006/relationships" r:id="rId4"/>
            </a:rPr>
            <a:t>浏览器版</a:t>
          </a:r>
          <a:endParaRPr lang="zh-CN" altLang="en-US" sz="2200" kern="1200" dirty="0"/>
        </a:p>
      </dsp:txBody>
      <dsp:txXfrm>
        <a:off x="470951" y="4997859"/>
        <a:ext cx="6086077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6449F-912C-42D6-93A6-3015020649F7}">
      <dsp:nvSpPr>
        <dsp:cNvPr id="0" name=""/>
        <dsp:cNvSpPr/>
      </dsp:nvSpPr>
      <dsp:spPr>
        <a:xfrm>
          <a:off x="0" y="133705"/>
          <a:ext cx="8964488" cy="5722353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5744" tIns="1020572" rIns="69574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b="0" kern="120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ABI/INFORM Global </a:t>
          </a:r>
          <a:r>
            <a:rPr lang="zh-CN" altLang="en-US" sz="2400" b="0" kern="120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（商业经济管理全文期刊库）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b="0" kern="120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ABI Trade and Industry </a:t>
          </a:r>
          <a:r>
            <a:rPr lang="zh-CN" altLang="en-US" sz="2400" b="0" kern="120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（行业与贸易信息库）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b="0" kern="120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ABI Dateline </a:t>
          </a:r>
          <a:r>
            <a:rPr lang="zh-CN" altLang="en-US" sz="2400" b="0" kern="120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（北美地区中小型企业与公司贸易数据库）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ABI/INFORM Archive‎ </a:t>
          </a:r>
          <a:r>
            <a:rPr lang="zh-CN" altLang="en-US" sz="2400" kern="1200" dirty="0" smtClean="0"/>
            <a:t>（</a:t>
          </a:r>
          <a:r>
            <a:rPr lang="en-US" altLang="zh-CN" sz="2400" kern="1200" dirty="0" smtClean="0"/>
            <a:t>1905-1985</a:t>
          </a:r>
          <a:r>
            <a:rPr lang="zh-CN" altLang="en-US" sz="2400" kern="1200" dirty="0" smtClean="0"/>
            <a:t>）</a:t>
          </a:r>
          <a:endParaRPr lang="zh-CN" altLang="en-US" sz="2400" b="0" kern="1200" dirty="0" smtClean="0">
            <a:latin typeface="Arial" pitchFamily="34" charset="0"/>
            <a:ea typeface="楷体_GB2312" pitchFamily="49" charset="-122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i="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Barron‘s </a:t>
          </a:r>
          <a:r>
            <a:rPr lang="en-US" sz="24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magazine </a:t>
          </a:r>
          <a:r>
            <a:rPr lang="en-US" sz="2400" kern="1200" dirty="0" smtClean="0"/>
            <a:t>（</a:t>
          </a:r>
          <a:r>
            <a:rPr lang="zh-CN" altLang="en-US" sz="2400" kern="1200" dirty="0" smtClean="0">
              <a:latin typeface="华文楷体" pitchFamily="2" charset="-122"/>
              <a:ea typeface="华文楷体" pitchFamily="2" charset="-122"/>
            </a:rPr>
            <a:t>巴伦周刊，</a:t>
          </a:r>
          <a:r>
            <a:rPr lang="zh-CN" altLang="en-US" sz="2400" kern="1200" dirty="0" smtClean="0">
              <a:latin typeface="华文楷体" pitchFamily="2" charset="-122"/>
              <a:ea typeface="华文楷体" pitchFamily="2" charset="-122"/>
              <a:cs typeface="Arial Unicode MS" pitchFamily="34" charset="-122"/>
            </a:rPr>
            <a:t>财经新闻</a:t>
          </a:r>
          <a:r>
            <a:rPr lang="zh-CN" altLang="en-US" sz="2400" kern="1200" dirty="0" smtClean="0"/>
            <a:t>）</a:t>
          </a:r>
          <a:endParaRPr lang="zh-CN" altLang="en-US" sz="2400" b="0" kern="1200" dirty="0" smtClean="0">
            <a:latin typeface="Arial" pitchFamily="34" charset="0"/>
            <a:ea typeface="楷体_GB2312" pitchFamily="49" charset="-122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b="0" kern="120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EconLit </a:t>
          </a:r>
          <a:r>
            <a:rPr lang="zh-CN" altLang="en-US" sz="2400" b="0" kern="120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（美国经济学会经济学文献库）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b="0" kern="120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ProQuest Asian Business &amp; Reference </a:t>
          </a:r>
          <a:r>
            <a:rPr lang="zh-CN" altLang="en-US" sz="2400" b="0" kern="120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（亚洲商业信息）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b="0" kern="120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ProQuest European Business </a:t>
          </a:r>
          <a:r>
            <a:rPr lang="zh-CN" altLang="en-US" sz="2400" b="0" kern="120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（欧洲商业信息）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The Wall Street Journal </a:t>
          </a:r>
          <a:r>
            <a:rPr lang="zh-CN" altLang="en-US" sz="24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（</a:t>
          </a:r>
          <a:r>
            <a:rPr lang="zh-CN" altLang="en-US" sz="2400" kern="1200" dirty="0" smtClean="0">
              <a:latin typeface="华文楷体" pitchFamily="2" charset="-122"/>
              <a:ea typeface="华文楷体" pitchFamily="2" charset="-122"/>
              <a:cs typeface="Arial Unicode MS" pitchFamily="34" charset="-122"/>
            </a:rPr>
            <a:t>华尔街日报，财经新闻</a:t>
          </a:r>
          <a:r>
            <a:rPr lang="zh-CN" altLang="en-US" sz="24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）</a:t>
          </a:r>
          <a:r>
            <a:rPr lang="en-US" sz="2400" kern="1200" dirty="0" smtClean="0"/>
            <a:t>‎ </a:t>
          </a:r>
          <a:r>
            <a:rPr lang="zh-CN" altLang="en-US" sz="2400" b="0" kern="120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 </a:t>
          </a:r>
        </a:p>
      </dsp:txBody>
      <dsp:txXfrm>
        <a:off x="0" y="133705"/>
        <a:ext cx="8964488" cy="5722353"/>
      </dsp:txXfrm>
    </dsp:sp>
    <dsp:sp modelId="{15A5351A-7659-4119-AB59-15F85AE3CFC9}">
      <dsp:nvSpPr>
        <dsp:cNvPr id="0" name=""/>
        <dsp:cNvSpPr/>
      </dsp:nvSpPr>
      <dsp:spPr>
        <a:xfrm>
          <a:off x="360040" y="0"/>
          <a:ext cx="6052185" cy="7899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7185" tIns="0" rIns="23718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altLang="zh-CN" sz="3600" kern="1200" dirty="0" smtClean="0">
              <a:hlinkClick xmlns:r="http://schemas.openxmlformats.org/officeDocument/2006/relationships" r:id="rId1"/>
            </a:rPr>
            <a:t>ProQuest </a:t>
          </a:r>
          <a:r>
            <a:rPr lang="zh-CN" altLang="en-AU" sz="3600" kern="1200" dirty="0" smtClean="0">
              <a:latin typeface="黑体" pitchFamily="2" charset="-122"/>
              <a:ea typeface="黑体" pitchFamily="2" charset="-122"/>
              <a:hlinkClick xmlns:r="http://schemas.openxmlformats.org/officeDocument/2006/relationships" r:id="rId1"/>
            </a:rPr>
            <a:t>检索平台 </a:t>
          </a:r>
          <a:endParaRPr lang="zh-CN" altLang="en-US" sz="3600" b="1" kern="1200" dirty="0">
            <a:latin typeface="Arial" pitchFamily="34" charset="0"/>
            <a:ea typeface="黑体" pitchFamily="2" charset="-122"/>
            <a:cs typeface="Arial" pitchFamily="34" charset="0"/>
          </a:endParaRPr>
        </a:p>
      </dsp:txBody>
      <dsp:txXfrm>
        <a:off x="398604" y="38564"/>
        <a:ext cx="5975057" cy="712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D98CD-2687-442F-A7D7-E081942C535C}">
      <dsp:nvSpPr>
        <dsp:cNvPr id="0" name=""/>
        <dsp:cNvSpPr/>
      </dsp:nvSpPr>
      <dsp:spPr>
        <a:xfrm>
          <a:off x="0" y="505818"/>
          <a:ext cx="8435280" cy="495657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5715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54671" tIns="604012" rIns="654671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600" b="0" kern="1200" dirty="0" smtClean="0">
              <a:ea typeface="黑体" pitchFamily="2" charset="-122"/>
            </a:rPr>
            <a:t>找出每个概念的不同表达（同义词，近义词，相关词）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600" b="0" kern="1200" dirty="0" smtClean="0">
              <a:ea typeface="黑体" pitchFamily="2" charset="-122"/>
            </a:rPr>
            <a:t>选择专业的、通用的、专指的、有代表性的词</a:t>
          </a:r>
          <a:endParaRPr lang="zh-CN" altLang="en-US" sz="2600" b="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600" b="0" kern="1200" dirty="0" smtClean="0">
              <a:ea typeface="黑体" pitchFamily="2" charset="-122"/>
            </a:rPr>
            <a:t>避免使用含义模糊的、一词多义的检索词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600" b="0" kern="1200" dirty="0" smtClean="0">
              <a:ea typeface="黑体" pitchFamily="2" charset="-122"/>
            </a:rPr>
            <a:t>用布尔逻辑算符表达检索概念之间的逻辑关系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600" b="0" kern="1200" dirty="0" smtClean="0">
              <a:ea typeface="黑体" pitchFamily="2" charset="-122"/>
            </a:rPr>
            <a:t>平时注意积累本专业的相关词汇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600" b="0" kern="1200" dirty="0" smtClean="0">
            <a:ea typeface="黑体" pitchFamily="2" charset="-122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充分利用数据库提供的检索工具</a:t>
          </a:r>
          <a:endParaRPr lang="zh-CN" altLang="en-US" sz="2800" kern="1200" dirty="0">
            <a:solidFill>
              <a:srgbClr val="FF0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0" y="505818"/>
        <a:ext cx="8435280" cy="4956573"/>
      </dsp:txXfrm>
    </dsp:sp>
    <dsp:sp modelId="{C67D5A87-0C1F-4763-BE20-88F724ECCF0A}">
      <dsp:nvSpPr>
        <dsp:cNvPr id="0" name=""/>
        <dsp:cNvSpPr/>
      </dsp:nvSpPr>
      <dsp:spPr>
        <a:xfrm>
          <a:off x="421764" y="10216"/>
          <a:ext cx="7818053" cy="92364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5715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rPr>
            <a:t>分析课题，提炼出重要</a:t>
          </a:r>
          <a:r>
            <a:rPr lang="en-US" altLang="zh-CN" sz="2800" b="0" kern="120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rPr>
            <a:t>/</a:t>
          </a:r>
          <a:r>
            <a:rPr lang="zh-CN" altLang="en-US" sz="2800" b="0" kern="120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rPr>
            <a:t>不可缺少</a:t>
          </a:r>
          <a:r>
            <a:rPr lang="en-US" altLang="zh-CN" sz="2800" b="0" kern="120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rPr>
            <a:t>/</a:t>
          </a:r>
          <a:r>
            <a:rPr lang="zh-CN" altLang="en-US" sz="2800" b="0" kern="120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rPr>
            <a:t>核心的概念</a:t>
          </a:r>
          <a:endParaRPr lang="zh-CN" altLang="en-US" sz="2800" b="0" kern="1200" dirty="0">
            <a:solidFill>
              <a:srgbClr val="0000FF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466852" y="55304"/>
        <a:ext cx="7727877" cy="8334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6449F-912C-42D6-93A6-3015020649F7}">
      <dsp:nvSpPr>
        <dsp:cNvPr id="0" name=""/>
        <dsp:cNvSpPr/>
      </dsp:nvSpPr>
      <dsp:spPr>
        <a:xfrm>
          <a:off x="0" y="351653"/>
          <a:ext cx="850728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A5351A-7659-4119-AB59-15F85AE3CFC9}">
      <dsp:nvSpPr>
        <dsp:cNvPr id="0" name=""/>
        <dsp:cNvSpPr/>
      </dsp:nvSpPr>
      <dsp:spPr>
        <a:xfrm>
          <a:off x="432046" y="12017"/>
          <a:ext cx="5955101" cy="67896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黑体" pitchFamily="2" charset="-122"/>
              <a:ea typeface="黑体" pitchFamily="2" charset="-122"/>
            </a:rPr>
            <a:t>非上市公司  上市公司  跨国公司</a:t>
          </a:r>
          <a:endParaRPr lang="zh-CN" altLang="en-US" sz="2800" b="1" kern="1200" dirty="0">
            <a:latin typeface="黑体" pitchFamily="2" charset="-122"/>
            <a:ea typeface="黑体" pitchFamily="2" charset="-122"/>
          </a:endParaRPr>
        </a:p>
      </dsp:txBody>
      <dsp:txXfrm>
        <a:off x="465190" y="45161"/>
        <a:ext cx="5888813" cy="612672"/>
      </dsp:txXfrm>
    </dsp:sp>
    <dsp:sp modelId="{07DE6D91-4304-4106-9A71-C1B9B87300A7}">
      <dsp:nvSpPr>
        <dsp:cNvPr id="0" name=""/>
        <dsp:cNvSpPr/>
      </dsp:nvSpPr>
      <dsp:spPr>
        <a:xfrm>
          <a:off x="0" y="1394933"/>
          <a:ext cx="8507288" cy="923737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260" tIns="479044" rIns="66026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0" kern="1200" dirty="0" smtClean="0">
              <a:latin typeface="黑体" pitchFamily="2" charset="-122"/>
              <a:ea typeface="黑体" pitchFamily="2" charset="-122"/>
            </a:rPr>
            <a:t>地址、雇员、产品、负责人等等</a:t>
          </a:r>
          <a:endParaRPr lang="zh-CN" altLang="en-US" sz="2000" b="0" kern="1200" dirty="0">
            <a:latin typeface="黑体" pitchFamily="2" charset="-122"/>
            <a:ea typeface="黑体" pitchFamily="2" charset="-122"/>
          </a:endParaRPr>
        </a:p>
      </dsp:txBody>
      <dsp:txXfrm>
        <a:off x="0" y="1394933"/>
        <a:ext cx="8507288" cy="923737"/>
      </dsp:txXfrm>
    </dsp:sp>
    <dsp:sp modelId="{922B3AE2-344E-4AE6-9AB5-0DEAB9084586}">
      <dsp:nvSpPr>
        <dsp:cNvPr id="0" name=""/>
        <dsp:cNvSpPr/>
      </dsp:nvSpPr>
      <dsp:spPr>
        <a:xfrm>
          <a:off x="425364" y="1055453"/>
          <a:ext cx="2987257" cy="67896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黑体" pitchFamily="2" charset="-122"/>
              <a:ea typeface="黑体" pitchFamily="2" charset="-122"/>
            </a:rPr>
            <a:t>公司基本信息</a:t>
          </a:r>
          <a:endParaRPr lang="zh-CN" altLang="en-US" sz="1300" b="1" kern="1200" dirty="0">
            <a:latin typeface="黑体" pitchFamily="2" charset="-122"/>
            <a:ea typeface="黑体" pitchFamily="2" charset="-122"/>
          </a:endParaRPr>
        </a:p>
      </dsp:txBody>
      <dsp:txXfrm>
        <a:off x="458508" y="1088597"/>
        <a:ext cx="2920969" cy="612672"/>
      </dsp:txXfrm>
    </dsp:sp>
    <dsp:sp modelId="{862F9415-1556-46FA-997C-20E25A9C6ED8}">
      <dsp:nvSpPr>
        <dsp:cNvPr id="0" name=""/>
        <dsp:cNvSpPr/>
      </dsp:nvSpPr>
      <dsp:spPr>
        <a:xfrm>
          <a:off x="0" y="2782351"/>
          <a:ext cx="8507288" cy="996187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lumMod val="2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260" tIns="479044" rIns="66026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b="0" kern="1200" dirty="0" smtClean="0">
              <a:latin typeface="黑体" pitchFamily="2" charset="-122"/>
              <a:ea typeface="黑体" pitchFamily="2" charset="-122"/>
            </a:rPr>
            <a:t>进行公司</a:t>
          </a:r>
          <a:r>
            <a:rPr lang="en-US" altLang="zh-CN" sz="2300" b="0" kern="1200" dirty="0" smtClean="0">
              <a:latin typeface="黑体" pitchFamily="2" charset="-122"/>
              <a:ea typeface="黑体" pitchFamily="2" charset="-122"/>
            </a:rPr>
            <a:t>/</a:t>
          </a:r>
          <a:r>
            <a:rPr lang="zh-CN" altLang="en-US" sz="2300" b="0" kern="1200" dirty="0" smtClean="0">
              <a:latin typeface="黑体" pitchFamily="2" charset="-122"/>
              <a:ea typeface="黑体" pitchFamily="2" charset="-122"/>
            </a:rPr>
            <a:t>竞争对手研究、</a:t>
          </a:r>
          <a:r>
            <a:rPr lang="en-US" altLang="zh-CN" sz="2300" b="1" kern="1200" dirty="0" smtClean="0">
              <a:latin typeface="黑体" pitchFamily="2" charset="-122"/>
              <a:ea typeface="黑体" pitchFamily="2" charset="-122"/>
            </a:rPr>
            <a:t>SWOT</a:t>
          </a:r>
          <a:r>
            <a:rPr lang="zh-CN" altLang="en-US" sz="2300" b="0" kern="1200" dirty="0" smtClean="0">
              <a:latin typeface="黑体" pitchFamily="2" charset="-122"/>
              <a:ea typeface="黑体" pitchFamily="2" charset="-122"/>
            </a:rPr>
            <a:t>分析、案例研究等等</a:t>
          </a:r>
          <a:endParaRPr lang="zh-CN" altLang="en-US" sz="2300" b="0" kern="1200" dirty="0">
            <a:latin typeface="黑体" pitchFamily="2" charset="-122"/>
            <a:ea typeface="黑体" pitchFamily="2" charset="-122"/>
          </a:endParaRPr>
        </a:p>
      </dsp:txBody>
      <dsp:txXfrm>
        <a:off x="0" y="2782351"/>
        <a:ext cx="8507288" cy="996187"/>
      </dsp:txXfrm>
    </dsp:sp>
    <dsp:sp modelId="{D5DC43F3-959A-477B-A646-A3E871CB8604}">
      <dsp:nvSpPr>
        <dsp:cNvPr id="0" name=""/>
        <dsp:cNvSpPr/>
      </dsp:nvSpPr>
      <dsp:spPr>
        <a:xfrm>
          <a:off x="425364" y="2442871"/>
          <a:ext cx="7268618" cy="67896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黑体" pitchFamily="2" charset="-122"/>
              <a:ea typeface="黑体" pitchFamily="2" charset="-122"/>
            </a:rPr>
            <a:t>公司资信信息：财务信息、经营状况等</a:t>
          </a:r>
          <a:endParaRPr lang="zh-CN" altLang="en-US" sz="2800" b="1" kern="1200" dirty="0">
            <a:latin typeface="黑体" pitchFamily="2" charset="-122"/>
            <a:ea typeface="黑体" pitchFamily="2" charset="-122"/>
          </a:endParaRPr>
        </a:p>
      </dsp:txBody>
      <dsp:txXfrm>
        <a:off x="458508" y="2476015"/>
        <a:ext cx="7202330" cy="612672"/>
      </dsp:txXfrm>
    </dsp:sp>
    <dsp:sp modelId="{55599BE1-F7AC-4AC4-8B11-D62ED77C930F}">
      <dsp:nvSpPr>
        <dsp:cNvPr id="0" name=""/>
        <dsp:cNvSpPr/>
      </dsp:nvSpPr>
      <dsp:spPr>
        <a:xfrm>
          <a:off x="0" y="4242218"/>
          <a:ext cx="8507288" cy="579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260" tIns="479044" rIns="66026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300" b="1" kern="1200" dirty="0">
            <a:latin typeface="Arial" pitchFamily="34" charset="0"/>
            <a:ea typeface="黑体" pitchFamily="2" charset="-122"/>
            <a:cs typeface="Arial" pitchFamily="34" charset="0"/>
          </a:endParaRPr>
        </a:p>
      </dsp:txBody>
      <dsp:txXfrm>
        <a:off x="0" y="4242218"/>
        <a:ext cx="8507288" cy="579600"/>
      </dsp:txXfrm>
    </dsp:sp>
    <dsp:sp modelId="{A501B535-CB76-48B5-A5D6-E9B9EE493B2B}">
      <dsp:nvSpPr>
        <dsp:cNvPr id="0" name=""/>
        <dsp:cNvSpPr/>
      </dsp:nvSpPr>
      <dsp:spPr>
        <a:xfrm>
          <a:off x="425364" y="3902738"/>
          <a:ext cx="5955101" cy="678960"/>
        </a:xfrm>
        <a:prstGeom prst="roundRect">
          <a:avLst/>
        </a:prstGeom>
        <a:solidFill>
          <a:srgbClr val="263A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黑体" pitchFamily="2" charset="-122"/>
              <a:ea typeface="黑体" pitchFamily="2" charset="-122"/>
            </a:rPr>
            <a:t>公司的动态信息</a:t>
          </a:r>
          <a:r>
            <a:rPr lang="en-US" altLang="zh-CN" sz="2800" b="1" kern="1200" dirty="0" smtClean="0">
              <a:latin typeface="黑体" pitchFamily="2" charset="-122"/>
              <a:ea typeface="黑体" pitchFamily="2" charset="-122"/>
            </a:rPr>
            <a:t>,</a:t>
          </a:r>
          <a:r>
            <a:rPr lang="zh-CN" altLang="en-US" sz="2800" b="1" kern="1200" dirty="0" smtClean="0">
              <a:latin typeface="黑体" pitchFamily="2" charset="-122"/>
              <a:ea typeface="黑体" pitchFamily="2" charset="-122"/>
            </a:rPr>
            <a:t>报刊新闻等</a:t>
          </a:r>
          <a:endParaRPr lang="zh-CN" altLang="en-US" sz="2800" b="1" kern="1200" dirty="0">
            <a:latin typeface="黑体" pitchFamily="2" charset="-122"/>
            <a:ea typeface="黑体" pitchFamily="2" charset="-122"/>
          </a:endParaRPr>
        </a:p>
      </dsp:txBody>
      <dsp:txXfrm>
        <a:off x="458508" y="3935882"/>
        <a:ext cx="5888813" cy="612672"/>
      </dsp:txXfrm>
    </dsp:sp>
    <dsp:sp modelId="{AEA03E5A-6A2A-4A39-9E1C-92F5DE6DE9D9}">
      <dsp:nvSpPr>
        <dsp:cNvPr id="0" name=""/>
        <dsp:cNvSpPr/>
      </dsp:nvSpPr>
      <dsp:spPr>
        <a:xfrm>
          <a:off x="0" y="5285498"/>
          <a:ext cx="8507288" cy="5796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260" tIns="479044" rIns="66026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300" b="1" kern="1200" dirty="0">
            <a:latin typeface="Arial" pitchFamily="34" charset="0"/>
            <a:ea typeface="黑体" pitchFamily="2" charset="-122"/>
            <a:cs typeface="Arial" pitchFamily="34" charset="0"/>
          </a:endParaRPr>
        </a:p>
      </dsp:txBody>
      <dsp:txXfrm>
        <a:off x="0" y="5285498"/>
        <a:ext cx="8507288" cy="579600"/>
      </dsp:txXfrm>
    </dsp:sp>
    <dsp:sp modelId="{0E9174F7-F840-4B5E-BD39-72DF7AFD13BF}">
      <dsp:nvSpPr>
        <dsp:cNvPr id="0" name=""/>
        <dsp:cNvSpPr/>
      </dsp:nvSpPr>
      <dsp:spPr>
        <a:xfrm>
          <a:off x="425364" y="4946018"/>
          <a:ext cx="7268618" cy="67896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黑体" pitchFamily="2" charset="-122"/>
              <a:ea typeface="黑体" pitchFamily="2" charset="-122"/>
            </a:rPr>
            <a:t>上市公司年报、月报、季报</a:t>
          </a:r>
          <a:endParaRPr lang="zh-CN" altLang="en-US" sz="2800" b="1" kern="1200" dirty="0">
            <a:latin typeface="黑体" pitchFamily="2" charset="-122"/>
            <a:ea typeface="黑体" pitchFamily="2" charset="-122"/>
          </a:endParaRPr>
        </a:p>
      </dsp:txBody>
      <dsp:txXfrm>
        <a:off x="458508" y="4979162"/>
        <a:ext cx="7202330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E6D91-4304-4106-9A71-C1B9B87300A7}">
      <dsp:nvSpPr>
        <dsp:cNvPr id="0" name=""/>
        <dsp:cNvSpPr/>
      </dsp:nvSpPr>
      <dsp:spPr>
        <a:xfrm>
          <a:off x="0" y="403435"/>
          <a:ext cx="8507288" cy="2405812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260" tIns="1353820" rIns="66026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>
              <a:latin typeface="黑体" pitchFamily="2" charset="-122"/>
              <a:ea typeface="黑体" pitchFamily="2" charset="-122"/>
            </a:rPr>
            <a:t>行业概况、行业规模、竞争对手、行业内有哪些公司以及领先公司是谁等等</a:t>
          </a:r>
          <a:endParaRPr lang="zh-CN" altLang="en-US" sz="2800" b="1" kern="1200" dirty="0">
            <a:latin typeface="黑体" pitchFamily="2" charset="-122"/>
            <a:ea typeface="黑体" pitchFamily="2" charset="-122"/>
          </a:endParaRPr>
        </a:p>
      </dsp:txBody>
      <dsp:txXfrm>
        <a:off x="0" y="403435"/>
        <a:ext cx="8507288" cy="2405812"/>
      </dsp:txXfrm>
    </dsp:sp>
    <dsp:sp modelId="{922B3AE2-344E-4AE6-9AB5-0DEAB9084586}">
      <dsp:nvSpPr>
        <dsp:cNvPr id="0" name=""/>
        <dsp:cNvSpPr/>
      </dsp:nvSpPr>
      <dsp:spPr>
        <a:xfrm>
          <a:off x="425364" y="165734"/>
          <a:ext cx="4526353" cy="119710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>
              <a:latin typeface="黑体" pitchFamily="2" charset="-122"/>
              <a:ea typeface="黑体" pitchFamily="2" charset="-122"/>
            </a:rPr>
            <a:t>可以获得的信息</a:t>
          </a:r>
          <a:endParaRPr lang="zh-CN" altLang="en-US" sz="4000" b="1" kern="1200" dirty="0">
            <a:latin typeface="黑体" pitchFamily="2" charset="-122"/>
            <a:ea typeface="黑体" pitchFamily="2" charset="-122"/>
          </a:endParaRPr>
        </a:p>
      </dsp:txBody>
      <dsp:txXfrm>
        <a:off x="483802" y="224172"/>
        <a:ext cx="4409477" cy="1080224"/>
      </dsp:txXfrm>
    </dsp:sp>
    <dsp:sp modelId="{55599BE1-F7AC-4AC4-8B11-D62ED77C930F}">
      <dsp:nvSpPr>
        <dsp:cNvPr id="0" name=""/>
        <dsp:cNvSpPr/>
      </dsp:nvSpPr>
      <dsp:spPr>
        <a:xfrm>
          <a:off x="0" y="3254537"/>
          <a:ext cx="8507288" cy="24570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260" tIns="1353820" rIns="66026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>
              <a:latin typeface="黑体" pitchFamily="2" charset="-122"/>
              <a:ea typeface="黑体" pitchFamily="2" charset="-122"/>
            </a:rPr>
            <a:t>借助“行业分类系统”锁定行业</a:t>
          </a:r>
          <a:endParaRPr lang="zh-CN" altLang="en-US" sz="2800" b="1" kern="1200" dirty="0">
            <a:latin typeface="Arial" pitchFamily="34" charset="0"/>
            <a:ea typeface="黑体" pitchFamily="2" charset="-122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kern="1200" dirty="0" smtClean="0">
              <a:latin typeface="黑体" pitchFamily="2" charset="-122"/>
              <a:ea typeface="黑体" pitchFamily="2" charset="-122"/>
            </a:rPr>
            <a:t>各国政府</a:t>
          </a:r>
          <a:r>
            <a:rPr lang="en-US" altLang="zh-CN" sz="2800" kern="1200" dirty="0" smtClean="0">
              <a:latin typeface="黑体" pitchFamily="2" charset="-122"/>
              <a:ea typeface="黑体" pitchFamily="2" charset="-122"/>
            </a:rPr>
            <a:t>/</a:t>
          </a:r>
          <a:r>
            <a:rPr lang="zh-CN" altLang="en-US" sz="2800" kern="1200" dirty="0" smtClean="0">
              <a:latin typeface="黑体" pitchFamily="2" charset="-122"/>
              <a:ea typeface="黑体" pitchFamily="2" charset="-122"/>
            </a:rPr>
            <a:t>机构有不同的“行业分类系统”</a:t>
          </a:r>
          <a:endParaRPr lang="en-US" altLang="zh-CN" sz="2800" kern="1200" dirty="0" smtClean="0"/>
        </a:p>
      </dsp:txBody>
      <dsp:txXfrm>
        <a:off x="0" y="3254537"/>
        <a:ext cx="8507288" cy="2457000"/>
      </dsp:txXfrm>
    </dsp:sp>
    <dsp:sp modelId="{A501B535-CB76-48B5-A5D6-E9B9EE493B2B}">
      <dsp:nvSpPr>
        <dsp:cNvPr id="0" name=""/>
        <dsp:cNvSpPr/>
      </dsp:nvSpPr>
      <dsp:spPr>
        <a:xfrm>
          <a:off x="425364" y="3160247"/>
          <a:ext cx="6587652" cy="1053689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>
              <a:latin typeface="黑体" pitchFamily="2" charset="-122"/>
              <a:ea typeface="黑体" pitchFamily="2" charset="-122"/>
            </a:rPr>
            <a:t>各行各业需要清晰的划分</a:t>
          </a:r>
          <a:endParaRPr lang="zh-CN" altLang="en-US" sz="4000" b="1" kern="1200" dirty="0">
            <a:latin typeface="黑体" pitchFamily="2" charset="-122"/>
            <a:ea typeface="黑体" pitchFamily="2" charset="-122"/>
          </a:endParaRPr>
        </a:p>
      </dsp:txBody>
      <dsp:txXfrm>
        <a:off x="476801" y="3211684"/>
        <a:ext cx="6484778" cy="9508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6449F-912C-42D6-93A6-3015020649F7}">
      <dsp:nvSpPr>
        <dsp:cNvPr id="0" name=""/>
        <dsp:cNvSpPr/>
      </dsp:nvSpPr>
      <dsp:spPr>
        <a:xfrm>
          <a:off x="0" y="3417"/>
          <a:ext cx="8507288" cy="5873854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0260" tIns="770636" rIns="660260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b="1" kern="1200" dirty="0" smtClean="0"/>
            <a:t>内容涵盖市场营销、管理、</a:t>
          </a:r>
          <a:r>
            <a:rPr lang="en-US" altLang="zh-CN" sz="2800" b="1" kern="1200" dirty="0" smtClean="0"/>
            <a:t>MIS</a:t>
          </a:r>
          <a:r>
            <a:rPr lang="zh-CN" altLang="en-US" sz="2800" b="1" kern="1200" dirty="0" smtClean="0"/>
            <a:t>、</a:t>
          </a:r>
          <a:r>
            <a:rPr lang="en-US" altLang="zh-CN" sz="2800" b="1" kern="1200" dirty="0" smtClean="0"/>
            <a:t>POM</a:t>
          </a:r>
          <a:r>
            <a:rPr lang="zh-CN" altLang="en-US" sz="2800" b="1" kern="1200" dirty="0" smtClean="0"/>
            <a:t>、会计、金融和经济在内的所有商业学科</a:t>
          </a:r>
          <a:endParaRPr lang="zh-CN" altLang="en-US" sz="2800" b="1" kern="1200" dirty="0" smtClean="0">
            <a:latin typeface="Arial" pitchFamily="34" charset="0"/>
            <a:ea typeface="楷体_GB2312" pitchFamily="49" charset="-122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b="1" kern="1200" dirty="0" smtClean="0"/>
            <a:t>收录</a:t>
          </a:r>
          <a:r>
            <a:rPr lang="en-US" altLang="zh-CN" sz="2800" b="1" kern="1200" dirty="0" smtClean="0"/>
            <a:t>2,300 </a:t>
          </a:r>
          <a:r>
            <a:rPr lang="zh-CN" altLang="en-US" sz="2800" b="1" kern="1200" dirty="0" smtClean="0"/>
            <a:t>种全文期刊（包括 </a:t>
          </a:r>
          <a:r>
            <a:rPr lang="en-US" altLang="zh-CN" sz="2800" b="1" kern="1200" dirty="0" smtClean="0"/>
            <a:t>1,100 </a:t>
          </a:r>
          <a:r>
            <a:rPr lang="zh-CN" altLang="en-US" sz="2800" b="1" kern="1200" dirty="0" smtClean="0"/>
            <a:t>多种同行评审全文期刊）</a:t>
          </a:r>
          <a:endParaRPr lang="zh-CN" altLang="en-US" sz="2800" b="1" kern="1200" dirty="0" smtClean="0">
            <a:latin typeface="Arial" pitchFamily="34" charset="0"/>
            <a:ea typeface="楷体_GB2312" pitchFamily="49" charset="-122"/>
            <a:cs typeface="Arial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b="1" kern="1200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itchFamily="34" charset="0"/>
            </a:rPr>
            <a:t>哈佛商业评论</a:t>
          </a:r>
          <a:r>
            <a:rPr lang="zh-CN" altLang="en-US" sz="2800" b="1" kern="1200" dirty="0" smtClean="0">
              <a:latin typeface="Arial" pitchFamily="34" charset="0"/>
              <a:ea typeface="楷体_GB2312" pitchFamily="49" charset="-122"/>
              <a:cs typeface="Arial" pitchFamily="34" charset="0"/>
            </a:rPr>
            <a:t>（英文版），收录自创刊以来的全部文章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800" b="1" kern="1200" dirty="0" smtClean="0"/>
            <a:t>10,000</a:t>
          </a:r>
          <a:r>
            <a:rPr lang="zh-CN" altLang="en-US" sz="2800" b="1" kern="1200" dirty="0" smtClean="0"/>
            <a:t>多种非刊全文出版物（如案例分析、专著、国家及产业报告等）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b="1" kern="1200" dirty="0" smtClean="0"/>
            <a:t>收录文献自</a:t>
          </a:r>
          <a:r>
            <a:rPr lang="en-US" altLang="zh-CN" sz="2800" b="1" kern="1200" dirty="0" smtClean="0"/>
            <a:t>1886</a:t>
          </a:r>
          <a:r>
            <a:rPr lang="zh-CN" altLang="en-US" sz="2800" b="1" kern="1200" dirty="0" smtClean="0"/>
            <a:t>年至今</a:t>
          </a:r>
        </a:p>
      </dsp:txBody>
      <dsp:txXfrm>
        <a:off x="0" y="3417"/>
        <a:ext cx="8507288" cy="5873854"/>
      </dsp:txXfrm>
    </dsp:sp>
    <dsp:sp modelId="{15A5351A-7659-4119-AB59-15F85AE3CFC9}">
      <dsp:nvSpPr>
        <dsp:cNvPr id="0" name=""/>
        <dsp:cNvSpPr/>
      </dsp:nvSpPr>
      <dsp:spPr>
        <a:xfrm>
          <a:off x="4" y="0"/>
          <a:ext cx="7117656" cy="5447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b="1" kern="1200" dirty="0" smtClean="0">
              <a:solidFill>
                <a:schemeClr val="bg1"/>
              </a:solidFill>
            </a:rPr>
            <a:t>Business Source Premier </a:t>
          </a:r>
          <a:r>
            <a:rPr lang="en-US" altLang="zh-CN" sz="3200" kern="1200" dirty="0" smtClean="0"/>
            <a:t>(</a:t>
          </a:r>
          <a:r>
            <a:rPr lang="en-US" altLang="zh-CN" sz="3200" kern="1200" dirty="0" smtClean="0">
              <a:hlinkClick xmlns:r="http://schemas.openxmlformats.org/officeDocument/2006/relationships" r:id="rId1"/>
            </a:rPr>
            <a:t>EBSCO</a:t>
          </a:r>
          <a:r>
            <a:rPr lang="zh-CN" altLang="en-US" sz="3200" kern="1200" dirty="0" smtClean="0">
              <a:hlinkClick xmlns:r="http://schemas.openxmlformats.org/officeDocument/2006/relationships" r:id="rId1"/>
            </a:rPr>
            <a:t>平台</a:t>
          </a:r>
          <a:r>
            <a:rPr lang="en-US" altLang="zh-CN" sz="3200" kern="1200" dirty="0" smtClean="0"/>
            <a:t>)</a:t>
          </a:r>
          <a:endParaRPr lang="zh-CN" altLang="en-US" sz="3200" b="1" kern="1200" dirty="0">
            <a:latin typeface="Arial" pitchFamily="34" charset="0"/>
            <a:ea typeface="黑体" pitchFamily="2" charset="-122"/>
            <a:cs typeface="Arial" pitchFamily="34" charset="0"/>
          </a:endParaRPr>
        </a:p>
      </dsp:txBody>
      <dsp:txXfrm>
        <a:off x="26597" y="26593"/>
        <a:ext cx="7064470" cy="4915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6449F-912C-42D6-93A6-3015020649F7}">
      <dsp:nvSpPr>
        <dsp:cNvPr id="0" name=""/>
        <dsp:cNvSpPr/>
      </dsp:nvSpPr>
      <dsp:spPr>
        <a:xfrm>
          <a:off x="0" y="554261"/>
          <a:ext cx="8784976" cy="6150991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2" tIns="624840" rIns="681812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000" kern="1200" dirty="0" smtClean="0"/>
            <a:t>Case Studies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000" kern="1200" dirty="0" smtClean="0"/>
            <a:t>Books &amp; Monographs	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000" kern="1200" smtClean="0"/>
            <a:t>Company Profiles	</a:t>
          </a:r>
          <a:endParaRPr lang="en-US" altLang="zh-TW" sz="3000" kern="1200" dirty="0" smtClean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000" kern="1200" dirty="0" smtClean="0"/>
            <a:t>Conference Papers / Proceedings Collections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000" kern="1200" dirty="0" smtClean="0"/>
            <a:t>Country Economic Reports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000" kern="1200" dirty="0" smtClean="0"/>
            <a:t>Industry Reports	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000" kern="1200" smtClean="0"/>
            <a:t>Interviews (Executive &amp; Analyst)	</a:t>
          </a:r>
          <a:endParaRPr lang="en-US" altLang="zh-TW" sz="3000" kern="1200" dirty="0" smtClean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000" kern="1200" dirty="0" smtClean="0"/>
            <a:t>Market Research Reports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000" kern="1200" smtClean="0"/>
            <a:t>SWOT Analyses	</a:t>
          </a:r>
          <a:endParaRPr lang="en-US" altLang="zh-TW" sz="3000" kern="1200" dirty="0" smtClean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000" kern="1200" dirty="0" smtClean="0"/>
            <a:t>Trade Journals &amp; General Business Magazines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3000" kern="1200" smtClean="0"/>
            <a:t>Working Papers</a:t>
          </a:r>
          <a:endParaRPr lang="en-US" altLang="zh-TW" sz="3000" kern="1200" dirty="0" smtClean="0"/>
        </a:p>
      </dsp:txBody>
      <dsp:txXfrm>
        <a:off x="0" y="554261"/>
        <a:ext cx="8784976" cy="6150991"/>
      </dsp:txXfrm>
    </dsp:sp>
    <dsp:sp modelId="{15A5351A-7659-4119-AB59-15F85AE3CFC9}">
      <dsp:nvSpPr>
        <dsp:cNvPr id="0" name=""/>
        <dsp:cNvSpPr/>
      </dsp:nvSpPr>
      <dsp:spPr>
        <a:xfrm>
          <a:off x="360039" y="4"/>
          <a:ext cx="5583915" cy="9693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/>
            </a:rPr>
            <a:t>EBSCO</a:t>
          </a:r>
          <a:r>
            <a:rPr lang="zh-CN" alt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行楷" pitchFamily="2" charset="-122"/>
              <a:hlinkClick xmlns:r="http://schemas.openxmlformats.org/officeDocument/2006/relationships" r:id="rId1"/>
            </a:rPr>
            <a:t>检索平台</a:t>
          </a:r>
          <a:r>
            <a:rPr lang="zh-CN" altLang="en-US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行楷" pitchFamily="2" charset="-122"/>
            </a:rPr>
            <a:t>收录内容</a:t>
          </a:r>
          <a:endParaRPr lang="zh-CN" altLang="en-US" sz="3600" b="1" kern="1200" dirty="0">
            <a:latin typeface="Arial" pitchFamily="34" charset="0"/>
            <a:ea typeface="黑体" pitchFamily="2" charset="-122"/>
            <a:cs typeface="Arial" pitchFamily="34" charset="0"/>
          </a:endParaRPr>
        </a:p>
      </dsp:txBody>
      <dsp:txXfrm>
        <a:off x="407357" y="47322"/>
        <a:ext cx="5489279" cy="8746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6449F-912C-42D6-93A6-3015020649F7}">
      <dsp:nvSpPr>
        <dsp:cNvPr id="0" name=""/>
        <dsp:cNvSpPr/>
      </dsp:nvSpPr>
      <dsp:spPr>
        <a:xfrm>
          <a:off x="0" y="1041784"/>
          <a:ext cx="8784976" cy="4111725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2" tIns="1353820" rIns="681812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800" b="1" kern="1200" dirty="0" err="1" smtClean="0"/>
            <a:t>Orbis</a:t>
          </a:r>
          <a:r>
            <a:rPr lang="en-US" altLang="zh-CN" sz="2800" b="1" kern="1200" dirty="0" smtClean="0"/>
            <a:t> Bank Focus  </a:t>
          </a:r>
          <a:r>
            <a:rPr lang="zh-CN" altLang="en-US" sz="2800" b="1" kern="1200" dirty="0" smtClean="0"/>
            <a:t>全球银行与金融机构分析库</a:t>
          </a:r>
          <a:endParaRPr lang="zh-CN" alt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800" b="1" kern="1200" dirty="0" smtClean="0"/>
            <a:t>EIU </a:t>
          </a:r>
          <a:r>
            <a:rPr lang="en-US" altLang="zh-CN" sz="2800" b="1" kern="1200" dirty="0" err="1" smtClean="0"/>
            <a:t>CountryData</a:t>
          </a:r>
          <a:r>
            <a:rPr lang="en-US" altLang="zh-CN" sz="2800" b="1" kern="1200" dirty="0" smtClean="0"/>
            <a:t>   </a:t>
          </a:r>
          <a:r>
            <a:rPr lang="zh-CN" altLang="en-US" sz="2800" b="1" kern="1200" dirty="0" smtClean="0"/>
            <a:t>各国宏观经济指标宝典</a:t>
          </a:r>
          <a:r>
            <a:rPr lang="en-US" altLang="zh-CN" sz="2800" b="1" kern="1200" dirty="0" smtClean="0"/>
            <a:t>   </a:t>
          </a:r>
          <a:r>
            <a:rPr lang="zh-CN" altLang="en-US" sz="2800" b="1" kern="1200" dirty="0" smtClean="0"/>
            <a:t>  </a:t>
          </a:r>
          <a:endParaRPr lang="zh-CN" alt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800" b="1" kern="1200" dirty="0" err="1" smtClean="0"/>
            <a:t>Oriana</a:t>
          </a:r>
          <a:r>
            <a:rPr lang="en-US" altLang="zh-CN" sz="2800" b="1" kern="1200" dirty="0" smtClean="0"/>
            <a:t>  </a:t>
          </a:r>
          <a:r>
            <a:rPr lang="zh-CN" altLang="en-US" sz="2800" b="1" kern="1200" dirty="0" smtClean="0"/>
            <a:t>亚太企业分析库</a:t>
          </a:r>
          <a:endParaRPr lang="zh-CN" alt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800" b="1" kern="1200" dirty="0" smtClean="0"/>
            <a:t>Osiris   </a:t>
          </a:r>
          <a:r>
            <a:rPr lang="zh-CN" altLang="en-US" sz="2800" b="1" kern="1200" dirty="0" smtClean="0"/>
            <a:t>全球上市公司分析库</a:t>
          </a:r>
          <a:endParaRPr lang="zh-CN" alt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800" b="1" kern="1200" dirty="0" smtClean="0"/>
            <a:t>Zephyr  </a:t>
          </a:r>
          <a:r>
            <a:rPr lang="zh-CN" altLang="en-US" sz="2800" b="1" kern="1200" dirty="0" smtClean="0"/>
            <a:t>全球并购交易分析库</a:t>
          </a:r>
          <a:endParaRPr lang="en-US" altLang="zh-CN" sz="2800" b="1" kern="1200" dirty="0" smtClean="0"/>
        </a:p>
      </dsp:txBody>
      <dsp:txXfrm>
        <a:off x="0" y="1041784"/>
        <a:ext cx="8784976" cy="4111725"/>
      </dsp:txXfrm>
    </dsp:sp>
    <dsp:sp modelId="{15A5351A-7659-4119-AB59-15F85AE3CFC9}">
      <dsp:nvSpPr>
        <dsp:cNvPr id="0" name=""/>
        <dsp:cNvSpPr/>
      </dsp:nvSpPr>
      <dsp:spPr>
        <a:xfrm>
          <a:off x="288033" y="685281"/>
          <a:ext cx="4117693" cy="11682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BVD</a:t>
          </a:r>
          <a:r>
            <a:rPr lang="zh-CN" altLang="en-US" sz="3600" kern="1200" dirty="0" smtClean="0">
              <a:solidFill>
                <a:schemeClr val="bg1"/>
              </a:solidFill>
              <a:latin typeface="黑体" pitchFamily="2" charset="-122"/>
              <a:ea typeface="黑体" pitchFamily="2" charset="-122"/>
              <a:hlinkClick xmlns:r="http://schemas.openxmlformats.org/officeDocument/2006/relationships" r:id="rId1"/>
            </a:rPr>
            <a:t>系列数据库   </a:t>
          </a:r>
          <a:endParaRPr lang="zh-CN" altLang="en-US" sz="3600" b="1" kern="1200" dirty="0">
            <a:latin typeface="Arial" pitchFamily="34" charset="0"/>
            <a:ea typeface="黑体" pitchFamily="2" charset="-122"/>
            <a:cs typeface="Arial" pitchFamily="34" charset="0"/>
          </a:endParaRPr>
        </a:p>
      </dsp:txBody>
      <dsp:txXfrm>
        <a:off x="345065" y="742313"/>
        <a:ext cx="4003629" cy="10542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945A5-9A03-4142-BDF7-F2F0C152AC83}">
      <dsp:nvSpPr>
        <dsp:cNvPr id="0" name=""/>
        <dsp:cNvSpPr/>
      </dsp:nvSpPr>
      <dsp:spPr>
        <a:xfrm>
          <a:off x="0" y="251847"/>
          <a:ext cx="8784976" cy="5625424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1812" tIns="1124712" rIns="681812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600" b="1" kern="1200" dirty="0" smtClean="0"/>
            <a:t>全球</a:t>
          </a:r>
          <a:r>
            <a:rPr lang="en-US" altLang="zh-CN" sz="2600" b="1" kern="1200" dirty="0" smtClean="0"/>
            <a:t>50</a:t>
          </a:r>
          <a:r>
            <a:rPr lang="zh-CN" altLang="en-US" sz="2600" b="1" kern="1200" dirty="0" smtClean="0"/>
            <a:t>万家公司及</a:t>
          </a:r>
          <a:r>
            <a:rPr lang="en-US" altLang="zh-CN" sz="2600" b="1" kern="1200" dirty="0" smtClean="0"/>
            <a:t>7</a:t>
          </a:r>
          <a:r>
            <a:rPr lang="zh-CN" altLang="en-US" sz="2600" b="1" kern="1200" dirty="0" smtClean="0"/>
            <a:t>万家行业协会的详细信息</a:t>
          </a:r>
          <a:endParaRPr lang="zh-CN" altLang="en-US" sz="2600" b="1" kern="1200" dirty="0">
            <a:latin typeface="Arial" pitchFamily="34" charset="0"/>
            <a:ea typeface="黑体" pitchFamily="2" charset="-122"/>
            <a:cs typeface="Arial" pitchFamily="34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600" b="1" kern="1200" dirty="0" smtClean="0"/>
            <a:t>1,000 </a:t>
          </a:r>
          <a:r>
            <a:rPr lang="zh-CN" altLang="en-US" sz="2600" b="1" kern="1200" dirty="0" smtClean="0"/>
            <a:t>多份</a:t>
          </a:r>
          <a:r>
            <a:rPr lang="en-US" altLang="zh-CN" sz="2600" b="1" kern="1200" dirty="0" smtClean="0"/>
            <a:t>SWOT</a:t>
          </a:r>
          <a:r>
            <a:rPr lang="zh-CN" altLang="en-US" sz="2600" b="1" kern="1200" dirty="0" smtClean="0"/>
            <a:t>报告</a:t>
          </a:r>
          <a:endParaRPr lang="en-US" altLang="zh-CN" sz="2600" b="1" kern="1200" dirty="0" smtClean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600" b="1" kern="1200" dirty="0" smtClean="0"/>
            <a:t>600</a:t>
          </a:r>
          <a:r>
            <a:rPr lang="zh-CN" altLang="en-US" sz="2600" b="1" kern="1200" dirty="0" smtClean="0"/>
            <a:t>多个深度行业概况和</a:t>
          </a:r>
          <a:r>
            <a:rPr lang="en-US" altLang="zh-CN" sz="2600" b="1" kern="1200" dirty="0" smtClean="0"/>
            <a:t>25,000</a:t>
          </a:r>
          <a:r>
            <a:rPr lang="zh-CN" altLang="en-US" sz="2600" b="1" kern="1200" dirty="0" smtClean="0"/>
            <a:t>份行业报告</a:t>
          </a:r>
          <a:endParaRPr lang="en-US" altLang="zh-CN" sz="2600" b="1" kern="1200" dirty="0" smtClean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600" b="1" kern="1200" dirty="0" smtClean="0"/>
            <a:t>2,500</a:t>
          </a:r>
          <a:r>
            <a:rPr lang="zh-CN" altLang="en-US" sz="2600" b="1" kern="1200" dirty="0" smtClean="0"/>
            <a:t>多份市场研究报告</a:t>
          </a:r>
          <a:endParaRPr lang="en-US" altLang="zh-CN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600" b="1" kern="1200" dirty="0" smtClean="0"/>
            <a:t>不同国家、不同行业和不同公司间的比较数据，如：国内生产总值、失业率、人口增长率、进出口贸易额、公司员工构成、公司总收入和销售额等</a:t>
          </a:r>
          <a:endParaRPr lang="en-US" altLang="zh-CN" sz="2600" b="1" kern="1200" dirty="0" smtClean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600" b="1" kern="1200" dirty="0" smtClean="0"/>
            <a:t>1,000</a:t>
          </a:r>
          <a:r>
            <a:rPr lang="zh-CN" altLang="en-US" sz="2600" b="1" kern="1200" dirty="0" smtClean="0"/>
            <a:t>多份全球商业的案例研究</a:t>
          </a:r>
          <a:endParaRPr lang="en-US" altLang="zh-CN" sz="2600" b="1" kern="1200" dirty="0" smtClean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600" b="1" kern="1200" dirty="0" smtClean="0"/>
            <a:t>200</a:t>
          </a:r>
          <a:r>
            <a:rPr lang="zh-CN" altLang="en-US" sz="2600" b="1" kern="1200" dirty="0" smtClean="0"/>
            <a:t>万份的</a:t>
          </a:r>
          <a:r>
            <a:rPr lang="en-US" altLang="zh-CN" sz="2600" b="1" kern="1200" dirty="0" smtClean="0"/>
            <a:t>PDF</a:t>
          </a:r>
          <a:r>
            <a:rPr lang="zh-CN" altLang="en-US" sz="2600" b="1" kern="1200" dirty="0" smtClean="0"/>
            <a:t>格式的原始投资报告</a:t>
          </a:r>
          <a:endParaRPr lang="zh-CN" altLang="en-US" sz="2600" b="1" kern="1200" dirty="0"/>
        </a:p>
      </dsp:txBody>
      <dsp:txXfrm>
        <a:off x="0" y="251847"/>
        <a:ext cx="8784976" cy="5625424"/>
      </dsp:txXfrm>
    </dsp:sp>
    <dsp:sp modelId="{020A08A9-1EE5-42DA-9E2C-F40E28C25B58}">
      <dsp:nvSpPr>
        <dsp:cNvPr id="0" name=""/>
        <dsp:cNvSpPr/>
      </dsp:nvSpPr>
      <dsp:spPr>
        <a:xfrm>
          <a:off x="360039" y="0"/>
          <a:ext cx="8198859" cy="10483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solidFill>
                <a:srgbClr val="FF0000"/>
              </a:solidFill>
            </a:rPr>
            <a:t>Business Insights: Global</a:t>
          </a:r>
          <a:r>
            <a:rPr lang="zh-CN" altLang="en-US" sz="3200" kern="1200" dirty="0" smtClean="0"/>
            <a:t>（</a:t>
          </a:r>
          <a:r>
            <a:rPr lang="en-US" altLang="zh-CN" sz="3200" kern="1200" dirty="0" smtClean="0">
              <a:hlinkClick xmlns:r="http://schemas.openxmlformats.org/officeDocument/2006/relationships" r:id="rId1"/>
            </a:rPr>
            <a:t>Gale</a:t>
          </a:r>
          <a:r>
            <a:rPr lang="zh-CN" altLang="en-US" sz="3200" kern="1200" dirty="0" smtClean="0">
              <a:hlinkClick xmlns:r="http://schemas.openxmlformats.org/officeDocument/2006/relationships" r:id="rId1"/>
            </a:rPr>
            <a:t>平台</a:t>
          </a:r>
          <a:r>
            <a:rPr lang="zh-CN" altLang="en-US" sz="3200" kern="1200" dirty="0" smtClean="0"/>
            <a:t>）</a:t>
          </a:r>
          <a:endParaRPr lang="zh-CN" altLang="en-US" sz="3200" b="1" kern="1200" dirty="0">
            <a:latin typeface="Arial" pitchFamily="34" charset="0"/>
            <a:ea typeface="黑体" pitchFamily="2" charset="-122"/>
            <a:cs typeface="Arial" pitchFamily="34" charset="0"/>
          </a:endParaRPr>
        </a:p>
      </dsp:txBody>
      <dsp:txXfrm>
        <a:off x="411217" y="51178"/>
        <a:ext cx="8096503" cy="946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66AF8-0FF2-4155-96CC-D7F233D6D625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E1C18-BC4E-42AF-BE5E-F61F1D1E16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27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FA002-2E48-41A9-A058-5DEB8259096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596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A769C-90EC-4B43-BEEC-05096DFD934A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63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E1C18-BC4E-42AF-BE5E-F61F1D1E16E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53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5DB62724-18BB-4A77-90A2-48DACC4466B4}" type="slidenum">
              <a:rPr lang="en-US" altLang="zh-CN">
                <a:solidFill>
                  <a:prstClr val="black"/>
                </a:solidFill>
              </a:rPr>
              <a:pPr eaLnBrk="1" hangingPunct="1"/>
              <a:t>26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2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zh-CN" smtClean="0">
              <a:ea typeface="宋体" charset="-122"/>
            </a:endParaRPr>
          </a:p>
          <a:p>
            <a:pPr eaLnBrk="1" fontAlgn="t" hangingPunct="1"/>
            <a:endParaRPr lang="en-US" altLang="zh-CN" b="1" smtClean="0">
              <a:ea typeface="宋体" charset="-122"/>
            </a:endParaRPr>
          </a:p>
          <a:p>
            <a:pPr eaLnBrk="1" hangingPunct="1"/>
            <a:endParaRPr lang="en-US" altLang="zh-CN" smtClean="0">
              <a:ea typeface="宋体" charset="-122"/>
            </a:endParaRPr>
          </a:p>
        </p:txBody>
      </p:sp>
      <p:sp>
        <p:nvSpPr>
          <p:cNvPr id="6246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2CB8DE1-F86A-489C-AAFA-280659194882}" type="slidenum">
              <a:rPr lang="en-US" altLang="zh-CN" sz="1200" smtClean="0">
                <a:solidFill>
                  <a:prstClr val="black"/>
                </a:solidFill>
                <a:ea typeface="MS PGothic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CN" sz="1200" smtClean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54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A233CEE-E16F-4C2D-ADF7-1B07E57F9436}" type="slidenum">
              <a:rPr lang="en-US" altLang="zh-CN">
                <a:solidFill>
                  <a:prstClr val="black"/>
                </a:solidFill>
              </a:rPr>
              <a:pPr eaLnBrk="1" hangingPunct="1"/>
              <a:t>38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zh-CN" smtClean="0"/>
              <a:t>NAICS codes describe different types of industries.  Replaces SIC codes.  NAICS had major revision in 2002, another due in 2007.  Access via search guide or in advanced search.  </a:t>
            </a:r>
          </a:p>
        </p:txBody>
      </p:sp>
    </p:spTree>
    <p:extLst>
      <p:ext uri="{BB962C8B-B14F-4D97-AF65-F5344CB8AC3E}">
        <p14:creationId xmlns:p14="http://schemas.microsoft.com/office/powerpoint/2010/main" val="227968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EF38BCA5-05E4-43CA-B44F-1C783F1CACA4}" type="slidenum">
              <a:rPr lang="en-US" altLang="zh-CN">
                <a:solidFill>
                  <a:prstClr val="black"/>
                </a:solidFill>
              </a:rPr>
              <a:pPr eaLnBrk="1" hangingPunct="1"/>
              <a:t>53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84DD696-F14C-4BB6-B26C-1DA4FB7C29C3}" type="slidenum">
              <a:rPr lang="en-US" altLang="en-US" sz="1200" smtClean="0">
                <a:solidFill>
                  <a:prstClr val="black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630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30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6355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8E540-0432-45E6-95E8-59E0F0AAD9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916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4D855-6BD2-433C-905A-70AE5B1F334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196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722E-20B5-406B-B061-F2C83B15679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841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968E4-7B92-403E-BDBE-F80AB60E5D4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027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E39A-84D1-44F3-9EBA-955569E7619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196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202-2E28-42CF-A2C0-6FE7C4DAB87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90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9913-26A8-4ECA-B8D0-DCC54C5A9C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966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66D5E-EE9C-4DA0-B24D-B219D7B9E25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782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AD81-9150-43D0-875B-C4BD2C1F484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599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4760913" y="20638"/>
            <a:ext cx="4438650" cy="4038600"/>
          </a:xfrm>
          <a:custGeom>
            <a:avLst/>
            <a:gdLst>
              <a:gd name="T0" fmla="*/ 2147483647 w 546"/>
              <a:gd name="T1" fmla="*/ 2147483647 h 497"/>
              <a:gd name="T2" fmla="*/ 2147483647 w 546"/>
              <a:gd name="T3" fmla="*/ 2147483647 h 497"/>
              <a:gd name="T4" fmla="*/ 2147483647 w 546"/>
              <a:gd name="T5" fmla="*/ 2147483647 h 497"/>
              <a:gd name="T6" fmla="*/ 2147483647 w 546"/>
              <a:gd name="T7" fmla="*/ 2147483647 h 497"/>
              <a:gd name="T8" fmla="*/ 2147483647 w 546"/>
              <a:gd name="T9" fmla="*/ 2147483647 h 497"/>
              <a:gd name="T10" fmla="*/ 2147483647 w 546"/>
              <a:gd name="T11" fmla="*/ 2147483647 h 497"/>
              <a:gd name="T12" fmla="*/ 2147483647 w 546"/>
              <a:gd name="T13" fmla="*/ 2147483647 h 497"/>
              <a:gd name="T14" fmla="*/ 2147483647 w 546"/>
              <a:gd name="T15" fmla="*/ 2147483647 h 497"/>
              <a:gd name="T16" fmla="*/ 2147483647 w 546"/>
              <a:gd name="T17" fmla="*/ 2147483647 h 497"/>
              <a:gd name="T18" fmla="*/ 2147483647 w 546"/>
              <a:gd name="T19" fmla="*/ 2147483647 h 497"/>
              <a:gd name="T20" fmla="*/ 2147483647 w 546"/>
              <a:gd name="T21" fmla="*/ 2147483647 h 497"/>
              <a:gd name="T22" fmla="*/ 2147483647 w 546"/>
              <a:gd name="T23" fmla="*/ 2147483647 h 497"/>
              <a:gd name="T24" fmla="*/ 2147483647 w 546"/>
              <a:gd name="T25" fmla="*/ 2147483647 h 4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060" y="18"/>
              <a:ext cx="490" cy="187"/>
            </a:xfrm>
            <a:custGeom>
              <a:avLst/>
              <a:gdLst>
                <a:gd name="T0" fmla="*/ 2147483647 w 97"/>
                <a:gd name="T1" fmla="*/ 2147483647 h 37"/>
                <a:gd name="T2" fmla="*/ 2147483647 w 97"/>
                <a:gd name="T3" fmla="*/ 2147483647 h 37"/>
                <a:gd name="T4" fmla="*/ 2147483647 w 97"/>
                <a:gd name="T5" fmla="*/ 2147483647 h 37"/>
                <a:gd name="T6" fmla="*/ 2147483647 w 97"/>
                <a:gd name="T7" fmla="*/ 0 h 37"/>
                <a:gd name="T8" fmla="*/ 2147483647 w 97"/>
                <a:gd name="T9" fmla="*/ 0 h 37"/>
                <a:gd name="T10" fmla="*/ 2147483647 w 97"/>
                <a:gd name="T11" fmla="*/ 2147483647 h 37"/>
                <a:gd name="T12" fmla="*/ 2147483647 w 97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>
                <a:gd name="T0" fmla="*/ 2147483647 w 585"/>
                <a:gd name="T1" fmla="*/ 2147483647 h 534"/>
                <a:gd name="T2" fmla="*/ 2147483647 w 585"/>
                <a:gd name="T3" fmla="*/ 0 h 534"/>
                <a:gd name="T4" fmla="*/ 2147483647 w 585"/>
                <a:gd name="T5" fmla="*/ 2147483647 h 534"/>
                <a:gd name="T6" fmla="*/ 2147483647 w 585"/>
                <a:gd name="T7" fmla="*/ 2147483647 h 534"/>
                <a:gd name="T8" fmla="*/ 2147483647 w 585"/>
                <a:gd name="T9" fmla="*/ 2147483647 h 534"/>
                <a:gd name="T10" fmla="*/ 2147483647 w 585"/>
                <a:gd name="T11" fmla="*/ 2147483647 h 534"/>
                <a:gd name="T12" fmla="*/ 2147483647 w 585"/>
                <a:gd name="T13" fmla="*/ 2147483647 h 534"/>
                <a:gd name="T14" fmla="*/ 2147483647 w 585"/>
                <a:gd name="T15" fmla="*/ 2147483647 h 534"/>
                <a:gd name="T16" fmla="*/ 2147483647 w 585"/>
                <a:gd name="T17" fmla="*/ 2147483647 h 534"/>
                <a:gd name="T18" fmla="*/ 2147483647 w 585"/>
                <a:gd name="T19" fmla="*/ 2147483647 h 534"/>
                <a:gd name="T20" fmla="*/ 2147483647 w 585"/>
                <a:gd name="T21" fmla="*/ 2147483647 h 534"/>
                <a:gd name="T22" fmla="*/ 2147483647 w 585"/>
                <a:gd name="T23" fmla="*/ 2147483647 h 534"/>
                <a:gd name="T24" fmla="*/ 2147483647 w 585"/>
                <a:gd name="T25" fmla="*/ 2147483647 h 534"/>
                <a:gd name="T26" fmla="*/ 2147483647 w 585"/>
                <a:gd name="T27" fmla="*/ 2147483647 h 534"/>
                <a:gd name="T28" fmla="*/ 2147483647 w 585"/>
                <a:gd name="T29" fmla="*/ 2147483647 h 534"/>
                <a:gd name="T30" fmla="*/ 2147483647 w 585"/>
                <a:gd name="T31" fmla="*/ 2147483647 h 534"/>
                <a:gd name="T32" fmla="*/ 2147483647 w 585"/>
                <a:gd name="T33" fmla="*/ 2147483647 h 534"/>
                <a:gd name="T34" fmla="*/ 2147483647 w 585"/>
                <a:gd name="T35" fmla="*/ 2147483647 h 534"/>
                <a:gd name="T36" fmla="*/ 2147483647 w 585"/>
                <a:gd name="T37" fmla="*/ 2147483647 h 534"/>
                <a:gd name="T38" fmla="*/ 2147483647 w 585"/>
                <a:gd name="T39" fmla="*/ 2147483647 h 534"/>
                <a:gd name="T40" fmla="*/ 2147483647 w 585"/>
                <a:gd name="T41" fmla="*/ 2147483647 h 534"/>
                <a:gd name="T42" fmla="*/ 2147483647 w 585"/>
                <a:gd name="T43" fmla="*/ 2147483647 h 534"/>
                <a:gd name="T44" fmla="*/ 2147483647 w 585"/>
                <a:gd name="T45" fmla="*/ 2147483647 h 534"/>
                <a:gd name="T46" fmla="*/ 2147483647 w 585"/>
                <a:gd name="T47" fmla="*/ 2147483647 h 534"/>
                <a:gd name="T48" fmla="*/ 2147483647 w 585"/>
                <a:gd name="T49" fmla="*/ 2147483647 h 534"/>
                <a:gd name="T50" fmla="*/ 2147483647 w 585"/>
                <a:gd name="T51" fmla="*/ 2147483647 h 534"/>
                <a:gd name="T52" fmla="*/ 2147483647 w 585"/>
                <a:gd name="T53" fmla="*/ 2147483647 h 534"/>
                <a:gd name="T54" fmla="*/ 2147483647 w 585"/>
                <a:gd name="T55" fmla="*/ 2147483647 h 534"/>
                <a:gd name="T56" fmla="*/ 2147483647 w 585"/>
                <a:gd name="T57" fmla="*/ 2147483647 h 534"/>
                <a:gd name="T58" fmla="*/ 2147483647 w 585"/>
                <a:gd name="T59" fmla="*/ 2147483647 h 534"/>
                <a:gd name="T60" fmla="*/ 2147483647 w 585"/>
                <a:gd name="T61" fmla="*/ 2147483647 h 534"/>
                <a:gd name="T62" fmla="*/ 2147483647 w 585"/>
                <a:gd name="T63" fmla="*/ 2147483647 h 534"/>
                <a:gd name="T64" fmla="*/ 2147483647 w 585"/>
                <a:gd name="T65" fmla="*/ 2147483647 h 534"/>
                <a:gd name="T66" fmla="*/ 2147483647 w 585"/>
                <a:gd name="T67" fmla="*/ 2147483647 h 534"/>
                <a:gd name="T68" fmla="*/ 2147483647 w 585"/>
                <a:gd name="T69" fmla="*/ 2147483647 h 534"/>
                <a:gd name="T70" fmla="*/ 2147483647 w 585"/>
                <a:gd name="T71" fmla="*/ 2147483647 h 534"/>
                <a:gd name="T72" fmla="*/ 2147483647 w 585"/>
                <a:gd name="T73" fmla="*/ 2147483647 h 534"/>
                <a:gd name="T74" fmla="*/ 2147483647 w 585"/>
                <a:gd name="T75" fmla="*/ 2147483647 h 534"/>
                <a:gd name="T76" fmla="*/ 2147483647 w 585"/>
                <a:gd name="T77" fmla="*/ 2147483647 h 534"/>
                <a:gd name="T78" fmla="*/ 2147483647 w 585"/>
                <a:gd name="T79" fmla="*/ 2147483647 h 534"/>
                <a:gd name="T80" fmla="*/ 2147483647 w 585"/>
                <a:gd name="T81" fmla="*/ 2147483647 h 534"/>
                <a:gd name="T82" fmla="*/ 2147483647 w 585"/>
                <a:gd name="T83" fmla="*/ 2147483647 h 534"/>
                <a:gd name="T84" fmla="*/ 2147483647 w 585"/>
                <a:gd name="T85" fmla="*/ 2147483647 h 534"/>
                <a:gd name="T86" fmla="*/ 2147483647 w 585"/>
                <a:gd name="T87" fmla="*/ 2147483647 h 534"/>
                <a:gd name="T88" fmla="*/ 2147483647 w 585"/>
                <a:gd name="T89" fmla="*/ 2147483647 h 534"/>
                <a:gd name="T90" fmla="*/ 2147483647 w 585"/>
                <a:gd name="T91" fmla="*/ 2147483647 h 534"/>
                <a:gd name="T92" fmla="*/ 2147483647 w 585"/>
                <a:gd name="T93" fmla="*/ 2147483647 h 534"/>
                <a:gd name="T94" fmla="*/ 2147483647 w 585"/>
                <a:gd name="T95" fmla="*/ 2147483647 h 534"/>
                <a:gd name="T96" fmla="*/ 2147483647 w 585"/>
                <a:gd name="T97" fmla="*/ 2147483647 h 534"/>
                <a:gd name="T98" fmla="*/ 2147483647 w 585"/>
                <a:gd name="T99" fmla="*/ 2147483647 h 534"/>
                <a:gd name="T100" fmla="*/ 2147483647 w 585"/>
                <a:gd name="T101" fmla="*/ 2147483647 h 534"/>
                <a:gd name="T102" fmla="*/ 2147483647 w 585"/>
                <a:gd name="T103" fmla="*/ 2147483647 h 534"/>
                <a:gd name="T104" fmla="*/ 2147483647 w 585"/>
                <a:gd name="T105" fmla="*/ 2147483647 h 534"/>
                <a:gd name="T106" fmla="*/ 2147483647 w 585"/>
                <a:gd name="T107" fmla="*/ 2147483647 h 534"/>
                <a:gd name="T108" fmla="*/ 2147483647 w 585"/>
                <a:gd name="T109" fmla="*/ 2147483647 h 534"/>
                <a:gd name="T110" fmla="*/ 2147483647 w 585"/>
                <a:gd name="T111" fmla="*/ 2147483647 h 534"/>
                <a:gd name="T112" fmla="*/ 2147483647 w 585"/>
                <a:gd name="T113" fmla="*/ 2147483647 h 534"/>
                <a:gd name="T114" fmla="*/ 2147483647 w 585"/>
                <a:gd name="T115" fmla="*/ 2147483647 h 5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621" y="1287"/>
              <a:ext cx="238" cy="283"/>
            </a:xfrm>
            <a:custGeom>
              <a:avLst/>
              <a:gdLst>
                <a:gd name="T0" fmla="*/ 2147483647 w 47"/>
                <a:gd name="T1" fmla="*/ 2147483647 h 56"/>
                <a:gd name="T2" fmla="*/ 2147483647 w 47"/>
                <a:gd name="T3" fmla="*/ 2147483647 h 56"/>
                <a:gd name="T4" fmla="*/ 2147483647 w 47"/>
                <a:gd name="T5" fmla="*/ 2147483647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403" y="1403"/>
              <a:ext cx="208" cy="379"/>
            </a:xfrm>
            <a:custGeom>
              <a:avLst/>
              <a:gdLst>
                <a:gd name="T0" fmla="*/ 2147483647 w 41"/>
                <a:gd name="T1" fmla="*/ 2147483647 h 75"/>
                <a:gd name="T2" fmla="*/ 2147483647 w 41"/>
                <a:gd name="T3" fmla="*/ 2147483647 h 75"/>
                <a:gd name="T4" fmla="*/ 2147483647 w 41"/>
                <a:gd name="T5" fmla="*/ 2147483647 h 75"/>
                <a:gd name="T6" fmla="*/ 2147483647 w 41"/>
                <a:gd name="T7" fmla="*/ 2147483647 h 75"/>
                <a:gd name="T8" fmla="*/ 2147483647 w 41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272" y="645"/>
              <a:ext cx="683" cy="318"/>
            </a:xfrm>
            <a:custGeom>
              <a:avLst/>
              <a:gdLst>
                <a:gd name="T0" fmla="*/ 2147483647 w 135"/>
                <a:gd name="T1" fmla="*/ 2147483647 h 63"/>
                <a:gd name="T2" fmla="*/ 2147483647 w 135"/>
                <a:gd name="T3" fmla="*/ 2147483647 h 63"/>
                <a:gd name="T4" fmla="*/ 2147483647 w 135"/>
                <a:gd name="T5" fmla="*/ 2147483647 h 63"/>
                <a:gd name="T6" fmla="*/ 2147483647 w 135"/>
                <a:gd name="T7" fmla="*/ 2147483647 h 63"/>
                <a:gd name="T8" fmla="*/ 2147483647 w 135"/>
                <a:gd name="T9" fmla="*/ 2147483647 h 63"/>
                <a:gd name="T10" fmla="*/ 2147483647 w 135"/>
                <a:gd name="T11" fmla="*/ 2147483647 h 63"/>
                <a:gd name="T12" fmla="*/ 2147483647 w 135"/>
                <a:gd name="T13" fmla="*/ 2147483647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046" y="1545"/>
              <a:ext cx="490" cy="515"/>
            </a:xfrm>
            <a:custGeom>
              <a:avLst/>
              <a:gdLst>
                <a:gd name="T0" fmla="*/ 2147483647 w 97"/>
                <a:gd name="T1" fmla="*/ 2147483647 h 102"/>
                <a:gd name="T2" fmla="*/ 2147483647 w 97"/>
                <a:gd name="T3" fmla="*/ 2147483647 h 102"/>
                <a:gd name="T4" fmla="*/ 2147483647 w 97"/>
                <a:gd name="T5" fmla="*/ 2147483647 h 102"/>
                <a:gd name="T6" fmla="*/ 2147483647 w 97"/>
                <a:gd name="T7" fmla="*/ 2147483647 h 102"/>
                <a:gd name="T8" fmla="*/ 2147483647 w 97"/>
                <a:gd name="T9" fmla="*/ 2147483647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173" y="1024"/>
              <a:ext cx="501" cy="96"/>
            </a:xfrm>
            <a:custGeom>
              <a:avLst/>
              <a:gdLst>
                <a:gd name="T0" fmla="*/ 2147483647 w 99"/>
                <a:gd name="T1" fmla="*/ 0 h 19"/>
                <a:gd name="T2" fmla="*/ 2147483647 w 99"/>
                <a:gd name="T3" fmla="*/ 2147483647 h 19"/>
                <a:gd name="T4" fmla="*/ 2147483647 w 9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340" y="1004"/>
              <a:ext cx="385" cy="237"/>
            </a:xfrm>
            <a:custGeom>
              <a:avLst/>
              <a:gdLst>
                <a:gd name="T0" fmla="*/ 2147483647 w 76"/>
                <a:gd name="T1" fmla="*/ 2147483647 h 47"/>
                <a:gd name="T2" fmla="*/ 2147483647 w 76"/>
                <a:gd name="T3" fmla="*/ 2147483647 h 47"/>
                <a:gd name="T4" fmla="*/ 2147483647 w 76"/>
                <a:gd name="T5" fmla="*/ 2147483647 h 47"/>
                <a:gd name="T6" fmla="*/ 2147483647 w 76"/>
                <a:gd name="T7" fmla="*/ 2147483647 h 47"/>
                <a:gd name="T8" fmla="*/ 2147483647 w 76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325" y="1201"/>
              <a:ext cx="415" cy="187"/>
            </a:xfrm>
            <a:custGeom>
              <a:avLst/>
              <a:gdLst>
                <a:gd name="T0" fmla="*/ 2147483647 w 82"/>
                <a:gd name="T1" fmla="*/ 2147483647 h 37"/>
                <a:gd name="T2" fmla="*/ 2147483647 w 82"/>
                <a:gd name="T3" fmla="*/ 2147483647 h 37"/>
                <a:gd name="T4" fmla="*/ 2147483647 w 82"/>
                <a:gd name="T5" fmla="*/ 2147483647 h 37"/>
                <a:gd name="T6" fmla="*/ 2147483647 w 82"/>
                <a:gd name="T7" fmla="*/ 2147483647 h 37"/>
                <a:gd name="T8" fmla="*/ 2147483647 w 82"/>
                <a:gd name="T9" fmla="*/ 2147483647 h 37"/>
                <a:gd name="T10" fmla="*/ 2147483647 w 82"/>
                <a:gd name="T11" fmla="*/ 0 h 37"/>
                <a:gd name="T12" fmla="*/ 2147483647 w 82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001" y="1378"/>
              <a:ext cx="698" cy="167"/>
            </a:xfrm>
            <a:custGeom>
              <a:avLst/>
              <a:gdLst>
                <a:gd name="T0" fmla="*/ 2147483647 w 138"/>
                <a:gd name="T1" fmla="*/ 2147483647 h 33"/>
                <a:gd name="T2" fmla="*/ 2147483647 w 138"/>
                <a:gd name="T3" fmla="*/ 2147483647 h 33"/>
                <a:gd name="T4" fmla="*/ 2147483647 w 138"/>
                <a:gd name="T5" fmla="*/ 2147483647 h 33"/>
                <a:gd name="T6" fmla="*/ 2147483647 w 138"/>
                <a:gd name="T7" fmla="*/ 2147483647 h 33"/>
                <a:gd name="T8" fmla="*/ 2147483647 w 138"/>
                <a:gd name="T9" fmla="*/ 2147483647 h 33"/>
                <a:gd name="T10" fmla="*/ 2147483647 w 138"/>
                <a:gd name="T11" fmla="*/ 2147483647 h 33"/>
                <a:gd name="T12" fmla="*/ 2147483647 w 13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077" y="1540"/>
              <a:ext cx="567" cy="146"/>
            </a:xfrm>
            <a:custGeom>
              <a:avLst/>
              <a:gdLst>
                <a:gd name="T0" fmla="*/ 2147483647 w 112"/>
                <a:gd name="T1" fmla="*/ 2147483647 h 29"/>
                <a:gd name="T2" fmla="*/ 2147483647 w 112"/>
                <a:gd name="T3" fmla="*/ 2147483647 h 29"/>
                <a:gd name="T4" fmla="*/ 2147483647 w 112"/>
                <a:gd name="T5" fmla="*/ 2147483647 h 29"/>
                <a:gd name="T6" fmla="*/ 2147483647 w 112"/>
                <a:gd name="T7" fmla="*/ 2147483647 h 29"/>
                <a:gd name="T8" fmla="*/ 2147483647 w 112"/>
                <a:gd name="T9" fmla="*/ 2147483647 h 29"/>
                <a:gd name="T10" fmla="*/ 2147483647 w 112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042" y="1656"/>
              <a:ext cx="581" cy="480"/>
            </a:xfrm>
            <a:custGeom>
              <a:avLst/>
              <a:gdLst>
                <a:gd name="T0" fmla="*/ 2147483647 w 115"/>
                <a:gd name="T1" fmla="*/ 2147483647 h 95"/>
                <a:gd name="T2" fmla="*/ 2147483647 w 115"/>
                <a:gd name="T3" fmla="*/ 2147483647 h 95"/>
                <a:gd name="T4" fmla="*/ 2147483647 w 115"/>
                <a:gd name="T5" fmla="*/ 2147483647 h 95"/>
                <a:gd name="T6" fmla="*/ 2147483647 w 115"/>
                <a:gd name="T7" fmla="*/ 2147483647 h 95"/>
                <a:gd name="T8" fmla="*/ 2147483647 w 115"/>
                <a:gd name="T9" fmla="*/ 2147483647 h 95"/>
                <a:gd name="T10" fmla="*/ 2147483647 w 115"/>
                <a:gd name="T11" fmla="*/ 2147483647 h 95"/>
                <a:gd name="T12" fmla="*/ 2147483647 w 115"/>
                <a:gd name="T13" fmla="*/ 2147483647 h 95"/>
                <a:gd name="T14" fmla="*/ 2147483647 w 115"/>
                <a:gd name="T15" fmla="*/ 2147483647 h 95"/>
                <a:gd name="T16" fmla="*/ 2147483647 w 115"/>
                <a:gd name="T17" fmla="*/ 2147483647 h 95"/>
                <a:gd name="T18" fmla="*/ 2147483647 w 115"/>
                <a:gd name="T19" fmla="*/ 2147483647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421" y="1464"/>
              <a:ext cx="329" cy="854"/>
            </a:xfrm>
            <a:custGeom>
              <a:avLst/>
              <a:gdLst>
                <a:gd name="T0" fmla="*/ 2147483647 w 65"/>
                <a:gd name="T1" fmla="*/ 2147483647 h 169"/>
                <a:gd name="T2" fmla="*/ 2147483647 w 65"/>
                <a:gd name="T3" fmla="*/ 2147483647 h 169"/>
                <a:gd name="T4" fmla="*/ 2147483647 w 65"/>
                <a:gd name="T5" fmla="*/ 2147483647 h 169"/>
                <a:gd name="T6" fmla="*/ 2147483647 w 65"/>
                <a:gd name="T7" fmla="*/ 2147483647 h 169"/>
                <a:gd name="T8" fmla="*/ 2147483647 w 65"/>
                <a:gd name="T9" fmla="*/ 2147483647 h 169"/>
                <a:gd name="T10" fmla="*/ 0 w 65"/>
                <a:gd name="T11" fmla="*/ 2147483647 h 169"/>
                <a:gd name="T12" fmla="*/ 2147483647 w 65"/>
                <a:gd name="T13" fmla="*/ 2147483647 h 169"/>
                <a:gd name="T14" fmla="*/ 2147483647 w 65"/>
                <a:gd name="T15" fmla="*/ 2147483647 h 169"/>
                <a:gd name="T16" fmla="*/ 2147483647 w 65"/>
                <a:gd name="T17" fmla="*/ 2147483647 h 169"/>
                <a:gd name="T18" fmla="*/ 2147483647 w 65"/>
                <a:gd name="T19" fmla="*/ 0 h 169"/>
                <a:gd name="T20" fmla="*/ 2147483647 w 65"/>
                <a:gd name="T21" fmla="*/ 2147483647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3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9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1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1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2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3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2147483647 h 2"/>
                <a:gd name="T2" fmla="*/ 0 w 4"/>
                <a:gd name="T3" fmla="*/ 2147483647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5" name="Group 168"/>
          <p:cNvGrpSpPr>
            <a:grpSpLocks/>
          </p:cNvGrpSpPr>
          <p:nvPr/>
        </p:nvGrpSpPr>
        <p:grpSpPr bwMode="auto"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166" name="Freeform 16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7" name="Freeform 17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" name="Freeform 17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9" name="Freeform 17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0" name="Freeform 17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1" name="Freeform 17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2" name="Freeform 17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3" name="Freeform 17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" name="Freeform 17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5" name="Freeform 17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6" name="Freeform 17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7" name="Freeform 18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8" name="Freeform 18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6291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76295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79" name="Rectangle 16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0" name="Rectangle 1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1" name="Rectangle 1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9D74-E93F-4DC6-BB1B-378A9EB3957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3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1078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9ABBB-0D49-4726-9484-DF5C6B8A24B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720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4C78D-70E1-49FF-BB2C-475F49E726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541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8E540-0432-45E6-95E8-59E0F0AAD9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06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4D855-6BD2-433C-905A-70AE5B1F334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702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722E-20B5-406B-B061-F2C83B15679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685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968E4-7B92-403E-BDBE-F80AB60E5D4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151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E39A-84D1-44F3-9EBA-955569E7619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958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202-2E28-42CF-A2C0-6FE7C4DAB87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572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9913-26A8-4ECA-B8D0-DCC54C5A9C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644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66D5E-EE9C-4DA0-B24D-B219D7B9E25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7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64241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AD81-9150-43D0-875B-C4BD2C1F484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401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217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756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422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888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788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54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302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218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4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A96-2CFB-40BB-A940-6F296BF353D5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2AB8-8C78-4748-9681-C94A34AAF1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28064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58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806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44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029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772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210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873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480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15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27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A96-2CFB-40BB-A940-6F296BF353D5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2AB8-8C78-4748-9681-C94A34AAF1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77333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636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798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683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064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783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651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657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164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7519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46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A96-2CFB-40BB-A940-6F296BF353D5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2AB8-8C78-4748-9681-C94A34AAF1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5320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7308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24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09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054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653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383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32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A96-2CFB-40BB-A940-6F296BF353D5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2AB8-8C78-4748-9681-C94A34AAF1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919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A96-2CFB-40BB-A940-6F296BF353D5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2AB8-8C78-4748-9681-C94A34AAF1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71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A96-2CFB-40BB-A940-6F296BF353D5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2AB8-8C78-4748-9681-C94A34AAF1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263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A96-2CFB-40BB-A940-6F296BF353D5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2AB8-8C78-4748-9681-C94A34AAF1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45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250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A96-2CFB-40BB-A940-6F296BF353D5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2AB8-8C78-4748-9681-C94A34AAF1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343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A96-2CFB-40BB-A940-6F296BF353D5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2AB8-8C78-4748-9681-C94A34AAF1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164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A96-2CFB-40BB-A940-6F296BF353D5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2AB8-8C78-4748-9681-C94A34AAF1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149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A96-2CFB-40BB-A940-6F296BF353D5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2AB8-8C78-4748-9681-C94A34AAF1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015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A96-2CFB-40BB-A940-6F296BF353D5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2AB8-8C78-4748-9681-C94A34AAF1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318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99CA-71E5-4C53-B94A-79109DD9E030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86A2-2401-4334-8B74-9E92E12D85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091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99CA-71E5-4C53-B94A-79109DD9E030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86A2-2401-4334-8B74-9E92E12D85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81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99CA-71E5-4C53-B94A-79109DD9E030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86A2-2401-4334-8B74-9E92E12D85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869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99CA-71E5-4C53-B94A-79109DD9E030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86A2-2401-4334-8B74-9E92E12D85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196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99CA-71E5-4C53-B94A-79109DD9E030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86A2-2401-4334-8B74-9E92E12D85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64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580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99CA-71E5-4C53-B94A-79109DD9E030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86A2-2401-4334-8B74-9E92E12D85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372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99CA-71E5-4C53-B94A-79109DD9E030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86A2-2401-4334-8B74-9E92E12D85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200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99CA-71E5-4C53-B94A-79109DD9E030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86A2-2401-4334-8B74-9E92E12D85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582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99CA-71E5-4C53-B94A-79109DD9E030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86A2-2401-4334-8B74-9E92E12D85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631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99CA-71E5-4C53-B94A-79109DD9E030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86A2-2401-4334-8B74-9E92E12D85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8312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99CA-71E5-4C53-B94A-79109DD9E030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86A2-2401-4334-8B74-9E92E12D85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933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99CA-71E5-4C53-B94A-79109DD9E030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86A2-2401-4334-8B74-9E92E12D85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079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B01-58BB-40AB-BE6D-7A202A5A67F9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784-77F2-4EEE-AE1B-E3A6F18244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289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B01-58BB-40AB-BE6D-7A202A5A67F9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784-77F2-4EEE-AE1B-E3A6F18244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612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B01-58BB-40AB-BE6D-7A202A5A67F9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784-77F2-4EEE-AE1B-E3A6F18244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2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7542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B01-58BB-40AB-BE6D-7A202A5A67F9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784-77F2-4EEE-AE1B-E3A6F18244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400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B01-58BB-40AB-BE6D-7A202A5A67F9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784-77F2-4EEE-AE1B-E3A6F18244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374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B01-58BB-40AB-BE6D-7A202A5A67F9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784-77F2-4EEE-AE1B-E3A6F18244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248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B01-58BB-40AB-BE6D-7A202A5A67F9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784-77F2-4EEE-AE1B-E3A6F18244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77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B01-58BB-40AB-BE6D-7A202A5A67F9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784-77F2-4EEE-AE1B-E3A6F18244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994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B01-58BB-40AB-BE6D-7A202A5A67F9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784-77F2-4EEE-AE1B-E3A6F18244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873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B01-58BB-40AB-BE6D-7A202A5A67F9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784-77F2-4EEE-AE1B-E3A6F18244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342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CB01-58BB-40AB-BE6D-7A202A5A67F9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2784-77F2-4EEE-AE1B-E3A6F18244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34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24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0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580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94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3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099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592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376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216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346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62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133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6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3596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DBD51-8184-4333-A48B-6BF665497CA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690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4760913" y="20638"/>
            <a:ext cx="4438650" cy="4038600"/>
          </a:xfrm>
          <a:custGeom>
            <a:avLst/>
            <a:gdLst>
              <a:gd name="T0" fmla="*/ 2147483647 w 546"/>
              <a:gd name="T1" fmla="*/ 2147483647 h 497"/>
              <a:gd name="T2" fmla="*/ 2147483647 w 546"/>
              <a:gd name="T3" fmla="*/ 2147483647 h 497"/>
              <a:gd name="T4" fmla="*/ 2147483647 w 546"/>
              <a:gd name="T5" fmla="*/ 2147483647 h 497"/>
              <a:gd name="T6" fmla="*/ 2147483647 w 546"/>
              <a:gd name="T7" fmla="*/ 2147483647 h 497"/>
              <a:gd name="T8" fmla="*/ 2147483647 w 546"/>
              <a:gd name="T9" fmla="*/ 2147483647 h 497"/>
              <a:gd name="T10" fmla="*/ 2147483647 w 546"/>
              <a:gd name="T11" fmla="*/ 2147483647 h 497"/>
              <a:gd name="T12" fmla="*/ 2147483647 w 546"/>
              <a:gd name="T13" fmla="*/ 2147483647 h 497"/>
              <a:gd name="T14" fmla="*/ 2147483647 w 546"/>
              <a:gd name="T15" fmla="*/ 2147483647 h 497"/>
              <a:gd name="T16" fmla="*/ 2147483647 w 546"/>
              <a:gd name="T17" fmla="*/ 2147483647 h 497"/>
              <a:gd name="T18" fmla="*/ 2147483647 w 546"/>
              <a:gd name="T19" fmla="*/ 2147483647 h 497"/>
              <a:gd name="T20" fmla="*/ 2147483647 w 546"/>
              <a:gd name="T21" fmla="*/ 2147483647 h 497"/>
              <a:gd name="T22" fmla="*/ 2147483647 w 546"/>
              <a:gd name="T23" fmla="*/ 2147483647 h 497"/>
              <a:gd name="T24" fmla="*/ 2147483647 w 546"/>
              <a:gd name="T25" fmla="*/ 2147483647 h 4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060" y="18"/>
              <a:ext cx="490" cy="187"/>
            </a:xfrm>
            <a:custGeom>
              <a:avLst/>
              <a:gdLst>
                <a:gd name="T0" fmla="*/ 2147483647 w 97"/>
                <a:gd name="T1" fmla="*/ 2147483647 h 37"/>
                <a:gd name="T2" fmla="*/ 2147483647 w 97"/>
                <a:gd name="T3" fmla="*/ 2147483647 h 37"/>
                <a:gd name="T4" fmla="*/ 2147483647 w 97"/>
                <a:gd name="T5" fmla="*/ 2147483647 h 37"/>
                <a:gd name="T6" fmla="*/ 2147483647 w 97"/>
                <a:gd name="T7" fmla="*/ 0 h 37"/>
                <a:gd name="T8" fmla="*/ 2147483647 w 97"/>
                <a:gd name="T9" fmla="*/ 0 h 37"/>
                <a:gd name="T10" fmla="*/ 2147483647 w 97"/>
                <a:gd name="T11" fmla="*/ 2147483647 h 37"/>
                <a:gd name="T12" fmla="*/ 2147483647 w 97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>
                <a:gd name="T0" fmla="*/ 2147483647 w 585"/>
                <a:gd name="T1" fmla="*/ 2147483647 h 534"/>
                <a:gd name="T2" fmla="*/ 2147483647 w 585"/>
                <a:gd name="T3" fmla="*/ 0 h 534"/>
                <a:gd name="T4" fmla="*/ 2147483647 w 585"/>
                <a:gd name="T5" fmla="*/ 2147483647 h 534"/>
                <a:gd name="T6" fmla="*/ 2147483647 w 585"/>
                <a:gd name="T7" fmla="*/ 2147483647 h 534"/>
                <a:gd name="T8" fmla="*/ 2147483647 w 585"/>
                <a:gd name="T9" fmla="*/ 2147483647 h 534"/>
                <a:gd name="T10" fmla="*/ 2147483647 w 585"/>
                <a:gd name="T11" fmla="*/ 2147483647 h 534"/>
                <a:gd name="T12" fmla="*/ 2147483647 w 585"/>
                <a:gd name="T13" fmla="*/ 2147483647 h 534"/>
                <a:gd name="T14" fmla="*/ 2147483647 w 585"/>
                <a:gd name="T15" fmla="*/ 2147483647 h 534"/>
                <a:gd name="T16" fmla="*/ 2147483647 w 585"/>
                <a:gd name="T17" fmla="*/ 2147483647 h 534"/>
                <a:gd name="T18" fmla="*/ 2147483647 w 585"/>
                <a:gd name="T19" fmla="*/ 2147483647 h 534"/>
                <a:gd name="T20" fmla="*/ 2147483647 w 585"/>
                <a:gd name="T21" fmla="*/ 2147483647 h 534"/>
                <a:gd name="T22" fmla="*/ 2147483647 w 585"/>
                <a:gd name="T23" fmla="*/ 2147483647 h 534"/>
                <a:gd name="T24" fmla="*/ 2147483647 w 585"/>
                <a:gd name="T25" fmla="*/ 2147483647 h 534"/>
                <a:gd name="T26" fmla="*/ 2147483647 w 585"/>
                <a:gd name="T27" fmla="*/ 2147483647 h 534"/>
                <a:gd name="T28" fmla="*/ 2147483647 w 585"/>
                <a:gd name="T29" fmla="*/ 2147483647 h 534"/>
                <a:gd name="T30" fmla="*/ 2147483647 w 585"/>
                <a:gd name="T31" fmla="*/ 2147483647 h 534"/>
                <a:gd name="T32" fmla="*/ 2147483647 w 585"/>
                <a:gd name="T33" fmla="*/ 2147483647 h 534"/>
                <a:gd name="T34" fmla="*/ 2147483647 w 585"/>
                <a:gd name="T35" fmla="*/ 2147483647 h 534"/>
                <a:gd name="T36" fmla="*/ 2147483647 w 585"/>
                <a:gd name="T37" fmla="*/ 2147483647 h 534"/>
                <a:gd name="T38" fmla="*/ 2147483647 w 585"/>
                <a:gd name="T39" fmla="*/ 2147483647 h 534"/>
                <a:gd name="T40" fmla="*/ 2147483647 w 585"/>
                <a:gd name="T41" fmla="*/ 2147483647 h 534"/>
                <a:gd name="T42" fmla="*/ 2147483647 w 585"/>
                <a:gd name="T43" fmla="*/ 2147483647 h 534"/>
                <a:gd name="T44" fmla="*/ 2147483647 w 585"/>
                <a:gd name="T45" fmla="*/ 2147483647 h 534"/>
                <a:gd name="T46" fmla="*/ 2147483647 w 585"/>
                <a:gd name="T47" fmla="*/ 2147483647 h 534"/>
                <a:gd name="T48" fmla="*/ 2147483647 w 585"/>
                <a:gd name="T49" fmla="*/ 2147483647 h 534"/>
                <a:gd name="T50" fmla="*/ 2147483647 w 585"/>
                <a:gd name="T51" fmla="*/ 2147483647 h 534"/>
                <a:gd name="T52" fmla="*/ 2147483647 w 585"/>
                <a:gd name="T53" fmla="*/ 2147483647 h 534"/>
                <a:gd name="T54" fmla="*/ 2147483647 w 585"/>
                <a:gd name="T55" fmla="*/ 2147483647 h 534"/>
                <a:gd name="T56" fmla="*/ 2147483647 w 585"/>
                <a:gd name="T57" fmla="*/ 2147483647 h 534"/>
                <a:gd name="T58" fmla="*/ 2147483647 w 585"/>
                <a:gd name="T59" fmla="*/ 2147483647 h 534"/>
                <a:gd name="T60" fmla="*/ 2147483647 w 585"/>
                <a:gd name="T61" fmla="*/ 2147483647 h 534"/>
                <a:gd name="T62" fmla="*/ 2147483647 w 585"/>
                <a:gd name="T63" fmla="*/ 2147483647 h 534"/>
                <a:gd name="T64" fmla="*/ 2147483647 w 585"/>
                <a:gd name="T65" fmla="*/ 2147483647 h 534"/>
                <a:gd name="T66" fmla="*/ 2147483647 w 585"/>
                <a:gd name="T67" fmla="*/ 2147483647 h 534"/>
                <a:gd name="T68" fmla="*/ 2147483647 w 585"/>
                <a:gd name="T69" fmla="*/ 2147483647 h 534"/>
                <a:gd name="T70" fmla="*/ 2147483647 w 585"/>
                <a:gd name="T71" fmla="*/ 2147483647 h 534"/>
                <a:gd name="T72" fmla="*/ 2147483647 w 585"/>
                <a:gd name="T73" fmla="*/ 2147483647 h 534"/>
                <a:gd name="T74" fmla="*/ 2147483647 w 585"/>
                <a:gd name="T75" fmla="*/ 2147483647 h 534"/>
                <a:gd name="T76" fmla="*/ 2147483647 w 585"/>
                <a:gd name="T77" fmla="*/ 2147483647 h 534"/>
                <a:gd name="T78" fmla="*/ 2147483647 w 585"/>
                <a:gd name="T79" fmla="*/ 2147483647 h 534"/>
                <a:gd name="T80" fmla="*/ 2147483647 w 585"/>
                <a:gd name="T81" fmla="*/ 2147483647 h 534"/>
                <a:gd name="T82" fmla="*/ 2147483647 w 585"/>
                <a:gd name="T83" fmla="*/ 2147483647 h 534"/>
                <a:gd name="T84" fmla="*/ 2147483647 w 585"/>
                <a:gd name="T85" fmla="*/ 2147483647 h 534"/>
                <a:gd name="T86" fmla="*/ 2147483647 w 585"/>
                <a:gd name="T87" fmla="*/ 2147483647 h 534"/>
                <a:gd name="T88" fmla="*/ 2147483647 w 585"/>
                <a:gd name="T89" fmla="*/ 2147483647 h 534"/>
                <a:gd name="T90" fmla="*/ 2147483647 w 585"/>
                <a:gd name="T91" fmla="*/ 2147483647 h 534"/>
                <a:gd name="T92" fmla="*/ 2147483647 w 585"/>
                <a:gd name="T93" fmla="*/ 2147483647 h 534"/>
                <a:gd name="T94" fmla="*/ 2147483647 w 585"/>
                <a:gd name="T95" fmla="*/ 2147483647 h 534"/>
                <a:gd name="T96" fmla="*/ 2147483647 w 585"/>
                <a:gd name="T97" fmla="*/ 2147483647 h 534"/>
                <a:gd name="T98" fmla="*/ 2147483647 w 585"/>
                <a:gd name="T99" fmla="*/ 2147483647 h 534"/>
                <a:gd name="T100" fmla="*/ 2147483647 w 585"/>
                <a:gd name="T101" fmla="*/ 2147483647 h 534"/>
                <a:gd name="T102" fmla="*/ 2147483647 w 585"/>
                <a:gd name="T103" fmla="*/ 2147483647 h 534"/>
                <a:gd name="T104" fmla="*/ 2147483647 w 585"/>
                <a:gd name="T105" fmla="*/ 2147483647 h 534"/>
                <a:gd name="T106" fmla="*/ 2147483647 w 585"/>
                <a:gd name="T107" fmla="*/ 2147483647 h 534"/>
                <a:gd name="T108" fmla="*/ 2147483647 w 585"/>
                <a:gd name="T109" fmla="*/ 2147483647 h 534"/>
                <a:gd name="T110" fmla="*/ 2147483647 w 585"/>
                <a:gd name="T111" fmla="*/ 2147483647 h 534"/>
                <a:gd name="T112" fmla="*/ 2147483647 w 585"/>
                <a:gd name="T113" fmla="*/ 2147483647 h 534"/>
                <a:gd name="T114" fmla="*/ 2147483647 w 585"/>
                <a:gd name="T115" fmla="*/ 2147483647 h 5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621" y="1287"/>
              <a:ext cx="238" cy="283"/>
            </a:xfrm>
            <a:custGeom>
              <a:avLst/>
              <a:gdLst>
                <a:gd name="T0" fmla="*/ 2147483647 w 47"/>
                <a:gd name="T1" fmla="*/ 2147483647 h 56"/>
                <a:gd name="T2" fmla="*/ 2147483647 w 47"/>
                <a:gd name="T3" fmla="*/ 2147483647 h 56"/>
                <a:gd name="T4" fmla="*/ 2147483647 w 47"/>
                <a:gd name="T5" fmla="*/ 2147483647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403" y="1403"/>
              <a:ext cx="208" cy="379"/>
            </a:xfrm>
            <a:custGeom>
              <a:avLst/>
              <a:gdLst>
                <a:gd name="T0" fmla="*/ 2147483647 w 41"/>
                <a:gd name="T1" fmla="*/ 2147483647 h 75"/>
                <a:gd name="T2" fmla="*/ 2147483647 w 41"/>
                <a:gd name="T3" fmla="*/ 2147483647 h 75"/>
                <a:gd name="T4" fmla="*/ 2147483647 w 41"/>
                <a:gd name="T5" fmla="*/ 2147483647 h 75"/>
                <a:gd name="T6" fmla="*/ 2147483647 w 41"/>
                <a:gd name="T7" fmla="*/ 2147483647 h 75"/>
                <a:gd name="T8" fmla="*/ 2147483647 w 41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272" y="645"/>
              <a:ext cx="683" cy="318"/>
            </a:xfrm>
            <a:custGeom>
              <a:avLst/>
              <a:gdLst>
                <a:gd name="T0" fmla="*/ 2147483647 w 135"/>
                <a:gd name="T1" fmla="*/ 2147483647 h 63"/>
                <a:gd name="T2" fmla="*/ 2147483647 w 135"/>
                <a:gd name="T3" fmla="*/ 2147483647 h 63"/>
                <a:gd name="T4" fmla="*/ 2147483647 w 135"/>
                <a:gd name="T5" fmla="*/ 2147483647 h 63"/>
                <a:gd name="T6" fmla="*/ 2147483647 w 135"/>
                <a:gd name="T7" fmla="*/ 2147483647 h 63"/>
                <a:gd name="T8" fmla="*/ 2147483647 w 135"/>
                <a:gd name="T9" fmla="*/ 2147483647 h 63"/>
                <a:gd name="T10" fmla="*/ 2147483647 w 135"/>
                <a:gd name="T11" fmla="*/ 2147483647 h 63"/>
                <a:gd name="T12" fmla="*/ 2147483647 w 135"/>
                <a:gd name="T13" fmla="*/ 2147483647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046" y="1545"/>
              <a:ext cx="490" cy="515"/>
            </a:xfrm>
            <a:custGeom>
              <a:avLst/>
              <a:gdLst>
                <a:gd name="T0" fmla="*/ 2147483647 w 97"/>
                <a:gd name="T1" fmla="*/ 2147483647 h 102"/>
                <a:gd name="T2" fmla="*/ 2147483647 w 97"/>
                <a:gd name="T3" fmla="*/ 2147483647 h 102"/>
                <a:gd name="T4" fmla="*/ 2147483647 w 97"/>
                <a:gd name="T5" fmla="*/ 2147483647 h 102"/>
                <a:gd name="T6" fmla="*/ 2147483647 w 97"/>
                <a:gd name="T7" fmla="*/ 2147483647 h 102"/>
                <a:gd name="T8" fmla="*/ 2147483647 w 97"/>
                <a:gd name="T9" fmla="*/ 2147483647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173" y="1024"/>
              <a:ext cx="501" cy="96"/>
            </a:xfrm>
            <a:custGeom>
              <a:avLst/>
              <a:gdLst>
                <a:gd name="T0" fmla="*/ 2147483647 w 99"/>
                <a:gd name="T1" fmla="*/ 0 h 19"/>
                <a:gd name="T2" fmla="*/ 2147483647 w 99"/>
                <a:gd name="T3" fmla="*/ 2147483647 h 19"/>
                <a:gd name="T4" fmla="*/ 2147483647 w 9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340" y="1004"/>
              <a:ext cx="385" cy="237"/>
            </a:xfrm>
            <a:custGeom>
              <a:avLst/>
              <a:gdLst>
                <a:gd name="T0" fmla="*/ 2147483647 w 76"/>
                <a:gd name="T1" fmla="*/ 2147483647 h 47"/>
                <a:gd name="T2" fmla="*/ 2147483647 w 76"/>
                <a:gd name="T3" fmla="*/ 2147483647 h 47"/>
                <a:gd name="T4" fmla="*/ 2147483647 w 76"/>
                <a:gd name="T5" fmla="*/ 2147483647 h 47"/>
                <a:gd name="T6" fmla="*/ 2147483647 w 76"/>
                <a:gd name="T7" fmla="*/ 2147483647 h 47"/>
                <a:gd name="T8" fmla="*/ 2147483647 w 76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325" y="1201"/>
              <a:ext cx="415" cy="187"/>
            </a:xfrm>
            <a:custGeom>
              <a:avLst/>
              <a:gdLst>
                <a:gd name="T0" fmla="*/ 2147483647 w 82"/>
                <a:gd name="T1" fmla="*/ 2147483647 h 37"/>
                <a:gd name="T2" fmla="*/ 2147483647 w 82"/>
                <a:gd name="T3" fmla="*/ 2147483647 h 37"/>
                <a:gd name="T4" fmla="*/ 2147483647 w 82"/>
                <a:gd name="T5" fmla="*/ 2147483647 h 37"/>
                <a:gd name="T6" fmla="*/ 2147483647 w 82"/>
                <a:gd name="T7" fmla="*/ 2147483647 h 37"/>
                <a:gd name="T8" fmla="*/ 2147483647 w 82"/>
                <a:gd name="T9" fmla="*/ 2147483647 h 37"/>
                <a:gd name="T10" fmla="*/ 2147483647 w 82"/>
                <a:gd name="T11" fmla="*/ 0 h 37"/>
                <a:gd name="T12" fmla="*/ 2147483647 w 82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001" y="1378"/>
              <a:ext cx="698" cy="167"/>
            </a:xfrm>
            <a:custGeom>
              <a:avLst/>
              <a:gdLst>
                <a:gd name="T0" fmla="*/ 2147483647 w 138"/>
                <a:gd name="T1" fmla="*/ 2147483647 h 33"/>
                <a:gd name="T2" fmla="*/ 2147483647 w 138"/>
                <a:gd name="T3" fmla="*/ 2147483647 h 33"/>
                <a:gd name="T4" fmla="*/ 2147483647 w 138"/>
                <a:gd name="T5" fmla="*/ 2147483647 h 33"/>
                <a:gd name="T6" fmla="*/ 2147483647 w 138"/>
                <a:gd name="T7" fmla="*/ 2147483647 h 33"/>
                <a:gd name="T8" fmla="*/ 2147483647 w 138"/>
                <a:gd name="T9" fmla="*/ 2147483647 h 33"/>
                <a:gd name="T10" fmla="*/ 2147483647 w 138"/>
                <a:gd name="T11" fmla="*/ 2147483647 h 33"/>
                <a:gd name="T12" fmla="*/ 2147483647 w 13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077" y="1540"/>
              <a:ext cx="567" cy="146"/>
            </a:xfrm>
            <a:custGeom>
              <a:avLst/>
              <a:gdLst>
                <a:gd name="T0" fmla="*/ 2147483647 w 112"/>
                <a:gd name="T1" fmla="*/ 2147483647 h 29"/>
                <a:gd name="T2" fmla="*/ 2147483647 w 112"/>
                <a:gd name="T3" fmla="*/ 2147483647 h 29"/>
                <a:gd name="T4" fmla="*/ 2147483647 w 112"/>
                <a:gd name="T5" fmla="*/ 2147483647 h 29"/>
                <a:gd name="T6" fmla="*/ 2147483647 w 112"/>
                <a:gd name="T7" fmla="*/ 2147483647 h 29"/>
                <a:gd name="T8" fmla="*/ 2147483647 w 112"/>
                <a:gd name="T9" fmla="*/ 2147483647 h 29"/>
                <a:gd name="T10" fmla="*/ 2147483647 w 112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042" y="1656"/>
              <a:ext cx="581" cy="480"/>
            </a:xfrm>
            <a:custGeom>
              <a:avLst/>
              <a:gdLst>
                <a:gd name="T0" fmla="*/ 2147483647 w 115"/>
                <a:gd name="T1" fmla="*/ 2147483647 h 95"/>
                <a:gd name="T2" fmla="*/ 2147483647 w 115"/>
                <a:gd name="T3" fmla="*/ 2147483647 h 95"/>
                <a:gd name="T4" fmla="*/ 2147483647 w 115"/>
                <a:gd name="T5" fmla="*/ 2147483647 h 95"/>
                <a:gd name="T6" fmla="*/ 2147483647 w 115"/>
                <a:gd name="T7" fmla="*/ 2147483647 h 95"/>
                <a:gd name="T8" fmla="*/ 2147483647 w 115"/>
                <a:gd name="T9" fmla="*/ 2147483647 h 95"/>
                <a:gd name="T10" fmla="*/ 2147483647 w 115"/>
                <a:gd name="T11" fmla="*/ 2147483647 h 95"/>
                <a:gd name="T12" fmla="*/ 2147483647 w 115"/>
                <a:gd name="T13" fmla="*/ 2147483647 h 95"/>
                <a:gd name="T14" fmla="*/ 2147483647 w 115"/>
                <a:gd name="T15" fmla="*/ 2147483647 h 95"/>
                <a:gd name="T16" fmla="*/ 2147483647 w 115"/>
                <a:gd name="T17" fmla="*/ 2147483647 h 95"/>
                <a:gd name="T18" fmla="*/ 2147483647 w 115"/>
                <a:gd name="T19" fmla="*/ 2147483647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421" y="1464"/>
              <a:ext cx="329" cy="854"/>
            </a:xfrm>
            <a:custGeom>
              <a:avLst/>
              <a:gdLst>
                <a:gd name="T0" fmla="*/ 2147483647 w 65"/>
                <a:gd name="T1" fmla="*/ 2147483647 h 169"/>
                <a:gd name="T2" fmla="*/ 2147483647 w 65"/>
                <a:gd name="T3" fmla="*/ 2147483647 h 169"/>
                <a:gd name="T4" fmla="*/ 2147483647 w 65"/>
                <a:gd name="T5" fmla="*/ 2147483647 h 169"/>
                <a:gd name="T6" fmla="*/ 2147483647 w 65"/>
                <a:gd name="T7" fmla="*/ 2147483647 h 169"/>
                <a:gd name="T8" fmla="*/ 2147483647 w 65"/>
                <a:gd name="T9" fmla="*/ 2147483647 h 169"/>
                <a:gd name="T10" fmla="*/ 0 w 65"/>
                <a:gd name="T11" fmla="*/ 2147483647 h 169"/>
                <a:gd name="T12" fmla="*/ 2147483647 w 65"/>
                <a:gd name="T13" fmla="*/ 2147483647 h 169"/>
                <a:gd name="T14" fmla="*/ 2147483647 w 65"/>
                <a:gd name="T15" fmla="*/ 2147483647 h 169"/>
                <a:gd name="T16" fmla="*/ 2147483647 w 65"/>
                <a:gd name="T17" fmla="*/ 2147483647 h 169"/>
                <a:gd name="T18" fmla="*/ 2147483647 w 65"/>
                <a:gd name="T19" fmla="*/ 0 h 169"/>
                <a:gd name="T20" fmla="*/ 2147483647 w 65"/>
                <a:gd name="T21" fmla="*/ 2147483647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1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1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2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3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2147483647 h 2"/>
                <a:gd name="T2" fmla="*/ 0 w 4"/>
                <a:gd name="T3" fmla="*/ 2147483647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5" name="Group 168"/>
          <p:cNvGrpSpPr>
            <a:grpSpLocks/>
          </p:cNvGrpSpPr>
          <p:nvPr/>
        </p:nvGrpSpPr>
        <p:grpSpPr bwMode="auto"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166" name="Freeform 16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7" name="Freeform 17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8" name="Freeform 17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9" name="Freeform 17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0" name="Freeform 17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1" name="Freeform 17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2" name="Freeform 17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3" name="Freeform 17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4" name="Freeform 17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5" name="Freeform 17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6" name="Freeform 17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7" name="Freeform 18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8" name="Freeform 18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6291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76295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79" name="Rectangle 16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0" name="Rectangle 1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1" name="Rectangle 1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15E9C-B95B-4AAB-874A-98C2473E3A4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60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C898A-DFED-4DE6-A293-FFFB86A24C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55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6FDF9-26BF-471A-88E2-DBF55B4D58C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96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CB98E-9D8B-46C1-A6F3-6FF489FFAF6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081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8A03-CFCC-4A01-95CC-126369E1FA3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2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CB7D-C7B8-4D59-9922-9CB7BBF98BB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96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B1830-B1B9-40E3-A135-722F3DE80CE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968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58CD7-4C3B-4124-9F22-D20E848924F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95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E014-C00E-479A-87AD-BFAA2417973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5933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19DFF-EA2C-49C5-912F-E7F36E79C3D2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023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13049-5DDF-4247-BC90-3954C1A4C29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88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DBD51-8184-4333-A48B-6BF665497CA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62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4760913" y="20638"/>
            <a:ext cx="4438650" cy="4038600"/>
          </a:xfrm>
          <a:custGeom>
            <a:avLst/>
            <a:gdLst>
              <a:gd name="T0" fmla="*/ 2147483647 w 546"/>
              <a:gd name="T1" fmla="*/ 2147483647 h 497"/>
              <a:gd name="T2" fmla="*/ 2147483647 w 546"/>
              <a:gd name="T3" fmla="*/ 2147483647 h 497"/>
              <a:gd name="T4" fmla="*/ 2147483647 w 546"/>
              <a:gd name="T5" fmla="*/ 2147483647 h 497"/>
              <a:gd name="T6" fmla="*/ 2147483647 w 546"/>
              <a:gd name="T7" fmla="*/ 2147483647 h 497"/>
              <a:gd name="T8" fmla="*/ 2147483647 w 546"/>
              <a:gd name="T9" fmla="*/ 2147483647 h 497"/>
              <a:gd name="T10" fmla="*/ 2147483647 w 546"/>
              <a:gd name="T11" fmla="*/ 2147483647 h 497"/>
              <a:gd name="T12" fmla="*/ 2147483647 w 546"/>
              <a:gd name="T13" fmla="*/ 2147483647 h 497"/>
              <a:gd name="T14" fmla="*/ 2147483647 w 546"/>
              <a:gd name="T15" fmla="*/ 2147483647 h 497"/>
              <a:gd name="T16" fmla="*/ 2147483647 w 546"/>
              <a:gd name="T17" fmla="*/ 2147483647 h 497"/>
              <a:gd name="T18" fmla="*/ 2147483647 w 546"/>
              <a:gd name="T19" fmla="*/ 2147483647 h 497"/>
              <a:gd name="T20" fmla="*/ 2147483647 w 546"/>
              <a:gd name="T21" fmla="*/ 2147483647 h 497"/>
              <a:gd name="T22" fmla="*/ 2147483647 w 546"/>
              <a:gd name="T23" fmla="*/ 2147483647 h 497"/>
              <a:gd name="T24" fmla="*/ 2147483647 w 546"/>
              <a:gd name="T25" fmla="*/ 2147483647 h 4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060" y="18"/>
              <a:ext cx="490" cy="187"/>
            </a:xfrm>
            <a:custGeom>
              <a:avLst/>
              <a:gdLst>
                <a:gd name="T0" fmla="*/ 2147483647 w 97"/>
                <a:gd name="T1" fmla="*/ 2147483647 h 37"/>
                <a:gd name="T2" fmla="*/ 2147483647 w 97"/>
                <a:gd name="T3" fmla="*/ 2147483647 h 37"/>
                <a:gd name="T4" fmla="*/ 2147483647 w 97"/>
                <a:gd name="T5" fmla="*/ 2147483647 h 37"/>
                <a:gd name="T6" fmla="*/ 2147483647 w 97"/>
                <a:gd name="T7" fmla="*/ 0 h 37"/>
                <a:gd name="T8" fmla="*/ 2147483647 w 97"/>
                <a:gd name="T9" fmla="*/ 0 h 37"/>
                <a:gd name="T10" fmla="*/ 2147483647 w 97"/>
                <a:gd name="T11" fmla="*/ 2147483647 h 37"/>
                <a:gd name="T12" fmla="*/ 2147483647 w 97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>
                <a:gd name="T0" fmla="*/ 2147483647 w 585"/>
                <a:gd name="T1" fmla="*/ 2147483647 h 534"/>
                <a:gd name="T2" fmla="*/ 2147483647 w 585"/>
                <a:gd name="T3" fmla="*/ 0 h 534"/>
                <a:gd name="T4" fmla="*/ 2147483647 w 585"/>
                <a:gd name="T5" fmla="*/ 2147483647 h 534"/>
                <a:gd name="T6" fmla="*/ 2147483647 w 585"/>
                <a:gd name="T7" fmla="*/ 2147483647 h 534"/>
                <a:gd name="T8" fmla="*/ 2147483647 w 585"/>
                <a:gd name="T9" fmla="*/ 2147483647 h 534"/>
                <a:gd name="T10" fmla="*/ 2147483647 w 585"/>
                <a:gd name="T11" fmla="*/ 2147483647 h 534"/>
                <a:gd name="T12" fmla="*/ 2147483647 w 585"/>
                <a:gd name="T13" fmla="*/ 2147483647 h 534"/>
                <a:gd name="T14" fmla="*/ 2147483647 w 585"/>
                <a:gd name="T15" fmla="*/ 2147483647 h 534"/>
                <a:gd name="T16" fmla="*/ 2147483647 w 585"/>
                <a:gd name="T17" fmla="*/ 2147483647 h 534"/>
                <a:gd name="T18" fmla="*/ 2147483647 w 585"/>
                <a:gd name="T19" fmla="*/ 2147483647 h 534"/>
                <a:gd name="T20" fmla="*/ 2147483647 w 585"/>
                <a:gd name="T21" fmla="*/ 2147483647 h 534"/>
                <a:gd name="T22" fmla="*/ 2147483647 w 585"/>
                <a:gd name="T23" fmla="*/ 2147483647 h 534"/>
                <a:gd name="T24" fmla="*/ 2147483647 w 585"/>
                <a:gd name="T25" fmla="*/ 2147483647 h 534"/>
                <a:gd name="T26" fmla="*/ 2147483647 w 585"/>
                <a:gd name="T27" fmla="*/ 2147483647 h 534"/>
                <a:gd name="T28" fmla="*/ 2147483647 w 585"/>
                <a:gd name="T29" fmla="*/ 2147483647 h 534"/>
                <a:gd name="T30" fmla="*/ 2147483647 w 585"/>
                <a:gd name="T31" fmla="*/ 2147483647 h 534"/>
                <a:gd name="T32" fmla="*/ 2147483647 w 585"/>
                <a:gd name="T33" fmla="*/ 2147483647 h 534"/>
                <a:gd name="T34" fmla="*/ 2147483647 w 585"/>
                <a:gd name="T35" fmla="*/ 2147483647 h 534"/>
                <a:gd name="T36" fmla="*/ 2147483647 w 585"/>
                <a:gd name="T37" fmla="*/ 2147483647 h 534"/>
                <a:gd name="T38" fmla="*/ 2147483647 w 585"/>
                <a:gd name="T39" fmla="*/ 2147483647 h 534"/>
                <a:gd name="T40" fmla="*/ 2147483647 w 585"/>
                <a:gd name="T41" fmla="*/ 2147483647 h 534"/>
                <a:gd name="T42" fmla="*/ 2147483647 w 585"/>
                <a:gd name="T43" fmla="*/ 2147483647 h 534"/>
                <a:gd name="T44" fmla="*/ 2147483647 w 585"/>
                <a:gd name="T45" fmla="*/ 2147483647 h 534"/>
                <a:gd name="T46" fmla="*/ 2147483647 w 585"/>
                <a:gd name="T47" fmla="*/ 2147483647 h 534"/>
                <a:gd name="T48" fmla="*/ 2147483647 w 585"/>
                <a:gd name="T49" fmla="*/ 2147483647 h 534"/>
                <a:gd name="T50" fmla="*/ 2147483647 w 585"/>
                <a:gd name="T51" fmla="*/ 2147483647 h 534"/>
                <a:gd name="T52" fmla="*/ 2147483647 w 585"/>
                <a:gd name="T53" fmla="*/ 2147483647 h 534"/>
                <a:gd name="T54" fmla="*/ 2147483647 w 585"/>
                <a:gd name="T55" fmla="*/ 2147483647 h 534"/>
                <a:gd name="T56" fmla="*/ 2147483647 w 585"/>
                <a:gd name="T57" fmla="*/ 2147483647 h 534"/>
                <a:gd name="T58" fmla="*/ 2147483647 w 585"/>
                <a:gd name="T59" fmla="*/ 2147483647 h 534"/>
                <a:gd name="T60" fmla="*/ 2147483647 w 585"/>
                <a:gd name="T61" fmla="*/ 2147483647 h 534"/>
                <a:gd name="T62" fmla="*/ 2147483647 w 585"/>
                <a:gd name="T63" fmla="*/ 2147483647 h 534"/>
                <a:gd name="T64" fmla="*/ 2147483647 w 585"/>
                <a:gd name="T65" fmla="*/ 2147483647 h 534"/>
                <a:gd name="T66" fmla="*/ 2147483647 w 585"/>
                <a:gd name="T67" fmla="*/ 2147483647 h 534"/>
                <a:gd name="T68" fmla="*/ 2147483647 w 585"/>
                <a:gd name="T69" fmla="*/ 2147483647 h 534"/>
                <a:gd name="T70" fmla="*/ 2147483647 w 585"/>
                <a:gd name="T71" fmla="*/ 2147483647 h 534"/>
                <a:gd name="T72" fmla="*/ 2147483647 w 585"/>
                <a:gd name="T73" fmla="*/ 2147483647 h 534"/>
                <a:gd name="T74" fmla="*/ 2147483647 w 585"/>
                <a:gd name="T75" fmla="*/ 2147483647 h 534"/>
                <a:gd name="T76" fmla="*/ 2147483647 w 585"/>
                <a:gd name="T77" fmla="*/ 2147483647 h 534"/>
                <a:gd name="T78" fmla="*/ 2147483647 w 585"/>
                <a:gd name="T79" fmla="*/ 2147483647 h 534"/>
                <a:gd name="T80" fmla="*/ 2147483647 w 585"/>
                <a:gd name="T81" fmla="*/ 2147483647 h 534"/>
                <a:gd name="T82" fmla="*/ 2147483647 w 585"/>
                <a:gd name="T83" fmla="*/ 2147483647 h 534"/>
                <a:gd name="T84" fmla="*/ 2147483647 w 585"/>
                <a:gd name="T85" fmla="*/ 2147483647 h 534"/>
                <a:gd name="T86" fmla="*/ 2147483647 w 585"/>
                <a:gd name="T87" fmla="*/ 2147483647 h 534"/>
                <a:gd name="T88" fmla="*/ 2147483647 w 585"/>
                <a:gd name="T89" fmla="*/ 2147483647 h 534"/>
                <a:gd name="T90" fmla="*/ 2147483647 w 585"/>
                <a:gd name="T91" fmla="*/ 2147483647 h 534"/>
                <a:gd name="T92" fmla="*/ 2147483647 w 585"/>
                <a:gd name="T93" fmla="*/ 2147483647 h 534"/>
                <a:gd name="T94" fmla="*/ 2147483647 w 585"/>
                <a:gd name="T95" fmla="*/ 2147483647 h 534"/>
                <a:gd name="T96" fmla="*/ 2147483647 w 585"/>
                <a:gd name="T97" fmla="*/ 2147483647 h 534"/>
                <a:gd name="T98" fmla="*/ 2147483647 w 585"/>
                <a:gd name="T99" fmla="*/ 2147483647 h 534"/>
                <a:gd name="T100" fmla="*/ 2147483647 w 585"/>
                <a:gd name="T101" fmla="*/ 2147483647 h 534"/>
                <a:gd name="T102" fmla="*/ 2147483647 w 585"/>
                <a:gd name="T103" fmla="*/ 2147483647 h 534"/>
                <a:gd name="T104" fmla="*/ 2147483647 w 585"/>
                <a:gd name="T105" fmla="*/ 2147483647 h 534"/>
                <a:gd name="T106" fmla="*/ 2147483647 w 585"/>
                <a:gd name="T107" fmla="*/ 2147483647 h 534"/>
                <a:gd name="T108" fmla="*/ 2147483647 w 585"/>
                <a:gd name="T109" fmla="*/ 2147483647 h 534"/>
                <a:gd name="T110" fmla="*/ 2147483647 w 585"/>
                <a:gd name="T111" fmla="*/ 2147483647 h 534"/>
                <a:gd name="T112" fmla="*/ 2147483647 w 585"/>
                <a:gd name="T113" fmla="*/ 2147483647 h 534"/>
                <a:gd name="T114" fmla="*/ 2147483647 w 585"/>
                <a:gd name="T115" fmla="*/ 2147483647 h 5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621" y="1287"/>
              <a:ext cx="238" cy="283"/>
            </a:xfrm>
            <a:custGeom>
              <a:avLst/>
              <a:gdLst>
                <a:gd name="T0" fmla="*/ 2147483647 w 47"/>
                <a:gd name="T1" fmla="*/ 2147483647 h 56"/>
                <a:gd name="T2" fmla="*/ 2147483647 w 47"/>
                <a:gd name="T3" fmla="*/ 2147483647 h 56"/>
                <a:gd name="T4" fmla="*/ 2147483647 w 47"/>
                <a:gd name="T5" fmla="*/ 2147483647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403" y="1403"/>
              <a:ext cx="208" cy="379"/>
            </a:xfrm>
            <a:custGeom>
              <a:avLst/>
              <a:gdLst>
                <a:gd name="T0" fmla="*/ 2147483647 w 41"/>
                <a:gd name="T1" fmla="*/ 2147483647 h 75"/>
                <a:gd name="T2" fmla="*/ 2147483647 w 41"/>
                <a:gd name="T3" fmla="*/ 2147483647 h 75"/>
                <a:gd name="T4" fmla="*/ 2147483647 w 41"/>
                <a:gd name="T5" fmla="*/ 2147483647 h 75"/>
                <a:gd name="T6" fmla="*/ 2147483647 w 41"/>
                <a:gd name="T7" fmla="*/ 2147483647 h 75"/>
                <a:gd name="T8" fmla="*/ 2147483647 w 41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272" y="645"/>
              <a:ext cx="683" cy="318"/>
            </a:xfrm>
            <a:custGeom>
              <a:avLst/>
              <a:gdLst>
                <a:gd name="T0" fmla="*/ 2147483647 w 135"/>
                <a:gd name="T1" fmla="*/ 2147483647 h 63"/>
                <a:gd name="T2" fmla="*/ 2147483647 w 135"/>
                <a:gd name="T3" fmla="*/ 2147483647 h 63"/>
                <a:gd name="T4" fmla="*/ 2147483647 w 135"/>
                <a:gd name="T5" fmla="*/ 2147483647 h 63"/>
                <a:gd name="T6" fmla="*/ 2147483647 w 135"/>
                <a:gd name="T7" fmla="*/ 2147483647 h 63"/>
                <a:gd name="T8" fmla="*/ 2147483647 w 135"/>
                <a:gd name="T9" fmla="*/ 2147483647 h 63"/>
                <a:gd name="T10" fmla="*/ 2147483647 w 135"/>
                <a:gd name="T11" fmla="*/ 2147483647 h 63"/>
                <a:gd name="T12" fmla="*/ 2147483647 w 135"/>
                <a:gd name="T13" fmla="*/ 2147483647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046" y="1545"/>
              <a:ext cx="490" cy="515"/>
            </a:xfrm>
            <a:custGeom>
              <a:avLst/>
              <a:gdLst>
                <a:gd name="T0" fmla="*/ 2147483647 w 97"/>
                <a:gd name="T1" fmla="*/ 2147483647 h 102"/>
                <a:gd name="T2" fmla="*/ 2147483647 w 97"/>
                <a:gd name="T3" fmla="*/ 2147483647 h 102"/>
                <a:gd name="T4" fmla="*/ 2147483647 w 97"/>
                <a:gd name="T5" fmla="*/ 2147483647 h 102"/>
                <a:gd name="T6" fmla="*/ 2147483647 w 97"/>
                <a:gd name="T7" fmla="*/ 2147483647 h 102"/>
                <a:gd name="T8" fmla="*/ 2147483647 w 97"/>
                <a:gd name="T9" fmla="*/ 2147483647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173" y="1024"/>
              <a:ext cx="501" cy="96"/>
            </a:xfrm>
            <a:custGeom>
              <a:avLst/>
              <a:gdLst>
                <a:gd name="T0" fmla="*/ 2147483647 w 99"/>
                <a:gd name="T1" fmla="*/ 0 h 19"/>
                <a:gd name="T2" fmla="*/ 2147483647 w 99"/>
                <a:gd name="T3" fmla="*/ 2147483647 h 19"/>
                <a:gd name="T4" fmla="*/ 2147483647 w 9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340" y="1004"/>
              <a:ext cx="385" cy="237"/>
            </a:xfrm>
            <a:custGeom>
              <a:avLst/>
              <a:gdLst>
                <a:gd name="T0" fmla="*/ 2147483647 w 76"/>
                <a:gd name="T1" fmla="*/ 2147483647 h 47"/>
                <a:gd name="T2" fmla="*/ 2147483647 w 76"/>
                <a:gd name="T3" fmla="*/ 2147483647 h 47"/>
                <a:gd name="T4" fmla="*/ 2147483647 w 76"/>
                <a:gd name="T5" fmla="*/ 2147483647 h 47"/>
                <a:gd name="T6" fmla="*/ 2147483647 w 76"/>
                <a:gd name="T7" fmla="*/ 2147483647 h 47"/>
                <a:gd name="T8" fmla="*/ 2147483647 w 76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325" y="1201"/>
              <a:ext cx="415" cy="187"/>
            </a:xfrm>
            <a:custGeom>
              <a:avLst/>
              <a:gdLst>
                <a:gd name="T0" fmla="*/ 2147483647 w 82"/>
                <a:gd name="T1" fmla="*/ 2147483647 h 37"/>
                <a:gd name="T2" fmla="*/ 2147483647 w 82"/>
                <a:gd name="T3" fmla="*/ 2147483647 h 37"/>
                <a:gd name="T4" fmla="*/ 2147483647 w 82"/>
                <a:gd name="T5" fmla="*/ 2147483647 h 37"/>
                <a:gd name="T6" fmla="*/ 2147483647 w 82"/>
                <a:gd name="T7" fmla="*/ 2147483647 h 37"/>
                <a:gd name="T8" fmla="*/ 2147483647 w 82"/>
                <a:gd name="T9" fmla="*/ 2147483647 h 37"/>
                <a:gd name="T10" fmla="*/ 2147483647 w 82"/>
                <a:gd name="T11" fmla="*/ 0 h 37"/>
                <a:gd name="T12" fmla="*/ 2147483647 w 82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001" y="1378"/>
              <a:ext cx="698" cy="167"/>
            </a:xfrm>
            <a:custGeom>
              <a:avLst/>
              <a:gdLst>
                <a:gd name="T0" fmla="*/ 2147483647 w 138"/>
                <a:gd name="T1" fmla="*/ 2147483647 h 33"/>
                <a:gd name="T2" fmla="*/ 2147483647 w 138"/>
                <a:gd name="T3" fmla="*/ 2147483647 h 33"/>
                <a:gd name="T4" fmla="*/ 2147483647 w 138"/>
                <a:gd name="T5" fmla="*/ 2147483647 h 33"/>
                <a:gd name="T6" fmla="*/ 2147483647 w 138"/>
                <a:gd name="T7" fmla="*/ 2147483647 h 33"/>
                <a:gd name="T8" fmla="*/ 2147483647 w 138"/>
                <a:gd name="T9" fmla="*/ 2147483647 h 33"/>
                <a:gd name="T10" fmla="*/ 2147483647 w 138"/>
                <a:gd name="T11" fmla="*/ 2147483647 h 33"/>
                <a:gd name="T12" fmla="*/ 2147483647 w 13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077" y="1540"/>
              <a:ext cx="567" cy="146"/>
            </a:xfrm>
            <a:custGeom>
              <a:avLst/>
              <a:gdLst>
                <a:gd name="T0" fmla="*/ 2147483647 w 112"/>
                <a:gd name="T1" fmla="*/ 2147483647 h 29"/>
                <a:gd name="T2" fmla="*/ 2147483647 w 112"/>
                <a:gd name="T3" fmla="*/ 2147483647 h 29"/>
                <a:gd name="T4" fmla="*/ 2147483647 w 112"/>
                <a:gd name="T5" fmla="*/ 2147483647 h 29"/>
                <a:gd name="T6" fmla="*/ 2147483647 w 112"/>
                <a:gd name="T7" fmla="*/ 2147483647 h 29"/>
                <a:gd name="T8" fmla="*/ 2147483647 w 112"/>
                <a:gd name="T9" fmla="*/ 2147483647 h 29"/>
                <a:gd name="T10" fmla="*/ 2147483647 w 112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042" y="1656"/>
              <a:ext cx="581" cy="480"/>
            </a:xfrm>
            <a:custGeom>
              <a:avLst/>
              <a:gdLst>
                <a:gd name="T0" fmla="*/ 2147483647 w 115"/>
                <a:gd name="T1" fmla="*/ 2147483647 h 95"/>
                <a:gd name="T2" fmla="*/ 2147483647 w 115"/>
                <a:gd name="T3" fmla="*/ 2147483647 h 95"/>
                <a:gd name="T4" fmla="*/ 2147483647 w 115"/>
                <a:gd name="T5" fmla="*/ 2147483647 h 95"/>
                <a:gd name="T6" fmla="*/ 2147483647 w 115"/>
                <a:gd name="T7" fmla="*/ 2147483647 h 95"/>
                <a:gd name="T8" fmla="*/ 2147483647 w 115"/>
                <a:gd name="T9" fmla="*/ 2147483647 h 95"/>
                <a:gd name="T10" fmla="*/ 2147483647 w 115"/>
                <a:gd name="T11" fmla="*/ 2147483647 h 95"/>
                <a:gd name="T12" fmla="*/ 2147483647 w 115"/>
                <a:gd name="T13" fmla="*/ 2147483647 h 95"/>
                <a:gd name="T14" fmla="*/ 2147483647 w 115"/>
                <a:gd name="T15" fmla="*/ 2147483647 h 95"/>
                <a:gd name="T16" fmla="*/ 2147483647 w 115"/>
                <a:gd name="T17" fmla="*/ 2147483647 h 95"/>
                <a:gd name="T18" fmla="*/ 2147483647 w 115"/>
                <a:gd name="T19" fmla="*/ 2147483647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421" y="1464"/>
              <a:ext cx="329" cy="854"/>
            </a:xfrm>
            <a:custGeom>
              <a:avLst/>
              <a:gdLst>
                <a:gd name="T0" fmla="*/ 2147483647 w 65"/>
                <a:gd name="T1" fmla="*/ 2147483647 h 169"/>
                <a:gd name="T2" fmla="*/ 2147483647 w 65"/>
                <a:gd name="T3" fmla="*/ 2147483647 h 169"/>
                <a:gd name="T4" fmla="*/ 2147483647 w 65"/>
                <a:gd name="T5" fmla="*/ 2147483647 h 169"/>
                <a:gd name="T6" fmla="*/ 2147483647 w 65"/>
                <a:gd name="T7" fmla="*/ 2147483647 h 169"/>
                <a:gd name="T8" fmla="*/ 2147483647 w 65"/>
                <a:gd name="T9" fmla="*/ 2147483647 h 169"/>
                <a:gd name="T10" fmla="*/ 0 w 65"/>
                <a:gd name="T11" fmla="*/ 2147483647 h 169"/>
                <a:gd name="T12" fmla="*/ 2147483647 w 65"/>
                <a:gd name="T13" fmla="*/ 2147483647 h 169"/>
                <a:gd name="T14" fmla="*/ 2147483647 w 65"/>
                <a:gd name="T15" fmla="*/ 2147483647 h 169"/>
                <a:gd name="T16" fmla="*/ 2147483647 w 65"/>
                <a:gd name="T17" fmla="*/ 2147483647 h 169"/>
                <a:gd name="T18" fmla="*/ 2147483647 w 65"/>
                <a:gd name="T19" fmla="*/ 0 h 169"/>
                <a:gd name="T20" fmla="*/ 2147483647 w 65"/>
                <a:gd name="T21" fmla="*/ 2147483647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3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9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1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1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2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3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2147483647 h 2"/>
                <a:gd name="T2" fmla="*/ 0 w 4"/>
                <a:gd name="T3" fmla="*/ 2147483647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5" name="Group 168"/>
          <p:cNvGrpSpPr>
            <a:grpSpLocks/>
          </p:cNvGrpSpPr>
          <p:nvPr/>
        </p:nvGrpSpPr>
        <p:grpSpPr bwMode="auto"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166" name="Freeform 16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7" name="Freeform 17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" name="Freeform 17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9" name="Freeform 17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0" name="Freeform 17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1" name="Freeform 17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2" name="Freeform 17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3" name="Freeform 17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" name="Freeform 17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5" name="Freeform 17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6" name="Freeform 17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7" name="Freeform 18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8" name="Freeform 18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6291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76295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79" name="Rectangle 16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0" name="Rectangle 1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1" name="Rectangle 1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9D74-E93F-4DC6-BB1B-378A9EB3957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864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9ABBB-0D49-4726-9484-DF5C6B8A24B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37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4C78D-70E1-49FF-BB2C-475F49E726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596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8E540-0432-45E6-95E8-59E0F0AAD9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044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4D855-6BD2-433C-905A-70AE5B1F334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694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722E-20B5-406B-B061-F2C83B15679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793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968E4-7B92-403E-BDBE-F80AB60E5D4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2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5277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E39A-84D1-44F3-9EBA-955569E7619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2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202-2E28-42CF-A2C0-6FE7C4DAB87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779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9913-26A8-4ECA-B8D0-DCC54C5A9C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09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66D5E-EE9C-4DA0-B24D-B219D7B9E25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573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AD81-9150-43D0-875B-C4BD2C1F484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729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4760913" y="20638"/>
            <a:ext cx="4438650" cy="4038600"/>
          </a:xfrm>
          <a:custGeom>
            <a:avLst/>
            <a:gdLst>
              <a:gd name="T0" fmla="*/ 2147483647 w 546"/>
              <a:gd name="T1" fmla="*/ 2147483647 h 497"/>
              <a:gd name="T2" fmla="*/ 2147483647 w 546"/>
              <a:gd name="T3" fmla="*/ 2147483647 h 497"/>
              <a:gd name="T4" fmla="*/ 2147483647 w 546"/>
              <a:gd name="T5" fmla="*/ 2147483647 h 497"/>
              <a:gd name="T6" fmla="*/ 2147483647 w 546"/>
              <a:gd name="T7" fmla="*/ 2147483647 h 497"/>
              <a:gd name="T8" fmla="*/ 2147483647 w 546"/>
              <a:gd name="T9" fmla="*/ 2147483647 h 497"/>
              <a:gd name="T10" fmla="*/ 2147483647 w 546"/>
              <a:gd name="T11" fmla="*/ 2147483647 h 497"/>
              <a:gd name="T12" fmla="*/ 2147483647 w 546"/>
              <a:gd name="T13" fmla="*/ 2147483647 h 497"/>
              <a:gd name="T14" fmla="*/ 2147483647 w 546"/>
              <a:gd name="T15" fmla="*/ 2147483647 h 497"/>
              <a:gd name="T16" fmla="*/ 2147483647 w 546"/>
              <a:gd name="T17" fmla="*/ 2147483647 h 497"/>
              <a:gd name="T18" fmla="*/ 2147483647 w 546"/>
              <a:gd name="T19" fmla="*/ 2147483647 h 497"/>
              <a:gd name="T20" fmla="*/ 2147483647 w 546"/>
              <a:gd name="T21" fmla="*/ 2147483647 h 497"/>
              <a:gd name="T22" fmla="*/ 2147483647 w 546"/>
              <a:gd name="T23" fmla="*/ 2147483647 h 497"/>
              <a:gd name="T24" fmla="*/ 2147483647 w 546"/>
              <a:gd name="T25" fmla="*/ 2147483647 h 4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060" y="18"/>
              <a:ext cx="490" cy="187"/>
            </a:xfrm>
            <a:custGeom>
              <a:avLst/>
              <a:gdLst>
                <a:gd name="T0" fmla="*/ 2147483647 w 97"/>
                <a:gd name="T1" fmla="*/ 2147483647 h 37"/>
                <a:gd name="T2" fmla="*/ 2147483647 w 97"/>
                <a:gd name="T3" fmla="*/ 2147483647 h 37"/>
                <a:gd name="T4" fmla="*/ 2147483647 w 97"/>
                <a:gd name="T5" fmla="*/ 2147483647 h 37"/>
                <a:gd name="T6" fmla="*/ 2147483647 w 97"/>
                <a:gd name="T7" fmla="*/ 0 h 37"/>
                <a:gd name="T8" fmla="*/ 2147483647 w 97"/>
                <a:gd name="T9" fmla="*/ 0 h 37"/>
                <a:gd name="T10" fmla="*/ 2147483647 w 97"/>
                <a:gd name="T11" fmla="*/ 2147483647 h 37"/>
                <a:gd name="T12" fmla="*/ 2147483647 w 97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>
                <a:gd name="T0" fmla="*/ 2147483647 w 585"/>
                <a:gd name="T1" fmla="*/ 2147483647 h 534"/>
                <a:gd name="T2" fmla="*/ 2147483647 w 585"/>
                <a:gd name="T3" fmla="*/ 0 h 534"/>
                <a:gd name="T4" fmla="*/ 2147483647 w 585"/>
                <a:gd name="T5" fmla="*/ 2147483647 h 534"/>
                <a:gd name="T6" fmla="*/ 2147483647 w 585"/>
                <a:gd name="T7" fmla="*/ 2147483647 h 534"/>
                <a:gd name="T8" fmla="*/ 2147483647 w 585"/>
                <a:gd name="T9" fmla="*/ 2147483647 h 534"/>
                <a:gd name="T10" fmla="*/ 2147483647 w 585"/>
                <a:gd name="T11" fmla="*/ 2147483647 h 534"/>
                <a:gd name="T12" fmla="*/ 2147483647 w 585"/>
                <a:gd name="T13" fmla="*/ 2147483647 h 534"/>
                <a:gd name="T14" fmla="*/ 2147483647 w 585"/>
                <a:gd name="T15" fmla="*/ 2147483647 h 534"/>
                <a:gd name="T16" fmla="*/ 2147483647 w 585"/>
                <a:gd name="T17" fmla="*/ 2147483647 h 534"/>
                <a:gd name="T18" fmla="*/ 2147483647 w 585"/>
                <a:gd name="T19" fmla="*/ 2147483647 h 534"/>
                <a:gd name="T20" fmla="*/ 2147483647 w 585"/>
                <a:gd name="T21" fmla="*/ 2147483647 h 534"/>
                <a:gd name="T22" fmla="*/ 2147483647 w 585"/>
                <a:gd name="T23" fmla="*/ 2147483647 h 534"/>
                <a:gd name="T24" fmla="*/ 2147483647 w 585"/>
                <a:gd name="T25" fmla="*/ 2147483647 h 534"/>
                <a:gd name="T26" fmla="*/ 2147483647 w 585"/>
                <a:gd name="T27" fmla="*/ 2147483647 h 534"/>
                <a:gd name="T28" fmla="*/ 2147483647 w 585"/>
                <a:gd name="T29" fmla="*/ 2147483647 h 534"/>
                <a:gd name="T30" fmla="*/ 2147483647 w 585"/>
                <a:gd name="T31" fmla="*/ 2147483647 h 534"/>
                <a:gd name="T32" fmla="*/ 2147483647 w 585"/>
                <a:gd name="T33" fmla="*/ 2147483647 h 534"/>
                <a:gd name="T34" fmla="*/ 2147483647 w 585"/>
                <a:gd name="T35" fmla="*/ 2147483647 h 534"/>
                <a:gd name="T36" fmla="*/ 2147483647 w 585"/>
                <a:gd name="T37" fmla="*/ 2147483647 h 534"/>
                <a:gd name="T38" fmla="*/ 2147483647 w 585"/>
                <a:gd name="T39" fmla="*/ 2147483647 h 534"/>
                <a:gd name="T40" fmla="*/ 2147483647 w 585"/>
                <a:gd name="T41" fmla="*/ 2147483647 h 534"/>
                <a:gd name="T42" fmla="*/ 2147483647 w 585"/>
                <a:gd name="T43" fmla="*/ 2147483647 h 534"/>
                <a:gd name="T44" fmla="*/ 2147483647 w 585"/>
                <a:gd name="T45" fmla="*/ 2147483647 h 534"/>
                <a:gd name="T46" fmla="*/ 2147483647 w 585"/>
                <a:gd name="T47" fmla="*/ 2147483647 h 534"/>
                <a:gd name="T48" fmla="*/ 2147483647 w 585"/>
                <a:gd name="T49" fmla="*/ 2147483647 h 534"/>
                <a:gd name="T50" fmla="*/ 2147483647 w 585"/>
                <a:gd name="T51" fmla="*/ 2147483647 h 534"/>
                <a:gd name="T52" fmla="*/ 2147483647 w 585"/>
                <a:gd name="T53" fmla="*/ 2147483647 h 534"/>
                <a:gd name="T54" fmla="*/ 2147483647 w 585"/>
                <a:gd name="T55" fmla="*/ 2147483647 h 534"/>
                <a:gd name="T56" fmla="*/ 2147483647 w 585"/>
                <a:gd name="T57" fmla="*/ 2147483647 h 534"/>
                <a:gd name="T58" fmla="*/ 2147483647 w 585"/>
                <a:gd name="T59" fmla="*/ 2147483647 h 534"/>
                <a:gd name="T60" fmla="*/ 2147483647 w 585"/>
                <a:gd name="T61" fmla="*/ 2147483647 h 534"/>
                <a:gd name="T62" fmla="*/ 2147483647 w 585"/>
                <a:gd name="T63" fmla="*/ 2147483647 h 534"/>
                <a:gd name="T64" fmla="*/ 2147483647 w 585"/>
                <a:gd name="T65" fmla="*/ 2147483647 h 534"/>
                <a:gd name="T66" fmla="*/ 2147483647 w 585"/>
                <a:gd name="T67" fmla="*/ 2147483647 h 534"/>
                <a:gd name="T68" fmla="*/ 2147483647 w 585"/>
                <a:gd name="T69" fmla="*/ 2147483647 h 534"/>
                <a:gd name="T70" fmla="*/ 2147483647 w 585"/>
                <a:gd name="T71" fmla="*/ 2147483647 h 534"/>
                <a:gd name="T72" fmla="*/ 2147483647 w 585"/>
                <a:gd name="T73" fmla="*/ 2147483647 h 534"/>
                <a:gd name="T74" fmla="*/ 2147483647 w 585"/>
                <a:gd name="T75" fmla="*/ 2147483647 h 534"/>
                <a:gd name="T76" fmla="*/ 2147483647 w 585"/>
                <a:gd name="T77" fmla="*/ 2147483647 h 534"/>
                <a:gd name="T78" fmla="*/ 2147483647 w 585"/>
                <a:gd name="T79" fmla="*/ 2147483647 h 534"/>
                <a:gd name="T80" fmla="*/ 2147483647 w 585"/>
                <a:gd name="T81" fmla="*/ 2147483647 h 534"/>
                <a:gd name="T82" fmla="*/ 2147483647 w 585"/>
                <a:gd name="T83" fmla="*/ 2147483647 h 534"/>
                <a:gd name="T84" fmla="*/ 2147483647 w 585"/>
                <a:gd name="T85" fmla="*/ 2147483647 h 534"/>
                <a:gd name="T86" fmla="*/ 2147483647 w 585"/>
                <a:gd name="T87" fmla="*/ 2147483647 h 534"/>
                <a:gd name="T88" fmla="*/ 2147483647 w 585"/>
                <a:gd name="T89" fmla="*/ 2147483647 h 534"/>
                <a:gd name="T90" fmla="*/ 2147483647 w 585"/>
                <a:gd name="T91" fmla="*/ 2147483647 h 534"/>
                <a:gd name="T92" fmla="*/ 2147483647 w 585"/>
                <a:gd name="T93" fmla="*/ 2147483647 h 534"/>
                <a:gd name="T94" fmla="*/ 2147483647 w 585"/>
                <a:gd name="T95" fmla="*/ 2147483647 h 534"/>
                <a:gd name="T96" fmla="*/ 2147483647 w 585"/>
                <a:gd name="T97" fmla="*/ 2147483647 h 534"/>
                <a:gd name="T98" fmla="*/ 2147483647 w 585"/>
                <a:gd name="T99" fmla="*/ 2147483647 h 534"/>
                <a:gd name="T100" fmla="*/ 2147483647 w 585"/>
                <a:gd name="T101" fmla="*/ 2147483647 h 534"/>
                <a:gd name="T102" fmla="*/ 2147483647 w 585"/>
                <a:gd name="T103" fmla="*/ 2147483647 h 534"/>
                <a:gd name="T104" fmla="*/ 2147483647 w 585"/>
                <a:gd name="T105" fmla="*/ 2147483647 h 534"/>
                <a:gd name="T106" fmla="*/ 2147483647 w 585"/>
                <a:gd name="T107" fmla="*/ 2147483647 h 534"/>
                <a:gd name="T108" fmla="*/ 2147483647 w 585"/>
                <a:gd name="T109" fmla="*/ 2147483647 h 534"/>
                <a:gd name="T110" fmla="*/ 2147483647 w 585"/>
                <a:gd name="T111" fmla="*/ 2147483647 h 534"/>
                <a:gd name="T112" fmla="*/ 2147483647 w 585"/>
                <a:gd name="T113" fmla="*/ 2147483647 h 534"/>
                <a:gd name="T114" fmla="*/ 2147483647 w 585"/>
                <a:gd name="T115" fmla="*/ 2147483647 h 5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621" y="1287"/>
              <a:ext cx="238" cy="283"/>
            </a:xfrm>
            <a:custGeom>
              <a:avLst/>
              <a:gdLst>
                <a:gd name="T0" fmla="*/ 2147483647 w 47"/>
                <a:gd name="T1" fmla="*/ 2147483647 h 56"/>
                <a:gd name="T2" fmla="*/ 2147483647 w 47"/>
                <a:gd name="T3" fmla="*/ 2147483647 h 56"/>
                <a:gd name="T4" fmla="*/ 2147483647 w 47"/>
                <a:gd name="T5" fmla="*/ 2147483647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403" y="1403"/>
              <a:ext cx="208" cy="379"/>
            </a:xfrm>
            <a:custGeom>
              <a:avLst/>
              <a:gdLst>
                <a:gd name="T0" fmla="*/ 2147483647 w 41"/>
                <a:gd name="T1" fmla="*/ 2147483647 h 75"/>
                <a:gd name="T2" fmla="*/ 2147483647 w 41"/>
                <a:gd name="T3" fmla="*/ 2147483647 h 75"/>
                <a:gd name="T4" fmla="*/ 2147483647 w 41"/>
                <a:gd name="T5" fmla="*/ 2147483647 h 75"/>
                <a:gd name="T6" fmla="*/ 2147483647 w 41"/>
                <a:gd name="T7" fmla="*/ 2147483647 h 75"/>
                <a:gd name="T8" fmla="*/ 2147483647 w 41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272" y="645"/>
              <a:ext cx="683" cy="318"/>
            </a:xfrm>
            <a:custGeom>
              <a:avLst/>
              <a:gdLst>
                <a:gd name="T0" fmla="*/ 2147483647 w 135"/>
                <a:gd name="T1" fmla="*/ 2147483647 h 63"/>
                <a:gd name="T2" fmla="*/ 2147483647 w 135"/>
                <a:gd name="T3" fmla="*/ 2147483647 h 63"/>
                <a:gd name="T4" fmla="*/ 2147483647 w 135"/>
                <a:gd name="T5" fmla="*/ 2147483647 h 63"/>
                <a:gd name="T6" fmla="*/ 2147483647 w 135"/>
                <a:gd name="T7" fmla="*/ 2147483647 h 63"/>
                <a:gd name="T8" fmla="*/ 2147483647 w 135"/>
                <a:gd name="T9" fmla="*/ 2147483647 h 63"/>
                <a:gd name="T10" fmla="*/ 2147483647 w 135"/>
                <a:gd name="T11" fmla="*/ 2147483647 h 63"/>
                <a:gd name="T12" fmla="*/ 2147483647 w 135"/>
                <a:gd name="T13" fmla="*/ 2147483647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046" y="1545"/>
              <a:ext cx="490" cy="515"/>
            </a:xfrm>
            <a:custGeom>
              <a:avLst/>
              <a:gdLst>
                <a:gd name="T0" fmla="*/ 2147483647 w 97"/>
                <a:gd name="T1" fmla="*/ 2147483647 h 102"/>
                <a:gd name="T2" fmla="*/ 2147483647 w 97"/>
                <a:gd name="T3" fmla="*/ 2147483647 h 102"/>
                <a:gd name="T4" fmla="*/ 2147483647 w 97"/>
                <a:gd name="T5" fmla="*/ 2147483647 h 102"/>
                <a:gd name="T6" fmla="*/ 2147483647 w 97"/>
                <a:gd name="T7" fmla="*/ 2147483647 h 102"/>
                <a:gd name="T8" fmla="*/ 2147483647 w 97"/>
                <a:gd name="T9" fmla="*/ 2147483647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173" y="1024"/>
              <a:ext cx="501" cy="96"/>
            </a:xfrm>
            <a:custGeom>
              <a:avLst/>
              <a:gdLst>
                <a:gd name="T0" fmla="*/ 2147483647 w 99"/>
                <a:gd name="T1" fmla="*/ 0 h 19"/>
                <a:gd name="T2" fmla="*/ 2147483647 w 99"/>
                <a:gd name="T3" fmla="*/ 2147483647 h 19"/>
                <a:gd name="T4" fmla="*/ 2147483647 w 9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340" y="1004"/>
              <a:ext cx="385" cy="237"/>
            </a:xfrm>
            <a:custGeom>
              <a:avLst/>
              <a:gdLst>
                <a:gd name="T0" fmla="*/ 2147483647 w 76"/>
                <a:gd name="T1" fmla="*/ 2147483647 h 47"/>
                <a:gd name="T2" fmla="*/ 2147483647 w 76"/>
                <a:gd name="T3" fmla="*/ 2147483647 h 47"/>
                <a:gd name="T4" fmla="*/ 2147483647 w 76"/>
                <a:gd name="T5" fmla="*/ 2147483647 h 47"/>
                <a:gd name="T6" fmla="*/ 2147483647 w 76"/>
                <a:gd name="T7" fmla="*/ 2147483647 h 47"/>
                <a:gd name="T8" fmla="*/ 2147483647 w 76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325" y="1201"/>
              <a:ext cx="415" cy="187"/>
            </a:xfrm>
            <a:custGeom>
              <a:avLst/>
              <a:gdLst>
                <a:gd name="T0" fmla="*/ 2147483647 w 82"/>
                <a:gd name="T1" fmla="*/ 2147483647 h 37"/>
                <a:gd name="T2" fmla="*/ 2147483647 w 82"/>
                <a:gd name="T3" fmla="*/ 2147483647 h 37"/>
                <a:gd name="T4" fmla="*/ 2147483647 w 82"/>
                <a:gd name="T5" fmla="*/ 2147483647 h 37"/>
                <a:gd name="T6" fmla="*/ 2147483647 w 82"/>
                <a:gd name="T7" fmla="*/ 2147483647 h 37"/>
                <a:gd name="T8" fmla="*/ 2147483647 w 82"/>
                <a:gd name="T9" fmla="*/ 2147483647 h 37"/>
                <a:gd name="T10" fmla="*/ 2147483647 w 82"/>
                <a:gd name="T11" fmla="*/ 0 h 37"/>
                <a:gd name="T12" fmla="*/ 2147483647 w 82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001" y="1378"/>
              <a:ext cx="698" cy="167"/>
            </a:xfrm>
            <a:custGeom>
              <a:avLst/>
              <a:gdLst>
                <a:gd name="T0" fmla="*/ 2147483647 w 138"/>
                <a:gd name="T1" fmla="*/ 2147483647 h 33"/>
                <a:gd name="T2" fmla="*/ 2147483647 w 138"/>
                <a:gd name="T3" fmla="*/ 2147483647 h 33"/>
                <a:gd name="T4" fmla="*/ 2147483647 w 138"/>
                <a:gd name="T5" fmla="*/ 2147483647 h 33"/>
                <a:gd name="T6" fmla="*/ 2147483647 w 138"/>
                <a:gd name="T7" fmla="*/ 2147483647 h 33"/>
                <a:gd name="T8" fmla="*/ 2147483647 w 138"/>
                <a:gd name="T9" fmla="*/ 2147483647 h 33"/>
                <a:gd name="T10" fmla="*/ 2147483647 w 138"/>
                <a:gd name="T11" fmla="*/ 2147483647 h 33"/>
                <a:gd name="T12" fmla="*/ 2147483647 w 13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077" y="1540"/>
              <a:ext cx="567" cy="146"/>
            </a:xfrm>
            <a:custGeom>
              <a:avLst/>
              <a:gdLst>
                <a:gd name="T0" fmla="*/ 2147483647 w 112"/>
                <a:gd name="T1" fmla="*/ 2147483647 h 29"/>
                <a:gd name="T2" fmla="*/ 2147483647 w 112"/>
                <a:gd name="T3" fmla="*/ 2147483647 h 29"/>
                <a:gd name="T4" fmla="*/ 2147483647 w 112"/>
                <a:gd name="T5" fmla="*/ 2147483647 h 29"/>
                <a:gd name="T6" fmla="*/ 2147483647 w 112"/>
                <a:gd name="T7" fmla="*/ 2147483647 h 29"/>
                <a:gd name="T8" fmla="*/ 2147483647 w 112"/>
                <a:gd name="T9" fmla="*/ 2147483647 h 29"/>
                <a:gd name="T10" fmla="*/ 2147483647 w 112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042" y="1656"/>
              <a:ext cx="581" cy="480"/>
            </a:xfrm>
            <a:custGeom>
              <a:avLst/>
              <a:gdLst>
                <a:gd name="T0" fmla="*/ 2147483647 w 115"/>
                <a:gd name="T1" fmla="*/ 2147483647 h 95"/>
                <a:gd name="T2" fmla="*/ 2147483647 w 115"/>
                <a:gd name="T3" fmla="*/ 2147483647 h 95"/>
                <a:gd name="T4" fmla="*/ 2147483647 w 115"/>
                <a:gd name="T5" fmla="*/ 2147483647 h 95"/>
                <a:gd name="T6" fmla="*/ 2147483647 w 115"/>
                <a:gd name="T7" fmla="*/ 2147483647 h 95"/>
                <a:gd name="T8" fmla="*/ 2147483647 w 115"/>
                <a:gd name="T9" fmla="*/ 2147483647 h 95"/>
                <a:gd name="T10" fmla="*/ 2147483647 w 115"/>
                <a:gd name="T11" fmla="*/ 2147483647 h 95"/>
                <a:gd name="T12" fmla="*/ 2147483647 w 115"/>
                <a:gd name="T13" fmla="*/ 2147483647 h 95"/>
                <a:gd name="T14" fmla="*/ 2147483647 w 115"/>
                <a:gd name="T15" fmla="*/ 2147483647 h 95"/>
                <a:gd name="T16" fmla="*/ 2147483647 w 115"/>
                <a:gd name="T17" fmla="*/ 2147483647 h 95"/>
                <a:gd name="T18" fmla="*/ 2147483647 w 115"/>
                <a:gd name="T19" fmla="*/ 2147483647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421" y="1464"/>
              <a:ext cx="329" cy="854"/>
            </a:xfrm>
            <a:custGeom>
              <a:avLst/>
              <a:gdLst>
                <a:gd name="T0" fmla="*/ 2147483647 w 65"/>
                <a:gd name="T1" fmla="*/ 2147483647 h 169"/>
                <a:gd name="T2" fmla="*/ 2147483647 w 65"/>
                <a:gd name="T3" fmla="*/ 2147483647 h 169"/>
                <a:gd name="T4" fmla="*/ 2147483647 w 65"/>
                <a:gd name="T5" fmla="*/ 2147483647 h 169"/>
                <a:gd name="T6" fmla="*/ 2147483647 w 65"/>
                <a:gd name="T7" fmla="*/ 2147483647 h 169"/>
                <a:gd name="T8" fmla="*/ 2147483647 w 65"/>
                <a:gd name="T9" fmla="*/ 2147483647 h 169"/>
                <a:gd name="T10" fmla="*/ 0 w 65"/>
                <a:gd name="T11" fmla="*/ 2147483647 h 169"/>
                <a:gd name="T12" fmla="*/ 2147483647 w 65"/>
                <a:gd name="T13" fmla="*/ 2147483647 h 169"/>
                <a:gd name="T14" fmla="*/ 2147483647 w 65"/>
                <a:gd name="T15" fmla="*/ 2147483647 h 169"/>
                <a:gd name="T16" fmla="*/ 2147483647 w 65"/>
                <a:gd name="T17" fmla="*/ 2147483647 h 169"/>
                <a:gd name="T18" fmla="*/ 2147483647 w 65"/>
                <a:gd name="T19" fmla="*/ 0 h 169"/>
                <a:gd name="T20" fmla="*/ 2147483647 w 65"/>
                <a:gd name="T21" fmla="*/ 2147483647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3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9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1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1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2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3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2147483647 h 2"/>
                <a:gd name="T2" fmla="*/ 0 w 4"/>
                <a:gd name="T3" fmla="*/ 2147483647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5" name="Group 168"/>
          <p:cNvGrpSpPr>
            <a:grpSpLocks/>
          </p:cNvGrpSpPr>
          <p:nvPr/>
        </p:nvGrpSpPr>
        <p:grpSpPr bwMode="auto"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166" name="Freeform 16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7" name="Freeform 17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" name="Freeform 17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9" name="Freeform 17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0" name="Freeform 17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1" name="Freeform 17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2" name="Freeform 17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3" name="Freeform 17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" name="Freeform 17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5" name="Freeform 17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6" name="Freeform 17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7" name="Freeform 18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8" name="Freeform 18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6291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76295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79" name="Rectangle 16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0" name="Rectangle 1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1" name="Rectangle 1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9D74-E93F-4DC6-BB1B-378A9EB3957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497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9ABBB-0D49-4726-9484-DF5C6B8A24B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535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4C78D-70E1-49FF-BB2C-475F49E726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366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8E540-0432-45E6-95E8-59E0F0AAD9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866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4D855-6BD2-433C-905A-70AE5B1F334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9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41ED-B190-4126-B17C-6F6EB8EA9073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5705-7949-4554-9BB8-F40ED36762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7690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722E-20B5-406B-B061-F2C83B15679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508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968E4-7B92-403E-BDBE-F80AB60E5D4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923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E39A-84D1-44F3-9EBA-955569E7619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77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202-2E28-42CF-A2C0-6FE7C4DAB87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377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9913-26A8-4ECA-B8D0-DCC54C5A9CE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937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7" cy="5870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53163" cy="5870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66D5E-EE9C-4DA0-B24D-B219D7B9E25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094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AD81-9150-43D0-875B-C4BD2C1F484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811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4760913" y="20638"/>
            <a:ext cx="4438650" cy="4038600"/>
          </a:xfrm>
          <a:custGeom>
            <a:avLst/>
            <a:gdLst>
              <a:gd name="T0" fmla="*/ 2147483647 w 546"/>
              <a:gd name="T1" fmla="*/ 2147483647 h 497"/>
              <a:gd name="T2" fmla="*/ 2147483647 w 546"/>
              <a:gd name="T3" fmla="*/ 2147483647 h 497"/>
              <a:gd name="T4" fmla="*/ 2147483647 w 546"/>
              <a:gd name="T5" fmla="*/ 2147483647 h 497"/>
              <a:gd name="T6" fmla="*/ 2147483647 w 546"/>
              <a:gd name="T7" fmla="*/ 2147483647 h 497"/>
              <a:gd name="T8" fmla="*/ 2147483647 w 546"/>
              <a:gd name="T9" fmla="*/ 2147483647 h 497"/>
              <a:gd name="T10" fmla="*/ 2147483647 w 546"/>
              <a:gd name="T11" fmla="*/ 2147483647 h 497"/>
              <a:gd name="T12" fmla="*/ 2147483647 w 546"/>
              <a:gd name="T13" fmla="*/ 2147483647 h 497"/>
              <a:gd name="T14" fmla="*/ 2147483647 w 546"/>
              <a:gd name="T15" fmla="*/ 2147483647 h 497"/>
              <a:gd name="T16" fmla="*/ 2147483647 w 546"/>
              <a:gd name="T17" fmla="*/ 2147483647 h 497"/>
              <a:gd name="T18" fmla="*/ 2147483647 w 546"/>
              <a:gd name="T19" fmla="*/ 2147483647 h 497"/>
              <a:gd name="T20" fmla="*/ 2147483647 w 546"/>
              <a:gd name="T21" fmla="*/ 2147483647 h 497"/>
              <a:gd name="T22" fmla="*/ 2147483647 w 546"/>
              <a:gd name="T23" fmla="*/ 2147483647 h 497"/>
              <a:gd name="T24" fmla="*/ 2147483647 w 546"/>
              <a:gd name="T25" fmla="*/ 2147483647 h 4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060" y="18"/>
              <a:ext cx="490" cy="187"/>
            </a:xfrm>
            <a:custGeom>
              <a:avLst/>
              <a:gdLst>
                <a:gd name="T0" fmla="*/ 2147483647 w 97"/>
                <a:gd name="T1" fmla="*/ 2147483647 h 37"/>
                <a:gd name="T2" fmla="*/ 2147483647 w 97"/>
                <a:gd name="T3" fmla="*/ 2147483647 h 37"/>
                <a:gd name="T4" fmla="*/ 2147483647 w 97"/>
                <a:gd name="T5" fmla="*/ 2147483647 h 37"/>
                <a:gd name="T6" fmla="*/ 2147483647 w 97"/>
                <a:gd name="T7" fmla="*/ 0 h 37"/>
                <a:gd name="T8" fmla="*/ 2147483647 w 97"/>
                <a:gd name="T9" fmla="*/ 0 h 37"/>
                <a:gd name="T10" fmla="*/ 2147483647 w 97"/>
                <a:gd name="T11" fmla="*/ 2147483647 h 37"/>
                <a:gd name="T12" fmla="*/ 2147483647 w 97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>
                <a:gd name="T0" fmla="*/ 2147483647 w 585"/>
                <a:gd name="T1" fmla="*/ 2147483647 h 534"/>
                <a:gd name="T2" fmla="*/ 2147483647 w 585"/>
                <a:gd name="T3" fmla="*/ 0 h 534"/>
                <a:gd name="T4" fmla="*/ 2147483647 w 585"/>
                <a:gd name="T5" fmla="*/ 2147483647 h 534"/>
                <a:gd name="T6" fmla="*/ 2147483647 w 585"/>
                <a:gd name="T7" fmla="*/ 2147483647 h 534"/>
                <a:gd name="T8" fmla="*/ 2147483647 w 585"/>
                <a:gd name="T9" fmla="*/ 2147483647 h 534"/>
                <a:gd name="T10" fmla="*/ 2147483647 w 585"/>
                <a:gd name="T11" fmla="*/ 2147483647 h 534"/>
                <a:gd name="T12" fmla="*/ 2147483647 w 585"/>
                <a:gd name="T13" fmla="*/ 2147483647 h 534"/>
                <a:gd name="T14" fmla="*/ 2147483647 w 585"/>
                <a:gd name="T15" fmla="*/ 2147483647 h 534"/>
                <a:gd name="T16" fmla="*/ 2147483647 w 585"/>
                <a:gd name="T17" fmla="*/ 2147483647 h 534"/>
                <a:gd name="T18" fmla="*/ 2147483647 w 585"/>
                <a:gd name="T19" fmla="*/ 2147483647 h 534"/>
                <a:gd name="T20" fmla="*/ 2147483647 w 585"/>
                <a:gd name="T21" fmla="*/ 2147483647 h 534"/>
                <a:gd name="T22" fmla="*/ 2147483647 w 585"/>
                <a:gd name="T23" fmla="*/ 2147483647 h 534"/>
                <a:gd name="T24" fmla="*/ 2147483647 w 585"/>
                <a:gd name="T25" fmla="*/ 2147483647 h 534"/>
                <a:gd name="T26" fmla="*/ 2147483647 w 585"/>
                <a:gd name="T27" fmla="*/ 2147483647 h 534"/>
                <a:gd name="T28" fmla="*/ 2147483647 w 585"/>
                <a:gd name="T29" fmla="*/ 2147483647 h 534"/>
                <a:gd name="T30" fmla="*/ 2147483647 w 585"/>
                <a:gd name="T31" fmla="*/ 2147483647 h 534"/>
                <a:gd name="T32" fmla="*/ 2147483647 w 585"/>
                <a:gd name="T33" fmla="*/ 2147483647 h 534"/>
                <a:gd name="T34" fmla="*/ 2147483647 w 585"/>
                <a:gd name="T35" fmla="*/ 2147483647 h 534"/>
                <a:gd name="T36" fmla="*/ 2147483647 w 585"/>
                <a:gd name="T37" fmla="*/ 2147483647 h 534"/>
                <a:gd name="T38" fmla="*/ 2147483647 w 585"/>
                <a:gd name="T39" fmla="*/ 2147483647 h 534"/>
                <a:gd name="T40" fmla="*/ 2147483647 w 585"/>
                <a:gd name="T41" fmla="*/ 2147483647 h 534"/>
                <a:gd name="T42" fmla="*/ 2147483647 w 585"/>
                <a:gd name="T43" fmla="*/ 2147483647 h 534"/>
                <a:gd name="T44" fmla="*/ 2147483647 w 585"/>
                <a:gd name="T45" fmla="*/ 2147483647 h 534"/>
                <a:gd name="T46" fmla="*/ 2147483647 w 585"/>
                <a:gd name="T47" fmla="*/ 2147483647 h 534"/>
                <a:gd name="T48" fmla="*/ 2147483647 w 585"/>
                <a:gd name="T49" fmla="*/ 2147483647 h 534"/>
                <a:gd name="T50" fmla="*/ 2147483647 w 585"/>
                <a:gd name="T51" fmla="*/ 2147483647 h 534"/>
                <a:gd name="T52" fmla="*/ 2147483647 w 585"/>
                <a:gd name="T53" fmla="*/ 2147483647 h 534"/>
                <a:gd name="T54" fmla="*/ 2147483647 w 585"/>
                <a:gd name="T55" fmla="*/ 2147483647 h 534"/>
                <a:gd name="T56" fmla="*/ 2147483647 w 585"/>
                <a:gd name="T57" fmla="*/ 2147483647 h 534"/>
                <a:gd name="T58" fmla="*/ 2147483647 w 585"/>
                <a:gd name="T59" fmla="*/ 2147483647 h 534"/>
                <a:gd name="T60" fmla="*/ 2147483647 w 585"/>
                <a:gd name="T61" fmla="*/ 2147483647 h 534"/>
                <a:gd name="T62" fmla="*/ 2147483647 w 585"/>
                <a:gd name="T63" fmla="*/ 2147483647 h 534"/>
                <a:gd name="T64" fmla="*/ 2147483647 w 585"/>
                <a:gd name="T65" fmla="*/ 2147483647 h 534"/>
                <a:gd name="T66" fmla="*/ 2147483647 w 585"/>
                <a:gd name="T67" fmla="*/ 2147483647 h 534"/>
                <a:gd name="T68" fmla="*/ 2147483647 w 585"/>
                <a:gd name="T69" fmla="*/ 2147483647 h 534"/>
                <a:gd name="T70" fmla="*/ 2147483647 w 585"/>
                <a:gd name="T71" fmla="*/ 2147483647 h 534"/>
                <a:gd name="T72" fmla="*/ 2147483647 w 585"/>
                <a:gd name="T73" fmla="*/ 2147483647 h 534"/>
                <a:gd name="T74" fmla="*/ 2147483647 w 585"/>
                <a:gd name="T75" fmla="*/ 2147483647 h 534"/>
                <a:gd name="T76" fmla="*/ 2147483647 w 585"/>
                <a:gd name="T77" fmla="*/ 2147483647 h 534"/>
                <a:gd name="T78" fmla="*/ 2147483647 w 585"/>
                <a:gd name="T79" fmla="*/ 2147483647 h 534"/>
                <a:gd name="T80" fmla="*/ 2147483647 w 585"/>
                <a:gd name="T81" fmla="*/ 2147483647 h 534"/>
                <a:gd name="T82" fmla="*/ 2147483647 w 585"/>
                <a:gd name="T83" fmla="*/ 2147483647 h 534"/>
                <a:gd name="T84" fmla="*/ 2147483647 w 585"/>
                <a:gd name="T85" fmla="*/ 2147483647 h 534"/>
                <a:gd name="T86" fmla="*/ 2147483647 w 585"/>
                <a:gd name="T87" fmla="*/ 2147483647 h 534"/>
                <a:gd name="T88" fmla="*/ 2147483647 w 585"/>
                <a:gd name="T89" fmla="*/ 2147483647 h 534"/>
                <a:gd name="T90" fmla="*/ 2147483647 w 585"/>
                <a:gd name="T91" fmla="*/ 2147483647 h 534"/>
                <a:gd name="T92" fmla="*/ 2147483647 w 585"/>
                <a:gd name="T93" fmla="*/ 2147483647 h 534"/>
                <a:gd name="T94" fmla="*/ 2147483647 w 585"/>
                <a:gd name="T95" fmla="*/ 2147483647 h 534"/>
                <a:gd name="T96" fmla="*/ 2147483647 w 585"/>
                <a:gd name="T97" fmla="*/ 2147483647 h 534"/>
                <a:gd name="T98" fmla="*/ 2147483647 w 585"/>
                <a:gd name="T99" fmla="*/ 2147483647 h 534"/>
                <a:gd name="T100" fmla="*/ 2147483647 w 585"/>
                <a:gd name="T101" fmla="*/ 2147483647 h 534"/>
                <a:gd name="T102" fmla="*/ 2147483647 w 585"/>
                <a:gd name="T103" fmla="*/ 2147483647 h 534"/>
                <a:gd name="T104" fmla="*/ 2147483647 w 585"/>
                <a:gd name="T105" fmla="*/ 2147483647 h 534"/>
                <a:gd name="T106" fmla="*/ 2147483647 w 585"/>
                <a:gd name="T107" fmla="*/ 2147483647 h 534"/>
                <a:gd name="T108" fmla="*/ 2147483647 w 585"/>
                <a:gd name="T109" fmla="*/ 2147483647 h 534"/>
                <a:gd name="T110" fmla="*/ 2147483647 w 585"/>
                <a:gd name="T111" fmla="*/ 2147483647 h 534"/>
                <a:gd name="T112" fmla="*/ 2147483647 w 585"/>
                <a:gd name="T113" fmla="*/ 2147483647 h 534"/>
                <a:gd name="T114" fmla="*/ 2147483647 w 585"/>
                <a:gd name="T115" fmla="*/ 2147483647 h 5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621" y="1287"/>
              <a:ext cx="238" cy="283"/>
            </a:xfrm>
            <a:custGeom>
              <a:avLst/>
              <a:gdLst>
                <a:gd name="T0" fmla="*/ 2147483647 w 47"/>
                <a:gd name="T1" fmla="*/ 2147483647 h 56"/>
                <a:gd name="T2" fmla="*/ 2147483647 w 47"/>
                <a:gd name="T3" fmla="*/ 2147483647 h 56"/>
                <a:gd name="T4" fmla="*/ 2147483647 w 47"/>
                <a:gd name="T5" fmla="*/ 2147483647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403" y="1403"/>
              <a:ext cx="208" cy="379"/>
            </a:xfrm>
            <a:custGeom>
              <a:avLst/>
              <a:gdLst>
                <a:gd name="T0" fmla="*/ 2147483647 w 41"/>
                <a:gd name="T1" fmla="*/ 2147483647 h 75"/>
                <a:gd name="T2" fmla="*/ 2147483647 w 41"/>
                <a:gd name="T3" fmla="*/ 2147483647 h 75"/>
                <a:gd name="T4" fmla="*/ 2147483647 w 41"/>
                <a:gd name="T5" fmla="*/ 2147483647 h 75"/>
                <a:gd name="T6" fmla="*/ 2147483647 w 41"/>
                <a:gd name="T7" fmla="*/ 2147483647 h 75"/>
                <a:gd name="T8" fmla="*/ 2147483647 w 41"/>
                <a:gd name="T9" fmla="*/ 2147483647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272" y="645"/>
              <a:ext cx="683" cy="318"/>
            </a:xfrm>
            <a:custGeom>
              <a:avLst/>
              <a:gdLst>
                <a:gd name="T0" fmla="*/ 2147483647 w 135"/>
                <a:gd name="T1" fmla="*/ 2147483647 h 63"/>
                <a:gd name="T2" fmla="*/ 2147483647 w 135"/>
                <a:gd name="T3" fmla="*/ 2147483647 h 63"/>
                <a:gd name="T4" fmla="*/ 2147483647 w 135"/>
                <a:gd name="T5" fmla="*/ 2147483647 h 63"/>
                <a:gd name="T6" fmla="*/ 2147483647 w 135"/>
                <a:gd name="T7" fmla="*/ 2147483647 h 63"/>
                <a:gd name="T8" fmla="*/ 2147483647 w 135"/>
                <a:gd name="T9" fmla="*/ 2147483647 h 63"/>
                <a:gd name="T10" fmla="*/ 2147483647 w 135"/>
                <a:gd name="T11" fmla="*/ 2147483647 h 63"/>
                <a:gd name="T12" fmla="*/ 2147483647 w 135"/>
                <a:gd name="T13" fmla="*/ 2147483647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046" y="1545"/>
              <a:ext cx="490" cy="515"/>
            </a:xfrm>
            <a:custGeom>
              <a:avLst/>
              <a:gdLst>
                <a:gd name="T0" fmla="*/ 2147483647 w 97"/>
                <a:gd name="T1" fmla="*/ 2147483647 h 102"/>
                <a:gd name="T2" fmla="*/ 2147483647 w 97"/>
                <a:gd name="T3" fmla="*/ 2147483647 h 102"/>
                <a:gd name="T4" fmla="*/ 2147483647 w 97"/>
                <a:gd name="T5" fmla="*/ 2147483647 h 102"/>
                <a:gd name="T6" fmla="*/ 2147483647 w 97"/>
                <a:gd name="T7" fmla="*/ 2147483647 h 102"/>
                <a:gd name="T8" fmla="*/ 2147483647 w 97"/>
                <a:gd name="T9" fmla="*/ 2147483647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5173" y="1024"/>
              <a:ext cx="501" cy="96"/>
            </a:xfrm>
            <a:custGeom>
              <a:avLst/>
              <a:gdLst>
                <a:gd name="T0" fmla="*/ 2147483647 w 99"/>
                <a:gd name="T1" fmla="*/ 0 h 19"/>
                <a:gd name="T2" fmla="*/ 2147483647 w 99"/>
                <a:gd name="T3" fmla="*/ 2147483647 h 19"/>
                <a:gd name="T4" fmla="*/ 2147483647 w 99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340" y="1004"/>
              <a:ext cx="385" cy="237"/>
            </a:xfrm>
            <a:custGeom>
              <a:avLst/>
              <a:gdLst>
                <a:gd name="T0" fmla="*/ 2147483647 w 76"/>
                <a:gd name="T1" fmla="*/ 2147483647 h 47"/>
                <a:gd name="T2" fmla="*/ 2147483647 w 76"/>
                <a:gd name="T3" fmla="*/ 2147483647 h 47"/>
                <a:gd name="T4" fmla="*/ 2147483647 w 76"/>
                <a:gd name="T5" fmla="*/ 2147483647 h 47"/>
                <a:gd name="T6" fmla="*/ 2147483647 w 76"/>
                <a:gd name="T7" fmla="*/ 2147483647 h 47"/>
                <a:gd name="T8" fmla="*/ 2147483647 w 76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325" y="1201"/>
              <a:ext cx="415" cy="187"/>
            </a:xfrm>
            <a:custGeom>
              <a:avLst/>
              <a:gdLst>
                <a:gd name="T0" fmla="*/ 2147483647 w 82"/>
                <a:gd name="T1" fmla="*/ 2147483647 h 37"/>
                <a:gd name="T2" fmla="*/ 2147483647 w 82"/>
                <a:gd name="T3" fmla="*/ 2147483647 h 37"/>
                <a:gd name="T4" fmla="*/ 2147483647 w 82"/>
                <a:gd name="T5" fmla="*/ 2147483647 h 37"/>
                <a:gd name="T6" fmla="*/ 2147483647 w 82"/>
                <a:gd name="T7" fmla="*/ 2147483647 h 37"/>
                <a:gd name="T8" fmla="*/ 2147483647 w 82"/>
                <a:gd name="T9" fmla="*/ 2147483647 h 37"/>
                <a:gd name="T10" fmla="*/ 2147483647 w 82"/>
                <a:gd name="T11" fmla="*/ 0 h 37"/>
                <a:gd name="T12" fmla="*/ 2147483647 w 82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5001" y="1378"/>
              <a:ext cx="698" cy="167"/>
            </a:xfrm>
            <a:custGeom>
              <a:avLst/>
              <a:gdLst>
                <a:gd name="T0" fmla="*/ 2147483647 w 138"/>
                <a:gd name="T1" fmla="*/ 2147483647 h 33"/>
                <a:gd name="T2" fmla="*/ 2147483647 w 138"/>
                <a:gd name="T3" fmla="*/ 2147483647 h 33"/>
                <a:gd name="T4" fmla="*/ 2147483647 w 138"/>
                <a:gd name="T5" fmla="*/ 2147483647 h 33"/>
                <a:gd name="T6" fmla="*/ 2147483647 w 138"/>
                <a:gd name="T7" fmla="*/ 2147483647 h 33"/>
                <a:gd name="T8" fmla="*/ 2147483647 w 138"/>
                <a:gd name="T9" fmla="*/ 2147483647 h 33"/>
                <a:gd name="T10" fmla="*/ 2147483647 w 138"/>
                <a:gd name="T11" fmla="*/ 2147483647 h 33"/>
                <a:gd name="T12" fmla="*/ 2147483647 w 138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077" y="1540"/>
              <a:ext cx="567" cy="146"/>
            </a:xfrm>
            <a:custGeom>
              <a:avLst/>
              <a:gdLst>
                <a:gd name="T0" fmla="*/ 2147483647 w 112"/>
                <a:gd name="T1" fmla="*/ 2147483647 h 29"/>
                <a:gd name="T2" fmla="*/ 2147483647 w 112"/>
                <a:gd name="T3" fmla="*/ 2147483647 h 29"/>
                <a:gd name="T4" fmla="*/ 2147483647 w 112"/>
                <a:gd name="T5" fmla="*/ 2147483647 h 29"/>
                <a:gd name="T6" fmla="*/ 2147483647 w 112"/>
                <a:gd name="T7" fmla="*/ 2147483647 h 29"/>
                <a:gd name="T8" fmla="*/ 2147483647 w 112"/>
                <a:gd name="T9" fmla="*/ 2147483647 h 29"/>
                <a:gd name="T10" fmla="*/ 2147483647 w 112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042" y="1656"/>
              <a:ext cx="581" cy="480"/>
            </a:xfrm>
            <a:custGeom>
              <a:avLst/>
              <a:gdLst>
                <a:gd name="T0" fmla="*/ 2147483647 w 115"/>
                <a:gd name="T1" fmla="*/ 2147483647 h 95"/>
                <a:gd name="T2" fmla="*/ 2147483647 w 115"/>
                <a:gd name="T3" fmla="*/ 2147483647 h 95"/>
                <a:gd name="T4" fmla="*/ 2147483647 w 115"/>
                <a:gd name="T5" fmla="*/ 2147483647 h 95"/>
                <a:gd name="T6" fmla="*/ 2147483647 w 115"/>
                <a:gd name="T7" fmla="*/ 2147483647 h 95"/>
                <a:gd name="T8" fmla="*/ 2147483647 w 115"/>
                <a:gd name="T9" fmla="*/ 2147483647 h 95"/>
                <a:gd name="T10" fmla="*/ 2147483647 w 115"/>
                <a:gd name="T11" fmla="*/ 2147483647 h 95"/>
                <a:gd name="T12" fmla="*/ 2147483647 w 115"/>
                <a:gd name="T13" fmla="*/ 2147483647 h 95"/>
                <a:gd name="T14" fmla="*/ 2147483647 w 115"/>
                <a:gd name="T15" fmla="*/ 2147483647 h 95"/>
                <a:gd name="T16" fmla="*/ 2147483647 w 115"/>
                <a:gd name="T17" fmla="*/ 2147483647 h 95"/>
                <a:gd name="T18" fmla="*/ 2147483647 w 115"/>
                <a:gd name="T19" fmla="*/ 2147483647 h 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421" y="1464"/>
              <a:ext cx="329" cy="854"/>
            </a:xfrm>
            <a:custGeom>
              <a:avLst/>
              <a:gdLst>
                <a:gd name="T0" fmla="*/ 2147483647 w 65"/>
                <a:gd name="T1" fmla="*/ 2147483647 h 169"/>
                <a:gd name="T2" fmla="*/ 2147483647 w 65"/>
                <a:gd name="T3" fmla="*/ 2147483647 h 169"/>
                <a:gd name="T4" fmla="*/ 2147483647 w 65"/>
                <a:gd name="T5" fmla="*/ 2147483647 h 169"/>
                <a:gd name="T6" fmla="*/ 2147483647 w 65"/>
                <a:gd name="T7" fmla="*/ 2147483647 h 169"/>
                <a:gd name="T8" fmla="*/ 2147483647 w 65"/>
                <a:gd name="T9" fmla="*/ 2147483647 h 169"/>
                <a:gd name="T10" fmla="*/ 0 w 65"/>
                <a:gd name="T11" fmla="*/ 2147483647 h 169"/>
                <a:gd name="T12" fmla="*/ 2147483647 w 65"/>
                <a:gd name="T13" fmla="*/ 2147483647 h 169"/>
                <a:gd name="T14" fmla="*/ 2147483647 w 65"/>
                <a:gd name="T15" fmla="*/ 2147483647 h 169"/>
                <a:gd name="T16" fmla="*/ 2147483647 w 65"/>
                <a:gd name="T17" fmla="*/ 2147483647 h 169"/>
                <a:gd name="T18" fmla="*/ 2147483647 w 65"/>
                <a:gd name="T19" fmla="*/ 0 h 169"/>
                <a:gd name="T20" fmla="*/ 2147483647 w 65"/>
                <a:gd name="T21" fmla="*/ 2147483647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0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8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8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9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3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5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9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1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0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1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2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3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2147483647 h 2"/>
                <a:gd name="T2" fmla="*/ 0 w 4"/>
                <a:gd name="T3" fmla="*/ 2147483647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5" name="Group 168"/>
          <p:cNvGrpSpPr>
            <a:grpSpLocks/>
          </p:cNvGrpSpPr>
          <p:nvPr/>
        </p:nvGrpSpPr>
        <p:grpSpPr bwMode="auto"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166" name="Freeform 16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7" name="Freeform 17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8" name="Freeform 17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9" name="Freeform 17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0" name="Freeform 17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1" name="Freeform 17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2" name="Freeform 17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3" name="Freeform 17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4" name="Freeform 17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5" name="Freeform 17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6" name="Freeform 17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7" name="Freeform 18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8" name="Freeform 18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6291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76295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79" name="Rectangle 16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0" name="Rectangle 1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1" name="Rectangle 1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9D74-E93F-4DC6-BB1B-378A9EB3957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818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9ABBB-0D49-4726-9484-DF5C6B8A24B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593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5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5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4C78D-70E1-49FF-BB2C-475F49E726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2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41ED-B190-4126-B17C-6F6EB8EA9073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65705-7949-4554-9BB8-F40ED36762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86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1132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3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4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5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6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7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8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9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0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1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2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3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4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5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6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8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9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0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1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2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3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4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5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6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7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8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9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0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1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2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3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4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5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6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9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0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1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2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3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4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5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6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7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8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9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0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1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2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3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4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5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6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7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8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9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0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1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2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3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4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5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6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7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8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9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0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1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2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3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4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5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6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7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9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0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1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2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3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4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5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6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7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8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9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0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1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2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3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4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5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6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7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8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9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0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1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3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4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5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6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7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8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9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0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1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2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3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4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5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6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7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8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9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0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1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2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3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4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5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6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7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8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9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0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1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2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3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4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5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6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7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8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9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0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1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2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3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4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5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6" name="Freeform 147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2147483647 h 2"/>
                <a:gd name="T2" fmla="*/ 0 w 4"/>
                <a:gd name="T3" fmla="*/ 2147483647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7" name="Group 148"/>
          <p:cNvGrpSpPr>
            <a:grpSpLocks/>
          </p:cNvGrpSpPr>
          <p:nvPr/>
        </p:nvGrpSpPr>
        <p:grpSpPr bwMode="auto"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1119" name="Freeform 14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0" name="Freeform 15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1" name="Freeform 15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2" name="Freeform 15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3" name="Freeform 15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4" name="Freeform 15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5" name="Freeform 15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6" name="Freeform 15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7" name="Freeform 15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8" name="Freeform 15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9" name="Freeform 15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0" name="Freeform 16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1" name="Freeform 16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8" name="Group 162"/>
          <p:cNvGrpSpPr>
            <a:grpSpLocks/>
          </p:cNvGrpSpPr>
          <p:nvPr/>
        </p:nvGrpSpPr>
        <p:grpSpPr bwMode="auto"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1106" name="Freeform 163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7" name="Freeform 164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8" name="Freeform 165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9" name="Freeform 166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0" name="Freeform 167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1" name="Freeform 168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2" name="Freeform 169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3" name="Freeform 170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4" name="Freeform 171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5" name="Freeform 172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6" name="Freeform 173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7" name="Freeform 174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8" name="Freeform 175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9" name="Group 176"/>
          <p:cNvGrpSpPr>
            <a:grpSpLocks/>
          </p:cNvGrpSpPr>
          <p:nvPr/>
        </p:nvGrpSpPr>
        <p:grpSpPr bwMode="auto"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1093" name="Freeform 177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4" name="Freeform 178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5" name="Freeform 179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6" name="Freeform 180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7" name="Freeform 181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8" name="Freeform 182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9" name="Freeform 183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0" name="Freeform 184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1" name="Freeform 185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2" name="Freeform 186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3" name="Freeform 187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4" name="Freeform 188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5" name="Freeform 189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0" name="Group 190"/>
          <p:cNvGrpSpPr>
            <a:grpSpLocks/>
          </p:cNvGrpSpPr>
          <p:nvPr/>
        </p:nvGrpSpPr>
        <p:grpSpPr bwMode="auto"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1080" name="Freeform 191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1" name="Freeform 192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2" name="Freeform 193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3" name="Freeform 194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4" name="Freeform 195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5" name="Freeform 196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6" name="Freeform 197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7" name="Freeform 198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8" name="Freeform 199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9" name="Freeform 200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0" name="Freeform 201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1" name="Freeform 202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2" name="Freeform 203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1" name="Group 204"/>
          <p:cNvGrpSpPr>
            <a:grpSpLocks/>
          </p:cNvGrpSpPr>
          <p:nvPr/>
        </p:nvGrpSpPr>
        <p:grpSpPr bwMode="auto"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1067" name="Freeform 205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8" name="Freeform 206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9" name="Freeform 207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0" name="Freeform 208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1" name="Freeform 209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2" name="Freeform 210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3" name="Freeform 211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4" name="Freeform 212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5" name="Freeform 213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6" name="Freeform 214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7" name="Freeform 215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8" name="Freeform 216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9" name="Freeform 217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2" name="Group 218"/>
          <p:cNvGrpSpPr>
            <a:grpSpLocks/>
          </p:cNvGrpSpPr>
          <p:nvPr/>
        </p:nvGrpSpPr>
        <p:grpSpPr bwMode="auto"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1054" name="Freeform 21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22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22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22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22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22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0" name="Freeform 22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1" name="Freeform 22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2" name="Freeform 22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3" name="Freeform 22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4" name="Freeform 22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5" name="Freeform 23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6" name="Freeform 23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3" name="Group 232"/>
          <p:cNvGrpSpPr>
            <a:grpSpLocks/>
          </p:cNvGrpSpPr>
          <p:nvPr/>
        </p:nvGrpSpPr>
        <p:grpSpPr bwMode="auto">
          <a:xfrm>
            <a:off x="6934200" y="-7938"/>
            <a:ext cx="2317750" cy="2063751"/>
            <a:chOff x="4080" y="-5"/>
            <a:chExt cx="1748" cy="1556"/>
          </a:xfrm>
        </p:grpSpPr>
        <p:sp>
          <p:nvSpPr>
            <p:cNvPr id="1039" name="Freeform 233"/>
            <p:cNvSpPr>
              <a:spLocks/>
            </p:cNvSpPr>
            <p:nvPr userDrawn="1"/>
          </p:nvSpPr>
          <p:spPr bwMode="auto">
            <a:xfrm>
              <a:off x="4161" y="-5"/>
              <a:ext cx="1586" cy="1443"/>
            </a:xfrm>
            <a:custGeom>
              <a:avLst/>
              <a:gdLst>
                <a:gd name="T0" fmla="*/ 2147483647 w 546"/>
                <a:gd name="T1" fmla="*/ 2147483647 h 497"/>
                <a:gd name="T2" fmla="*/ 2147483647 w 546"/>
                <a:gd name="T3" fmla="*/ 2147483647 h 497"/>
                <a:gd name="T4" fmla="*/ 2147483647 w 546"/>
                <a:gd name="T5" fmla="*/ 2147483647 h 497"/>
                <a:gd name="T6" fmla="*/ 2147483647 w 546"/>
                <a:gd name="T7" fmla="*/ 2147483647 h 497"/>
                <a:gd name="T8" fmla="*/ 2147483647 w 546"/>
                <a:gd name="T9" fmla="*/ 2147483647 h 497"/>
                <a:gd name="T10" fmla="*/ 2147483647 w 546"/>
                <a:gd name="T11" fmla="*/ 2147483647 h 497"/>
                <a:gd name="T12" fmla="*/ 2147483647 w 546"/>
                <a:gd name="T13" fmla="*/ 2147483647 h 497"/>
                <a:gd name="T14" fmla="*/ 2147483647 w 546"/>
                <a:gd name="T15" fmla="*/ 2147483647 h 497"/>
                <a:gd name="T16" fmla="*/ 2147483647 w 546"/>
                <a:gd name="T17" fmla="*/ 2147483647 h 497"/>
                <a:gd name="T18" fmla="*/ 2147483647 w 546"/>
                <a:gd name="T19" fmla="*/ 2147483647 h 497"/>
                <a:gd name="T20" fmla="*/ 2147483647 w 546"/>
                <a:gd name="T21" fmla="*/ 2147483647 h 497"/>
                <a:gd name="T22" fmla="*/ 2147483647 w 546"/>
                <a:gd name="T23" fmla="*/ 2147483647 h 497"/>
                <a:gd name="T24" fmla="*/ 2147483647 w 546"/>
                <a:gd name="T25" fmla="*/ 2147483647 h 4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040" name="Group 234"/>
            <p:cNvGrpSpPr>
              <a:grpSpLocks/>
            </p:cNvGrpSpPr>
            <p:nvPr userDrawn="1"/>
          </p:nvGrpSpPr>
          <p:grpSpPr bwMode="auto"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1041" name="Freeform 235"/>
              <p:cNvSpPr>
                <a:spLocks/>
              </p:cNvSpPr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>
                  <a:gd name="T0" fmla="*/ 2147483647 w 97"/>
                  <a:gd name="T1" fmla="*/ 2147483647 h 37"/>
                  <a:gd name="T2" fmla="*/ 2147483647 w 97"/>
                  <a:gd name="T3" fmla="*/ 2147483647 h 37"/>
                  <a:gd name="T4" fmla="*/ 2147483647 w 97"/>
                  <a:gd name="T5" fmla="*/ 2147483647 h 37"/>
                  <a:gd name="T6" fmla="*/ 2147483647 w 97"/>
                  <a:gd name="T7" fmla="*/ 0 h 37"/>
                  <a:gd name="T8" fmla="*/ 2147483647 w 97"/>
                  <a:gd name="T9" fmla="*/ 0 h 37"/>
                  <a:gd name="T10" fmla="*/ 2147483647 w 97"/>
                  <a:gd name="T11" fmla="*/ 2147483647 h 37"/>
                  <a:gd name="T12" fmla="*/ 2147483647 w 97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Freeform 236"/>
              <p:cNvSpPr>
                <a:spLocks noEditPoint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>
                  <a:gd name="T0" fmla="*/ 2147483647 w 585"/>
                  <a:gd name="T1" fmla="*/ 2147483647 h 534"/>
                  <a:gd name="T2" fmla="*/ 2147483647 w 585"/>
                  <a:gd name="T3" fmla="*/ 0 h 534"/>
                  <a:gd name="T4" fmla="*/ 2147483647 w 585"/>
                  <a:gd name="T5" fmla="*/ 2147483647 h 534"/>
                  <a:gd name="T6" fmla="*/ 2147483647 w 585"/>
                  <a:gd name="T7" fmla="*/ 2147483647 h 534"/>
                  <a:gd name="T8" fmla="*/ 2147483647 w 585"/>
                  <a:gd name="T9" fmla="*/ 2147483647 h 534"/>
                  <a:gd name="T10" fmla="*/ 2147483647 w 585"/>
                  <a:gd name="T11" fmla="*/ 2147483647 h 534"/>
                  <a:gd name="T12" fmla="*/ 2147483647 w 585"/>
                  <a:gd name="T13" fmla="*/ 2147483647 h 534"/>
                  <a:gd name="T14" fmla="*/ 2147483647 w 585"/>
                  <a:gd name="T15" fmla="*/ 2147483647 h 534"/>
                  <a:gd name="T16" fmla="*/ 2147483647 w 585"/>
                  <a:gd name="T17" fmla="*/ 2147483647 h 534"/>
                  <a:gd name="T18" fmla="*/ 2147483647 w 585"/>
                  <a:gd name="T19" fmla="*/ 2147483647 h 534"/>
                  <a:gd name="T20" fmla="*/ 2147483647 w 585"/>
                  <a:gd name="T21" fmla="*/ 2147483647 h 534"/>
                  <a:gd name="T22" fmla="*/ 2147483647 w 585"/>
                  <a:gd name="T23" fmla="*/ 2147483647 h 534"/>
                  <a:gd name="T24" fmla="*/ 2147483647 w 585"/>
                  <a:gd name="T25" fmla="*/ 2147483647 h 534"/>
                  <a:gd name="T26" fmla="*/ 2147483647 w 585"/>
                  <a:gd name="T27" fmla="*/ 2147483647 h 534"/>
                  <a:gd name="T28" fmla="*/ 2147483647 w 585"/>
                  <a:gd name="T29" fmla="*/ 2147483647 h 534"/>
                  <a:gd name="T30" fmla="*/ 2147483647 w 585"/>
                  <a:gd name="T31" fmla="*/ 2147483647 h 534"/>
                  <a:gd name="T32" fmla="*/ 2147483647 w 585"/>
                  <a:gd name="T33" fmla="*/ 2147483647 h 534"/>
                  <a:gd name="T34" fmla="*/ 2147483647 w 585"/>
                  <a:gd name="T35" fmla="*/ 2147483647 h 534"/>
                  <a:gd name="T36" fmla="*/ 2147483647 w 585"/>
                  <a:gd name="T37" fmla="*/ 2147483647 h 534"/>
                  <a:gd name="T38" fmla="*/ 2147483647 w 585"/>
                  <a:gd name="T39" fmla="*/ 2147483647 h 534"/>
                  <a:gd name="T40" fmla="*/ 2147483647 w 585"/>
                  <a:gd name="T41" fmla="*/ 2147483647 h 534"/>
                  <a:gd name="T42" fmla="*/ 2147483647 w 585"/>
                  <a:gd name="T43" fmla="*/ 2147483647 h 534"/>
                  <a:gd name="T44" fmla="*/ 2147483647 w 585"/>
                  <a:gd name="T45" fmla="*/ 2147483647 h 534"/>
                  <a:gd name="T46" fmla="*/ 2147483647 w 585"/>
                  <a:gd name="T47" fmla="*/ 2147483647 h 534"/>
                  <a:gd name="T48" fmla="*/ 2147483647 w 585"/>
                  <a:gd name="T49" fmla="*/ 2147483647 h 534"/>
                  <a:gd name="T50" fmla="*/ 2147483647 w 585"/>
                  <a:gd name="T51" fmla="*/ 2147483647 h 534"/>
                  <a:gd name="T52" fmla="*/ 2147483647 w 585"/>
                  <a:gd name="T53" fmla="*/ 2147483647 h 534"/>
                  <a:gd name="T54" fmla="*/ 2147483647 w 585"/>
                  <a:gd name="T55" fmla="*/ 2147483647 h 534"/>
                  <a:gd name="T56" fmla="*/ 2147483647 w 585"/>
                  <a:gd name="T57" fmla="*/ 2147483647 h 534"/>
                  <a:gd name="T58" fmla="*/ 2147483647 w 585"/>
                  <a:gd name="T59" fmla="*/ 2147483647 h 534"/>
                  <a:gd name="T60" fmla="*/ 2147483647 w 585"/>
                  <a:gd name="T61" fmla="*/ 2147483647 h 534"/>
                  <a:gd name="T62" fmla="*/ 2147483647 w 585"/>
                  <a:gd name="T63" fmla="*/ 2147483647 h 534"/>
                  <a:gd name="T64" fmla="*/ 2147483647 w 585"/>
                  <a:gd name="T65" fmla="*/ 2147483647 h 534"/>
                  <a:gd name="T66" fmla="*/ 2147483647 w 585"/>
                  <a:gd name="T67" fmla="*/ 2147483647 h 534"/>
                  <a:gd name="T68" fmla="*/ 2147483647 w 585"/>
                  <a:gd name="T69" fmla="*/ 2147483647 h 534"/>
                  <a:gd name="T70" fmla="*/ 2147483647 w 585"/>
                  <a:gd name="T71" fmla="*/ 2147483647 h 534"/>
                  <a:gd name="T72" fmla="*/ 2147483647 w 585"/>
                  <a:gd name="T73" fmla="*/ 2147483647 h 534"/>
                  <a:gd name="T74" fmla="*/ 2147483647 w 585"/>
                  <a:gd name="T75" fmla="*/ 2147483647 h 534"/>
                  <a:gd name="T76" fmla="*/ 2147483647 w 585"/>
                  <a:gd name="T77" fmla="*/ 2147483647 h 534"/>
                  <a:gd name="T78" fmla="*/ 2147483647 w 585"/>
                  <a:gd name="T79" fmla="*/ 2147483647 h 534"/>
                  <a:gd name="T80" fmla="*/ 2147483647 w 585"/>
                  <a:gd name="T81" fmla="*/ 2147483647 h 534"/>
                  <a:gd name="T82" fmla="*/ 2147483647 w 585"/>
                  <a:gd name="T83" fmla="*/ 2147483647 h 534"/>
                  <a:gd name="T84" fmla="*/ 2147483647 w 585"/>
                  <a:gd name="T85" fmla="*/ 2147483647 h 534"/>
                  <a:gd name="T86" fmla="*/ 2147483647 w 585"/>
                  <a:gd name="T87" fmla="*/ 2147483647 h 534"/>
                  <a:gd name="T88" fmla="*/ 2147483647 w 585"/>
                  <a:gd name="T89" fmla="*/ 2147483647 h 534"/>
                  <a:gd name="T90" fmla="*/ 2147483647 w 585"/>
                  <a:gd name="T91" fmla="*/ 2147483647 h 534"/>
                  <a:gd name="T92" fmla="*/ 2147483647 w 585"/>
                  <a:gd name="T93" fmla="*/ 2147483647 h 534"/>
                  <a:gd name="T94" fmla="*/ 2147483647 w 585"/>
                  <a:gd name="T95" fmla="*/ 2147483647 h 534"/>
                  <a:gd name="T96" fmla="*/ 2147483647 w 585"/>
                  <a:gd name="T97" fmla="*/ 2147483647 h 534"/>
                  <a:gd name="T98" fmla="*/ 2147483647 w 585"/>
                  <a:gd name="T99" fmla="*/ 2147483647 h 534"/>
                  <a:gd name="T100" fmla="*/ 2147483647 w 585"/>
                  <a:gd name="T101" fmla="*/ 2147483647 h 534"/>
                  <a:gd name="T102" fmla="*/ 2147483647 w 585"/>
                  <a:gd name="T103" fmla="*/ 2147483647 h 534"/>
                  <a:gd name="T104" fmla="*/ 2147483647 w 585"/>
                  <a:gd name="T105" fmla="*/ 2147483647 h 534"/>
                  <a:gd name="T106" fmla="*/ 2147483647 w 585"/>
                  <a:gd name="T107" fmla="*/ 2147483647 h 534"/>
                  <a:gd name="T108" fmla="*/ 2147483647 w 585"/>
                  <a:gd name="T109" fmla="*/ 2147483647 h 534"/>
                  <a:gd name="T110" fmla="*/ 2147483647 w 585"/>
                  <a:gd name="T111" fmla="*/ 2147483647 h 534"/>
                  <a:gd name="T112" fmla="*/ 2147483647 w 585"/>
                  <a:gd name="T113" fmla="*/ 2147483647 h 534"/>
                  <a:gd name="T114" fmla="*/ 2147483647 w 585"/>
                  <a:gd name="T115" fmla="*/ 2147483647 h 53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Freeform 237"/>
              <p:cNvSpPr>
                <a:spLocks/>
              </p:cNvSpPr>
              <p:nvPr/>
            </p:nvSpPr>
            <p:spPr bwMode="auto">
              <a:xfrm>
                <a:off x="3621" y="1287"/>
                <a:ext cx="238" cy="283"/>
              </a:xfrm>
              <a:custGeom>
                <a:avLst/>
                <a:gdLst>
                  <a:gd name="T0" fmla="*/ 2147483647 w 47"/>
                  <a:gd name="T1" fmla="*/ 2147483647 h 56"/>
                  <a:gd name="T2" fmla="*/ 2147483647 w 47"/>
                  <a:gd name="T3" fmla="*/ 2147483647 h 56"/>
                  <a:gd name="T4" fmla="*/ 2147483647 w 47"/>
                  <a:gd name="T5" fmla="*/ 2147483647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Freeform 238"/>
              <p:cNvSpPr>
                <a:spLocks/>
              </p:cNvSpPr>
              <p:nvPr/>
            </p:nvSpPr>
            <p:spPr bwMode="auto">
              <a:xfrm>
                <a:off x="3403" y="1403"/>
                <a:ext cx="208" cy="379"/>
              </a:xfrm>
              <a:custGeom>
                <a:avLst/>
                <a:gdLst>
                  <a:gd name="T0" fmla="*/ 2147483647 w 41"/>
                  <a:gd name="T1" fmla="*/ 2147483647 h 75"/>
                  <a:gd name="T2" fmla="*/ 2147483647 w 41"/>
                  <a:gd name="T3" fmla="*/ 2147483647 h 75"/>
                  <a:gd name="T4" fmla="*/ 2147483647 w 41"/>
                  <a:gd name="T5" fmla="*/ 2147483647 h 75"/>
                  <a:gd name="T6" fmla="*/ 2147483647 w 41"/>
                  <a:gd name="T7" fmla="*/ 2147483647 h 75"/>
                  <a:gd name="T8" fmla="*/ 2147483647 w 41"/>
                  <a:gd name="T9" fmla="*/ 2147483647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Freeform 239"/>
              <p:cNvSpPr>
                <a:spLocks/>
              </p:cNvSpPr>
              <p:nvPr/>
            </p:nvSpPr>
            <p:spPr bwMode="auto">
              <a:xfrm>
                <a:off x="3272" y="645"/>
                <a:ext cx="683" cy="318"/>
              </a:xfrm>
              <a:custGeom>
                <a:avLst/>
                <a:gdLst>
                  <a:gd name="T0" fmla="*/ 2147483647 w 135"/>
                  <a:gd name="T1" fmla="*/ 2147483647 h 63"/>
                  <a:gd name="T2" fmla="*/ 2147483647 w 135"/>
                  <a:gd name="T3" fmla="*/ 2147483647 h 63"/>
                  <a:gd name="T4" fmla="*/ 2147483647 w 135"/>
                  <a:gd name="T5" fmla="*/ 2147483647 h 63"/>
                  <a:gd name="T6" fmla="*/ 2147483647 w 135"/>
                  <a:gd name="T7" fmla="*/ 2147483647 h 63"/>
                  <a:gd name="T8" fmla="*/ 2147483647 w 135"/>
                  <a:gd name="T9" fmla="*/ 2147483647 h 63"/>
                  <a:gd name="T10" fmla="*/ 2147483647 w 135"/>
                  <a:gd name="T11" fmla="*/ 2147483647 h 63"/>
                  <a:gd name="T12" fmla="*/ 2147483647 w 135"/>
                  <a:gd name="T13" fmla="*/ 2147483647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Freeform 240"/>
              <p:cNvSpPr>
                <a:spLocks/>
              </p:cNvSpPr>
              <p:nvPr/>
            </p:nvSpPr>
            <p:spPr bwMode="auto">
              <a:xfrm>
                <a:off x="4046" y="1545"/>
                <a:ext cx="490" cy="515"/>
              </a:xfrm>
              <a:custGeom>
                <a:avLst/>
                <a:gdLst>
                  <a:gd name="T0" fmla="*/ 2147483647 w 97"/>
                  <a:gd name="T1" fmla="*/ 2147483647 h 102"/>
                  <a:gd name="T2" fmla="*/ 2147483647 w 97"/>
                  <a:gd name="T3" fmla="*/ 2147483647 h 102"/>
                  <a:gd name="T4" fmla="*/ 2147483647 w 97"/>
                  <a:gd name="T5" fmla="*/ 2147483647 h 102"/>
                  <a:gd name="T6" fmla="*/ 2147483647 w 97"/>
                  <a:gd name="T7" fmla="*/ 2147483647 h 102"/>
                  <a:gd name="T8" fmla="*/ 2147483647 w 97"/>
                  <a:gd name="T9" fmla="*/ 2147483647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Freeform 241"/>
              <p:cNvSpPr>
                <a:spLocks/>
              </p:cNvSpPr>
              <p:nvPr/>
            </p:nvSpPr>
            <p:spPr bwMode="auto">
              <a:xfrm>
                <a:off x="5173" y="1024"/>
                <a:ext cx="501" cy="96"/>
              </a:xfrm>
              <a:custGeom>
                <a:avLst/>
                <a:gdLst>
                  <a:gd name="T0" fmla="*/ 2147483647 w 99"/>
                  <a:gd name="T1" fmla="*/ 0 h 19"/>
                  <a:gd name="T2" fmla="*/ 2147483647 w 99"/>
                  <a:gd name="T3" fmla="*/ 2147483647 h 19"/>
                  <a:gd name="T4" fmla="*/ 2147483647 w 99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" name="Freeform 242"/>
              <p:cNvSpPr>
                <a:spLocks/>
              </p:cNvSpPr>
              <p:nvPr/>
            </p:nvSpPr>
            <p:spPr bwMode="auto">
              <a:xfrm>
                <a:off x="5340" y="1004"/>
                <a:ext cx="385" cy="237"/>
              </a:xfrm>
              <a:custGeom>
                <a:avLst/>
                <a:gdLst>
                  <a:gd name="T0" fmla="*/ 2147483647 w 76"/>
                  <a:gd name="T1" fmla="*/ 2147483647 h 47"/>
                  <a:gd name="T2" fmla="*/ 2147483647 w 76"/>
                  <a:gd name="T3" fmla="*/ 2147483647 h 47"/>
                  <a:gd name="T4" fmla="*/ 2147483647 w 76"/>
                  <a:gd name="T5" fmla="*/ 2147483647 h 47"/>
                  <a:gd name="T6" fmla="*/ 2147483647 w 76"/>
                  <a:gd name="T7" fmla="*/ 2147483647 h 47"/>
                  <a:gd name="T8" fmla="*/ 2147483647 w 76"/>
                  <a:gd name="T9" fmla="*/ 21474836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Freeform 243"/>
              <p:cNvSpPr>
                <a:spLocks/>
              </p:cNvSpPr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>
                  <a:gd name="T0" fmla="*/ 2147483647 w 82"/>
                  <a:gd name="T1" fmla="*/ 2147483647 h 37"/>
                  <a:gd name="T2" fmla="*/ 2147483647 w 82"/>
                  <a:gd name="T3" fmla="*/ 2147483647 h 37"/>
                  <a:gd name="T4" fmla="*/ 2147483647 w 82"/>
                  <a:gd name="T5" fmla="*/ 2147483647 h 37"/>
                  <a:gd name="T6" fmla="*/ 2147483647 w 82"/>
                  <a:gd name="T7" fmla="*/ 2147483647 h 37"/>
                  <a:gd name="T8" fmla="*/ 2147483647 w 82"/>
                  <a:gd name="T9" fmla="*/ 2147483647 h 37"/>
                  <a:gd name="T10" fmla="*/ 2147483647 w 82"/>
                  <a:gd name="T11" fmla="*/ 0 h 37"/>
                  <a:gd name="T12" fmla="*/ 2147483647 w 82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Freeform 244"/>
              <p:cNvSpPr>
                <a:spLocks/>
              </p:cNvSpPr>
              <p:nvPr/>
            </p:nvSpPr>
            <p:spPr bwMode="auto">
              <a:xfrm>
                <a:off x="5001" y="1378"/>
                <a:ext cx="698" cy="167"/>
              </a:xfrm>
              <a:custGeom>
                <a:avLst/>
                <a:gdLst>
                  <a:gd name="T0" fmla="*/ 2147483647 w 138"/>
                  <a:gd name="T1" fmla="*/ 2147483647 h 33"/>
                  <a:gd name="T2" fmla="*/ 2147483647 w 138"/>
                  <a:gd name="T3" fmla="*/ 2147483647 h 33"/>
                  <a:gd name="T4" fmla="*/ 2147483647 w 138"/>
                  <a:gd name="T5" fmla="*/ 2147483647 h 33"/>
                  <a:gd name="T6" fmla="*/ 2147483647 w 138"/>
                  <a:gd name="T7" fmla="*/ 2147483647 h 33"/>
                  <a:gd name="T8" fmla="*/ 2147483647 w 138"/>
                  <a:gd name="T9" fmla="*/ 2147483647 h 33"/>
                  <a:gd name="T10" fmla="*/ 2147483647 w 138"/>
                  <a:gd name="T11" fmla="*/ 2147483647 h 33"/>
                  <a:gd name="T12" fmla="*/ 2147483647 w 13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Freeform 245"/>
              <p:cNvSpPr>
                <a:spLocks/>
              </p:cNvSpPr>
              <p:nvPr/>
            </p:nvSpPr>
            <p:spPr bwMode="auto">
              <a:xfrm>
                <a:off x="5077" y="1540"/>
                <a:ext cx="567" cy="146"/>
              </a:xfrm>
              <a:custGeom>
                <a:avLst/>
                <a:gdLst>
                  <a:gd name="T0" fmla="*/ 2147483647 w 112"/>
                  <a:gd name="T1" fmla="*/ 2147483647 h 29"/>
                  <a:gd name="T2" fmla="*/ 2147483647 w 112"/>
                  <a:gd name="T3" fmla="*/ 2147483647 h 29"/>
                  <a:gd name="T4" fmla="*/ 2147483647 w 112"/>
                  <a:gd name="T5" fmla="*/ 2147483647 h 29"/>
                  <a:gd name="T6" fmla="*/ 2147483647 w 112"/>
                  <a:gd name="T7" fmla="*/ 2147483647 h 29"/>
                  <a:gd name="T8" fmla="*/ 2147483647 w 112"/>
                  <a:gd name="T9" fmla="*/ 2147483647 h 29"/>
                  <a:gd name="T10" fmla="*/ 2147483647 w 112"/>
                  <a:gd name="T11" fmla="*/ 2147483647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2" name="Freeform 246"/>
              <p:cNvSpPr>
                <a:spLocks/>
              </p:cNvSpPr>
              <p:nvPr/>
            </p:nvSpPr>
            <p:spPr bwMode="auto">
              <a:xfrm>
                <a:off x="5042" y="1656"/>
                <a:ext cx="581" cy="480"/>
              </a:xfrm>
              <a:custGeom>
                <a:avLst/>
                <a:gdLst>
                  <a:gd name="T0" fmla="*/ 2147483647 w 115"/>
                  <a:gd name="T1" fmla="*/ 2147483647 h 95"/>
                  <a:gd name="T2" fmla="*/ 2147483647 w 115"/>
                  <a:gd name="T3" fmla="*/ 2147483647 h 95"/>
                  <a:gd name="T4" fmla="*/ 2147483647 w 115"/>
                  <a:gd name="T5" fmla="*/ 2147483647 h 95"/>
                  <a:gd name="T6" fmla="*/ 2147483647 w 115"/>
                  <a:gd name="T7" fmla="*/ 2147483647 h 95"/>
                  <a:gd name="T8" fmla="*/ 2147483647 w 115"/>
                  <a:gd name="T9" fmla="*/ 2147483647 h 95"/>
                  <a:gd name="T10" fmla="*/ 2147483647 w 115"/>
                  <a:gd name="T11" fmla="*/ 2147483647 h 95"/>
                  <a:gd name="T12" fmla="*/ 2147483647 w 115"/>
                  <a:gd name="T13" fmla="*/ 2147483647 h 95"/>
                  <a:gd name="T14" fmla="*/ 2147483647 w 115"/>
                  <a:gd name="T15" fmla="*/ 2147483647 h 95"/>
                  <a:gd name="T16" fmla="*/ 2147483647 w 115"/>
                  <a:gd name="T17" fmla="*/ 2147483647 h 95"/>
                  <a:gd name="T18" fmla="*/ 2147483647 w 115"/>
                  <a:gd name="T19" fmla="*/ 2147483647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Freeform 247"/>
              <p:cNvSpPr>
                <a:spLocks/>
              </p:cNvSpPr>
              <p:nvPr/>
            </p:nvSpPr>
            <p:spPr bwMode="auto">
              <a:xfrm>
                <a:off x="5421" y="1464"/>
                <a:ext cx="329" cy="854"/>
              </a:xfrm>
              <a:custGeom>
                <a:avLst/>
                <a:gdLst>
                  <a:gd name="T0" fmla="*/ 2147483647 w 65"/>
                  <a:gd name="T1" fmla="*/ 2147483647 h 169"/>
                  <a:gd name="T2" fmla="*/ 2147483647 w 65"/>
                  <a:gd name="T3" fmla="*/ 2147483647 h 169"/>
                  <a:gd name="T4" fmla="*/ 2147483647 w 65"/>
                  <a:gd name="T5" fmla="*/ 2147483647 h 169"/>
                  <a:gd name="T6" fmla="*/ 2147483647 w 65"/>
                  <a:gd name="T7" fmla="*/ 2147483647 h 169"/>
                  <a:gd name="T8" fmla="*/ 2147483647 w 65"/>
                  <a:gd name="T9" fmla="*/ 2147483647 h 169"/>
                  <a:gd name="T10" fmla="*/ 0 w 65"/>
                  <a:gd name="T11" fmla="*/ 2147483647 h 169"/>
                  <a:gd name="T12" fmla="*/ 2147483647 w 65"/>
                  <a:gd name="T13" fmla="*/ 2147483647 h 169"/>
                  <a:gd name="T14" fmla="*/ 2147483647 w 65"/>
                  <a:gd name="T15" fmla="*/ 2147483647 h 169"/>
                  <a:gd name="T16" fmla="*/ 2147483647 w 65"/>
                  <a:gd name="T17" fmla="*/ 2147483647 h 169"/>
                  <a:gd name="T18" fmla="*/ 2147483647 w 65"/>
                  <a:gd name="T19" fmla="*/ 0 h 169"/>
                  <a:gd name="T20" fmla="*/ 2147483647 w 65"/>
                  <a:gd name="T21" fmla="*/ 2147483647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4" name="Rectangle 248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98450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5" name="Rectangle 249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5354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45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5355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1025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5356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70A7A-5076-4A2D-A057-6F086A0BBE0B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2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7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7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41ED-B190-4126-B17C-6F6EB8EA907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65705-7949-4554-9BB8-F40ED36762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2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29A96-2CFB-40BB-A940-6F296BF353D5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22AB8-8C78-4748-9681-C94A34AAF1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11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99CA-71E5-4C53-B94A-79109DD9E030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86A2-2401-4334-8B74-9E92E12D85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71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1CB01-58BB-40AB-BE6D-7A202A5A67F9}" type="datetimeFigureOut">
              <a:rPr lang="zh-CN" altLang="en-US" smtClean="0"/>
              <a:pPr/>
              <a:t>2019/10/10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2784-77F2-4EEE-AE1B-E3A6F18244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63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41ED-B190-4126-B17C-6F6EB8EA907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2019/10/10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65705-7949-4554-9BB8-F40ED367621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423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1132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3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4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5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6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7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8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9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0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1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2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3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4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5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6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7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8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9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0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1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2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3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4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5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6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7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8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9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0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1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2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3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4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5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6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7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8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9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0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1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2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3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4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5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6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7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8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9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0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1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2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3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4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5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6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7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8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9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0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1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2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3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4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5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6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7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8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9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00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01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02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03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04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05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06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07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08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09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10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11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12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13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14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15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16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17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18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19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0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1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2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3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4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5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6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7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8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29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0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1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2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3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4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5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6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7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8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39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0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1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2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3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4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5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6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7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8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49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0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1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2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3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4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5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6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7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8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59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60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61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62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63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64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65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66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67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68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69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70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71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72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73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74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75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76" name="Freeform 147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2147483647 h 2"/>
                <a:gd name="T2" fmla="*/ 0 w 4"/>
                <a:gd name="T3" fmla="*/ 2147483647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27" name="Group 148"/>
          <p:cNvGrpSpPr>
            <a:grpSpLocks/>
          </p:cNvGrpSpPr>
          <p:nvPr/>
        </p:nvGrpSpPr>
        <p:grpSpPr bwMode="auto"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1119" name="Freeform 14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0" name="Freeform 15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1" name="Freeform 15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2" name="Freeform 15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3" name="Freeform 15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4" name="Freeform 15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5" name="Freeform 15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6" name="Freeform 15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7" name="Freeform 15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8" name="Freeform 15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9" name="Freeform 15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0" name="Freeform 16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1" name="Freeform 16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28" name="Group 162"/>
          <p:cNvGrpSpPr>
            <a:grpSpLocks/>
          </p:cNvGrpSpPr>
          <p:nvPr/>
        </p:nvGrpSpPr>
        <p:grpSpPr bwMode="auto"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1106" name="Freeform 163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7" name="Freeform 164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8" name="Freeform 165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9" name="Freeform 166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0" name="Freeform 167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1" name="Freeform 168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2" name="Freeform 169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3" name="Freeform 170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4" name="Freeform 171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5" name="Freeform 172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6" name="Freeform 173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7" name="Freeform 174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8" name="Freeform 175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29" name="Group 176"/>
          <p:cNvGrpSpPr>
            <a:grpSpLocks/>
          </p:cNvGrpSpPr>
          <p:nvPr/>
        </p:nvGrpSpPr>
        <p:grpSpPr bwMode="auto"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1093" name="Freeform 177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4" name="Freeform 178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5" name="Freeform 179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6" name="Freeform 180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7" name="Freeform 181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8" name="Freeform 182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9" name="Freeform 183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0" name="Freeform 184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1" name="Freeform 185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2" name="Freeform 186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3" name="Freeform 187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4" name="Freeform 188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5" name="Freeform 189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0" name="Group 190"/>
          <p:cNvGrpSpPr>
            <a:grpSpLocks/>
          </p:cNvGrpSpPr>
          <p:nvPr/>
        </p:nvGrpSpPr>
        <p:grpSpPr bwMode="auto"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1080" name="Freeform 191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1" name="Freeform 192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2" name="Freeform 193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3" name="Freeform 194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4" name="Freeform 195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5" name="Freeform 196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6" name="Freeform 197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7" name="Freeform 198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8" name="Freeform 199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9" name="Freeform 200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0" name="Freeform 201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1" name="Freeform 202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2" name="Freeform 203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1" name="Group 204"/>
          <p:cNvGrpSpPr>
            <a:grpSpLocks/>
          </p:cNvGrpSpPr>
          <p:nvPr/>
        </p:nvGrpSpPr>
        <p:grpSpPr bwMode="auto"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1067" name="Freeform 205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8" name="Freeform 206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9" name="Freeform 207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0" name="Freeform 208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1" name="Freeform 209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2" name="Freeform 210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3" name="Freeform 211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4" name="Freeform 212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5" name="Freeform 213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6" name="Freeform 214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7" name="Freeform 215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8" name="Freeform 216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9" name="Freeform 217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2" name="Group 218"/>
          <p:cNvGrpSpPr>
            <a:grpSpLocks/>
          </p:cNvGrpSpPr>
          <p:nvPr/>
        </p:nvGrpSpPr>
        <p:grpSpPr bwMode="auto"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1054" name="Freeform 21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5" name="Freeform 22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6" name="Freeform 22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7" name="Freeform 22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8" name="Freeform 22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9" name="Freeform 22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0" name="Freeform 22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1" name="Freeform 22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2" name="Freeform 22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3" name="Freeform 22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4" name="Freeform 22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5" name="Freeform 23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6" name="Freeform 23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33" name="Group 232"/>
          <p:cNvGrpSpPr>
            <a:grpSpLocks/>
          </p:cNvGrpSpPr>
          <p:nvPr/>
        </p:nvGrpSpPr>
        <p:grpSpPr bwMode="auto">
          <a:xfrm>
            <a:off x="6934200" y="-7938"/>
            <a:ext cx="2317750" cy="2063751"/>
            <a:chOff x="4080" y="-5"/>
            <a:chExt cx="1748" cy="1556"/>
          </a:xfrm>
        </p:grpSpPr>
        <p:sp>
          <p:nvSpPr>
            <p:cNvPr id="1039" name="Freeform 233"/>
            <p:cNvSpPr>
              <a:spLocks/>
            </p:cNvSpPr>
            <p:nvPr userDrawn="1"/>
          </p:nvSpPr>
          <p:spPr bwMode="auto">
            <a:xfrm>
              <a:off x="4161" y="-5"/>
              <a:ext cx="1586" cy="1443"/>
            </a:xfrm>
            <a:custGeom>
              <a:avLst/>
              <a:gdLst>
                <a:gd name="T0" fmla="*/ 2147483647 w 546"/>
                <a:gd name="T1" fmla="*/ 2147483647 h 497"/>
                <a:gd name="T2" fmla="*/ 2147483647 w 546"/>
                <a:gd name="T3" fmla="*/ 2147483647 h 497"/>
                <a:gd name="T4" fmla="*/ 2147483647 w 546"/>
                <a:gd name="T5" fmla="*/ 2147483647 h 497"/>
                <a:gd name="T6" fmla="*/ 2147483647 w 546"/>
                <a:gd name="T7" fmla="*/ 2147483647 h 497"/>
                <a:gd name="T8" fmla="*/ 2147483647 w 546"/>
                <a:gd name="T9" fmla="*/ 2147483647 h 497"/>
                <a:gd name="T10" fmla="*/ 2147483647 w 546"/>
                <a:gd name="T11" fmla="*/ 2147483647 h 497"/>
                <a:gd name="T12" fmla="*/ 2147483647 w 546"/>
                <a:gd name="T13" fmla="*/ 2147483647 h 497"/>
                <a:gd name="T14" fmla="*/ 2147483647 w 546"/>
                <a:gd name="T15" fmla="*/ 2147483647 h 497"/>
                <a:gd name="T16" fmla="*/ 2147483647 w 546"/>
                <a:gd name="T17" fmla="*/ 2147483647 h 497"/>
                <a:gd name="T18" fmla="*/ 2147483647 w 546"/>
                <a:gd name="T19" fmla="*/ 2147483647 h 497"/>
                <a:gd name="T20" fmla="*/ 2147483647 w 546"/>
                <a:gd name="T21" fmla="*/ 2147483647 h 497"/>
                <a:gd name="T22" fmla="*/ 2147483647 w 546"/>
                <a:gd name="T23" fmla="*/ 2147483647 h 497"/>
                <a:gd name="T24" fmla="*/ 2147483647 w 546"/>
                <a:gd name="T25" fmla="*/ 2147483647 h 4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40" name="Group 234"/>
            <p:cNvGrpSpPr>
              <a:grpSpLocks/>
            </p:cNvGrpSpPr>
            <p:nvPr userDrawn="1"/>
          </p:nvGrpSpPr>
          <p:grpSpPr bwMode="auto"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1041" name="Freeform 235"/>
              <p:cNvSpPr>
                <a:spLocks/>
              </p:cNvSpPr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>
                  <a:gd name="T0" fmla="*/ 2147483647 w 97"/>
                  <a:gd name="T1" fmla="*/ 2147483647 h 37"/>
                  <a:gd name="T2" fmla="*/ 2147483647 w 97"/>
                  <a:gd name="T3" fmla="*/ 2147483647 h 37"/>
                  <a:gd name="T4" fmla="*/ 2147483647 w 97"/>
                  <a:gd name="T5" fmla="*/ 2147483647 h 37"/>
                  <a:gd name="T6" fmla="*/ 2147483647 w 97"/>
                  <a:gd name="T7" fmla="*/ 0 h 37"/>
                  <a:gd name="T8" fmla="*/ 2147483647 w 97"/>
                  <a:gd name="T9" fmla="*/ 0 h 37"/>
                  <a:gd name="T10" fmla="*/ 2147483647 w 97"/>
                  <a:gd name="T11" fmla="*/ 2147483647 h 37"/>
                  <a:gd name="T12" fmla="*/ 2147483647 w 97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Freeform 236"/>
              <p:cNvSpPr>
                <a:spLocks noEditPoint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>
                  <a:gd name="T0" fmla="*/ 2147483647 w 585"/>
                  <a:gd name="T1" fmla="*/ 2147483647 h 534"/>
                  <a:gd name="T2" fmla="*/ 2147483647 w 585"/>
                  <a:gd name="T3" fmla="*/ 0 h 534"/>
                  <a:gd name="T4" fmla="*/ 2147483647 w 585"/>
                  <a:gd name="T5" fmla="*/ 2147483647 h 534"/>
                  <a:gd name="T6" fmla="*/ 2147483647 w 585"/>
                  <a:gd name="T7" fmla="*/ 2147483647 h 534"/>
                  <a:gd name="T8" fmla="*/ 2147483647 w 585"/>
                  <a:gd name="T9" fmla="*/ 2147483647 h 534"/>
                  <a:gd name="T10" fmla="*/ 2147483647 w 585"/>
                  <a:gd name="T11" fmla="*/ 2147483647 h 534"/>
                  <a:gd name="T12" fmla="*/ 2147483647 w 585"/>
                  <a:gd name="T13" fmla="*/ 2147483647 h 534"/>
                  <a:gd name="T14" fmla="*/ 2147483647 w 585"/>
                  <a:gd name="T15" fmla="*/ 2147483647 h 534"/>
                  <a:gd name="T16" fmla="*/ 2147483647 w 585"/>
                  <a:gd name="T17" fmla="*/ 2147483647 h 534"/>
                  <a:gd name="T18" fmla="*/ 2147483647 w 585"/>
                  <a:gd name="T19" fmla="*/ 2147483647 h 534"/>
                  <a:gd name="T20" fmla="*/ 2147483647 w 585"/>
                  <a:gd name="T21" fmla="*/ 2147483647 h 534"/>
                  <a:gd name="T22" fmla="*/ 2147483647 w 585"/>
                  <a:gd name="T23" fmla="*/ 2147483647 h 534"/>
                  <a:gd name="T24" fmla="*/ 2147483647 w 585"/>
                  <a:gd name="T25" fmla="*/ 2147483647 h 534"/>
                  <a:gd name="T26" fmla="*/ 2147483647 w 585"/>
                  <a:gd name="T27" fmla="*/ 2147483647 h 534"/>
                  <a:gd name="T28" fmla="*/ 2147483647 w 585"/>
                  <a:gd name="T29" fmla="*/ 2147483647 h 534"/>
                  <a:gd name="T30" fmla="*/ 2147483647 w 585"/>
                  <a:gd name="T31" fmla="*/ 2147483647 h 534"/>
                  <a:gd name="T32" fmla="*/ 2147483647 w 585"/>
                  <a:gd name="T33" fmla="*/ 2147483647 h 534"/>
                  <a:gd name="T34" fmla="*/ 2147483647 w 585"/>
                  <a:gd name="T35" fmla="*/ 2147483647 h 534"/>
                  <a:gd name="T36" fmla="*/ 2147483647 w 585"/>
                  <a:gd name="T37" fmla="*/ 2147483647 h 534"/>
                  <a:gd name="T38" fmla="*/ 2147483647 w 585"/>
                  <a:gd name="T39" fmla="*/ 2147483647 h 534"/>
                  <a:gd name="T40" fmla="*/ 2147483647 w 585"/>
                  <a:gd name="T41" fmla="*/ 2147483647 h 534"/>
                  <a:gd name="T42" fmla="*/ 2147483647 w 585"/>
                  <a:gd name="T43" fmla="*/ 2147483647 h 534"/>
                  <a:gd name="T44" fmla="*/ 2147483647 w 585"/>
                  <a:gd name="T45" fmla="*/ 2147483647 h 534"/>
                  <a:gd name="T46" fmla="*/ 2147483647 w 585"/>
                  <a:gd name="T47" fmla="*/ 2147483647 h 534"/>
                  <a:gd name="T48" fmla="*/ 2147483647 w 585"/>
                  <a:gd name="T49" fmla="*/ 2147483647 h 534"/>
                  <a:gd name="T50" fmla="*/ 2147483647 w 585"/>
                  <a:gd name="T51" fmla="*/ 2147483647 h 534"/>
                  <a:gd name="T52" fmla="*/ 2147483647 w 585"/>
                  <a:gd name="T53" fmla="*/ 2147483647 h 534"/>
                  <a:gd name="T54" fmla="*/ 2147483647 w 585"/>
                  <a:gd name="T55" fmla="*/ 2147483647 h 534"/>
                  <a:gd name="T56" fmla="*/ 2147483647 w 585"/>
                  <a:gd name="T57" fmla="*/ 2147483647 h 534"/>
                  <a:gd name="T58" fmla="*/ 2147483647 w 585"/>
                  <a:gd name="T59" fmla="*/ 2147483647 h 534"/>
                  <a:gd name="T60" fmla="*/ 2147483647 w 585"/>
                  <a:gd name="T61" fmla="*/ 2147483647 h 534"/>
                  <a:gd name="T62" fmla="*/ 2147483647 w 585"/>
                  <a:gd name="T63" fmla="*/ 2147483647 h 534"/>
                  <a:gd name="T64" fmla="*/ 2147483647 w 585"/>
                  <a:gd name="T65" fmla="*/ 2147483647 h 534"/>
                  <a:gd name="T66" fmla="*/ 2147483647 w 585"/>
                  <a:gd name="T67" fmla="*/ 2147483647 h 534"/>
                  <a:gd name="T68" fmla="*/ 2147483647 w 585"/>
                  <a:gd name="T69" fmla="*/ 2147483647 h 534"/>
                  <a:gd name="T70" fmla="*/ 2147483647 w 585"/>
                  <a:gd name="T71" fmla="*/ 2147483647 h 534"/>
                  <a:gd name="T72" fmla="*/ 2147483647 w 585"/>
                  <a:gd name="T73" fmla="*/ 2147483647 h 534"/>
                  <a:gd name="T74" fmla="*/ 2147483647 w 585"/>
                  <a:gd name="T75" fmla="*/ 2147483647 h 534"/>
                  <a:gd name="T76" fmla="*/ 2147483647 w 585"/>
                  <a:gd name="T77" fmla="*/ 2147483647 h 534"/>
                  <a:gd name="T78" fmla="*/ 2147483647 w 585"/>
                  <a:gd name="T79" fmla="*/ 2147483647 h 534"/>
                  <a:gd name="T80" fmla="*/ 2147483647 w 585"/>
                  <a:gd name="T81" fmla="*/ 2147483647 h 534"/>
                  <a:gd name="T82" fmla="*/ 2147483647 w 585"/>
                  <a:gd name="T83" fmla="*/ 2147483647 h 534"/>
                  <a:gd name="T84" fmla="*/ 2147483647 w 585"/>
                  <a:gd name="T85" fmla="*/ 2147483647 h 534"/>
                  <a:gd name="T86" fmla="*/ 2147483647 w 585"/>
                  <a:gd name="T87" fmla="*/ 2147483647 h 534"/>
                  <a:gd name="T88" fmla="*/ 2147483647 w 585"/>
                  <a:gd name="T89" fmla="*/ 2147483647 h 534"/>
                  <a:gd name="T90" fmla="*/ 2147483647 w 585"/>
                  <a:gd name="T91" fmla="*/ 2147483647 h 534"/>
                  <a:gd name="T92" fmla="*/ 2147483647 w 585"/>
                  <a:gd name="T93" fmla="*/ 2147483647 h 534"/>
                  <a:gd name="T94" fmla="*/ 2147483647 w 585"/>
                  <a:gd name="T95" fmla="*/ 2147483647 h 534"/>
                  <a:gd name="T96" fmla="*/ 2147483647 w 585"/>
                  <a:gd name="T97" fmla="*/ 2147483647 h 534"/>
                  <a:gd name="T98" fmla="*/ 2147483647 w 585"/>
                  <a:gd name="T99" fmla="*/ 2147483647 h 534"/>
                  <a:gd name="T100" fmla="*/ 2147483647 w 585"/>
                  <a:gd name="T101" fmla="*/ 2147483647 h 534"/>
                  <a:gd name="T102" fmla="*/ 2147483647 w 585"/>
                  <a:gd name="T103" fmla="*/ 2147483647 h 534"/>
                  <a:gd name="T104" fmla="*/ 2147483647 w 585"/>
                  <a:gd name="T105" fmla="*/ 2147483647 h 534"/>
                  <a:gd name="T106" fmla="*/ 2147483647 w 585"/>
                  <a:gd name="T107" fmla="*/ 2147483647 h 534"/>
                  <a:gd name="T108" fmla="*/ 2147483647 w 585"/>
                  <a:gd name="T109" fmla="*/ 2147483647 h 534"/>
                  <a:gd name="T110" fmla="*/ 2147483647 w 585"/>
                  <a:gd name="T111" fmla="*/ 2147483647 h 534"/>
                  <a:gd name="T112" fmla="*/ 2147483647 w 585"/>
                  <a:gd name="T113" fmla="*/ 2147483647 h 534"/>
                  <a:gd name="T114" fmla="*/ 2147483647 w 585"/>
                  <a:gd name="T115" fmla="*/ 2147483647 h 53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Freeform 237"/>
              <p:cNvSpPr>
                <a:spLocks/>
              </p:cNvSpPr>
              <p:nvPr/>
            </p:nvSpPr>
            <p:spPr bwMode="auto">
              <a:xfrm>
                <a:off x="3621" y="1287"/>
                <a:ext cx="238" cy="283"/>
              </a:xfrm>
              <a:custGeom>
                <a:avLst/>
                <a:gdLst>
                  <a:gd name="T0" fmla="*/ 2147483647 w 47"/>
                  <a:gd name="T1" fmla="*/ 2147483647 h 56"/>
                  <a:gd name="T2" fmla="*/ 2147483647 w 47"/>
                  <a:gd name="T3" fmla="*/ 2147483647 h 56"/>
                  <a:gd name="T4" fmla="*/ 2147483647 w 47"/>
                  <a:gd name="T5" fmla="*/ 2147483647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Freeform 238"/>
              <p:cNvSpPr>
                <a:spLocks/>
              </p:cNvSpPr>
              <p:nvPr/>
            </p:nvSpPr>
            <p:spPr bwMode="auto">
              <a:xfrm>
                <a:off x="3403" y="1403"/>
                <a:ext cx="208" cy="379"/>
              </a:xfrm>
              <a:custGeom>
                <a:avLst/>
                <a:gdLst>
                  <a:gd name="T0" fmla="*/ 2147483647 w 41"/>
                  <a:gd name="T1" fmla="*/ 2147483647 h 75"/>
                  <a:gd name="T2" fmla="*/ 2147483647 w 41"/>
                  <a:gd name="T3" fmla="*/ 2147483647 h 75"/>
                  <a:gd name="T4" fmla="*/ 2147483647 w 41"/>
                  <a:gd name="T5" fmla="*/ 2147483647 h 75"/>
                  <a:gd name="T6" fmla="*/ 2147483647 w 41"/>
                  <a:gd name="T7" fmla="*/ 2147483647 h 75"/>
                  <a:gd name="T8" fmla="*/ 2147483647 w 41"/>
                  <a:gd name="T9" fmla="*/ 2147483647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Freeform 239"/>
              <p:cNvSpPr>
                <a:spLocks/>
              </p:cNvSpPr>
              <p:nvPr/>
            </p:nvSpPr>
            <p:spPr bwMode="auto">
              <a:xfrm>
                <a:off x="3272" y="645"/>
                <a:ext cx="683" cy="318"/>
              </a:xfrm>
              <a:custGeom>
                <a:avLst/>
                <a:gdLst>
                  <a:gd name="T0" fmla="*/ 2147483647 w 135"/>
                  <a:gd name="T1" fmla="*/ 2147483647 h 63"/>
                  <a:gd name="T2" fmla="*/ 2147483647 w 135"/>
                  <a:gd name="T3" fmla="*/ 2147483647 h 63"/>
                  <a:gd name="T4" fmla="*/ 2147483647 w 135"/>
                  <a:gd name="T5" fmla="*/ 2147483647 h 63"/>
                  <a:gd name="T6" fmla="*/ 2147483647 w 135"/>
                  <a:gd name="T7" fmla="*/ 2147483647 h 63"/>
                  <a:gd name="T8" fmla="*/ 2147483647 w 135"/>
                  <a:gd name="T9" fmla="*/ 2147483647 h 63"/>
                  <a:gd name="T10" fmla="*/ 2147483647 w 135"/>
                  <a:gd name="T11" fmla="*/ 2147483647 h 63"/>
                  <a:gd name="T12" fmla="*/ 2147483647 w 135"/>
                  <a:gd name="T13" fmla="*/ 2147483647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Freeform 240"/>
              <p:cNvSpPr>
                <a:spLocks/>
              </p:cNvSpPr>
              <p:nvPr/>
            </p:nvSpPr>
            <p:spPr bwMode="auto">
              <a:xfrm>
                <a:off x="4046" y="1545"/>
                <a:ext cx="490" cy="515"/>
              </a:xfrm>
              <a:custGeom>
                <a:avLst/>
                <a:gdLst>
                  <a:gd name="T0" fmla="*/ 2147483647 w 97"/>
                  <a:gd name="T1" fmla="*/ 2147483647 h 102"/>
                  <a:gd name="T2" fmla="*/ 2147483647 w 97"/>
                  <a:gd name="T3" fmla="*/ 2147483647 h 102"/>
                  <a:gd name="T4" fmla="*/ 2147483647 w 97"/>
                  <a:gd name="T5" fmla="*/ 2147483647 h 102"/>
                  <a:gd name="T6" fmla="*/ 2147483647 w 97"/>
                  <a:gd name="T7" fmla="*/ 2147483647 h 102"/>
                  <a:gd name="T8" fmla="*/ 2147483647 w 97"/>
                  <a:gd name="T9" fmla="*/ 2147483647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Freeform 241"/>
              <p:cNvSpPr>
                <a:spLocks/>
              </p:cNvSpPr>
              <p:nvPr/>
            </p:nvSpPr>
            <p:spPr bwMode="auto">
              <a:xfrm>
                <a:off x="5173" y="1024"/>
                <a:ext cx="501" cy="96"/>
              </a:xfrm>
              <a:custGeom>
                <a:avLst/>
                <a:gdLst>
                  <a:gd name="T0" fmla="*/ 2147483647 w 99"/>
                  <a:gd name="T1" fmla="*/ 0 h 19"/>
                  <a:gd name="T2" fmla="*/ 2147483647 w 99"/>
                  <a:gd name="T3" fmla="*/ 2147483647 h 19"/>
                  <a:gd name="T4" fmla="*/ 2147483647 w 99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" name="Freeform 242"/>
              <p:cNvSpPr>
                <a:spLocks/>
              </p:cNvSpPr>
              <p:nvPr/>
            </p:nvSpPr>
            <p:spPr bwMode="auto">
              <a:xfrm>
                <a:off x="5340" y="1004"/>
                <a:ext cx="385" cy="237"/>
              </a:xfrm>
              <a:custGeom>
                <a:avLst/>
                <a:gdLst>
                  <a:gd name="T0" fmla="*/ 2147483647 w 76"/>
                  <a:gd name="T1" fmla="*/ 2147483647 h 47"/>
                  <a:gd name="T2" fmla="*/ 2147483647 w 76"/>
                  <a:gd name="T3" fmla="*/ 2147483647 h 47"/>
                  <a:gd name="T4" fmla="*/ 2147483647 w 76"/>
                  <a:gd name="T5" fmla="*/ 2147483647 h 47"/>
                  <a:gd name="T6" fmla="*/ 2147483647 w 76"/>
                  <a:gd name="T7" fmla="*/ 2147483647 h 47"/>
                  <a:gd name="T8" fmla="*/ 2147483647 w 76"/>
                  <a:gd name="T9" fmla="*/ 21474836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Freeform 243"/>
              <p:cNvSpPr>
                <a:spLocks/>
              </p:cNvSpPr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>
                  <a:gd name="T0" fmla="*/ 2147483647 w 82"/>
                  <a:gd name="T1" fmla="*/ 2147483647 h 37"/>
                  <a:gd name="T2" fmla="*/ 2147483647 w 82"/>
                  <a:gd name="T3" fmla="*/ 2147483647 h 37"/>
                  <a:gd name="T4" fmla="*/ 2147483647 w 82"/>
                  <a:gd name="T5" fmla="*/ 2147483647 h 37"/>
                  <a:gd name="T6" fmla="*/ 2147483647 w 82"/>
                  <a:gd name="T7" fmla="*/ 2147483647 h 37"/>
                  <a:gd name="T8" fmla="*/ 2147483647 w 82"/>
                  <a:gd name="T9" fmla="*/ 2147483647 h 37"/>
                  <a:gd name="T10" fmla="*/ 2147483647 w 82"/>
                  <a:gd name="T11" fmla="*/ 0 h 37"/>
                  <a:gd name="T12" fmla="*/ 2147483647 w 82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Freeform 244"/>
              <p:cNvSpPr>
                <a:spLocks/>
              </p:cNvSpPr>
              <p:nvPr/>
            </p:nvSpPr>
            <p:spPr bwMode="auto">
              <a:xfrm>
                <a:off x="5001" y="1378"/>
                <a:ext cx="698" cy="167"/>
              </a:xfrm>
              <a:custGeom>
                <a:avLst/>
                <a:gdLst>
                  <a:gd name="T0" fmla="*/ 2147483647 w 138"/>
                  <a:gd name="T1" fmla="*/ 2147483647 h 33"/>
                  <a:gd name="T2" fmla="*/ 2147483647 w 138"/>
                  <a:gd name="T3" fmla="*/ 2147483647 h 33"/>
                  <a:gd name="T4" fmla="*/ 2147483647 w 138"/>
                  <a:gd name="T5" fmla="*/ 2147483647 h 33"/>
                  <a:gd name="T6" fmla="*/ 2147483647 w 138"/>
                  <a:gd name="T7" fmla="*/ 2147483647 h 33"/>
                  <a:gd name="T8" fmla="*/ 2147483647 w 138"/>
                  <a:gd name="T9" fmla="*/ 2147483647 h 33"/>
                  <a:gd name="T10" fmla="*/ 2147483647 w 138"/>
                  <a:gd name="T11" fmla="*/ 2147483647 h 33"/>
                  <a:gd name="T12" fmla="*/ 2147483647 w 13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Freeform 245"/>
              <p:cNvSpPr>
                <a:spLocks/>
              </p:cNvSpPr>
              <p:nvPr/>
            </p:nvSpPr>
            <p:spPr bwMode="auto">
              <a:xfrm>
                <a:off x="5077" y="1540"/>
                <a:ext cx="567" cy="146"/>
              </a:xfrm>
              <a:custGeom>
                <a:avLst/>
                <a:gdLst>
                  <a:gd name="T0" fmla="*/ 2147483647 w 112"/>
                  <a:gd name="T1" fmla="*/ 2147483647 h 29"/>
                  <a:gd name="T2" fmla="*/ 2147483647 w 112"/>
                  <a:gd name="T3" fmla="*/ 2147483647 h 29"/>
                  <a:gd name="T4" fmla="*/ 2147483647 w 112"/>
                  <a:gd name="T5" fmla="*/ 2147483647 h 29"/>
                  <a:gd name="T6" fmla="*/ 2147483647 w 112"/>
                  <a:gd name="T7" fmla="*/ 2147483647 h 29"/>
                  <a:gd name="T8" fmla="*/ 2147483647 w 112"/>
                  <a:gd name="T9" fmla="*/ 2147483647 h 29"/>
                  <a:gd name="T10" fmla="*/ 2147483647 w 112"/>
                  <a:gd name="T11" fmla="*/ 2147483647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2" name="Freeform 246"/>
              <p:cNvSpPr>
                <a:spLocks/>
              </p:cNvSpPr>
              <p:nvPr/>
            </p:nvSpPr>
            <p:spPr bwMode="auto">
              <a:xfrm>
                <a:off x="5042" y="1656"/>
                <a:ext cx="581" cy="480"/>
              </a:xfrm>
              <a:custGeom>
                <a:avLst/>
                <a:gdLst>
                  <a:gd name="T0" fmla="*/ 2147483647 w 115"/>
                  <a:gd name="T1" fmla="*/ 2147483647 h 95"/>
                  <a:gd name="T2" fmla="*/ 2147483647 w 115"/>
                  <a:gd name="T3" fmla="*/ 2147483647 h 95"/>
                  <a:gd name="T4" fmla="*/ 2147483647 w 115"/>
                  <a:gd name="T5" fmla="*/ 2147483647 h 95"/>
                  <a:gd name="T6" fmla="*/ 2147483647 w 115"/>
                  <a:gd name="T7" fmla="*/ 2147483647 h 95"/>
                  <a:gd name="T8" fmla="*/ 2147483647 w 115"/>
                  <a:gd name="T9" fmla="*/ 2147483647 h 95"/>
                  <a:gd name="T10" fmla="*/ 2147483647 w 115"/>
                  <a:gd name="T11" fmla="*/ 2147483647 h 95"/>
                  <a:gd name="T12" fmla="*/ 2147483647 w 115"/>
                  <a:gd name="T13" fmla="*/ 2147483647 h 95"/>
                  <a:gd name="T14" fmla="*/ 2147483647 w 115"/>
                  <a:gd name="T15" fmla="*/ 2147483647 h 95"/>
                  <a:gd name="T16" fmla="*/ 2147483647 w 115"/>
                  <a:gd name="T17" fmla="*/ 2147483647 h 95"/>
                  <a:gd name="T18" fmla="*/ 2147483647 w 115"/>
                  <a:gd name="T19" fmla="*/ 2147483647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Freeform 247"/>
              <p:cNvSpPr>
                <a:spLocks/>
              </p:cNvSpPr>
              <p:nvPr/>
            </p:nvSpPr>
            <p:spPr bwMode="auto">
              <a:xfrm>
                <a:off x="5421" y="1464"/>
                <a:ext cx="329" cy="854"/>
              </a:xfrm>
              <a:custGeom>
                <a:avLst/>
                <a:gdLst>
                  <a:gd name="T0" fmla="*/ 2147483647 w 65"/>
                  <a:gd name="T1" fmla="*/ 2147483647 h 169"/>
                  <a:gd name="T2" fmla="*/ 2147483647 w 65"/>
                  <a:gd name="T3" fmla="*/ 2147483647 h 169"/>
                  <a:gd name="T4" fmla="*/ 2147483647 w 65"/>
                  <a:gd name="T5" fmla="*/ 2147483647 h 169"/>
                  <a:gd name="T6" fmla="*/ 2147483647 w 65"/>
                  <a:gd name="T7" fmla="*/ 2147483647 h 169"/>
                  <a:gd name="T8" fmla="*/ 2147483647 w 65"/>
                  <a:gd name="T9" fmla="*/ 2147483647 h 169"/>
                  <a:gd name="T10" fmla="*/ 0 w 65"/>
                  <a:gd name="T11" fmla="*/ 2147483647 h 169"/>
                  <a:gd name="T12" fmla="*/ 2147483647 w 65"/>
                  <a:gd name="T13" fmla="*/ 2147483647 h 169"/>
                  <a:gd name="T14" fmla="*/ 2147483647 w 65"/>
                  <a:gd name="T15" fmla="*/ 2147483647 h 169"/>
                  <a:gd name="T16" fmla="*/ 2147483647 w 65"/>
                  <a:gd name="T17" fmla="*/ 2147483647 h 169"/>
                  <a:gd name="T18" fmla="*/ 2147483647 w 65"/>
                  <a:gd name="T19" fmla="*/ 0 h 169"/>
                  <a:gd name="T20" fmla="*/ 2147483647 w 65"/>
                  <a:gd name="T21" fmla="*/ 2147483647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4" name="Rectangle 248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98450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5" name="Rectangle 249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5354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45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5355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1025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5356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923B8F-DF67-457A-806D-C14CEF2CF6F1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4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1132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3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4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5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6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7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8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9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0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1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2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3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4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5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6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8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9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0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1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2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3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4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5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6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7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8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9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0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1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2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3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4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5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6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9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0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1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2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3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4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5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6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7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8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9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0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1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2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3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4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5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6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7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8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9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0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1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2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3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4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5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6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7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8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9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0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1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2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3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4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5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6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7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9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0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1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2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3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4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5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6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7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8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9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0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1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2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3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4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5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6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7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8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9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0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1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3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4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5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6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7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8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9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0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1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2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3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4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5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6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7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8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9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0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1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2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3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4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5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6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7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8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9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0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1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2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3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4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5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6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7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8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9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0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1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2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3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4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5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6" name="Freeform 147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2147483647 h 2"/>
                <a:gd name="T2" fmla="*/ 0 w 4"/>
                <a:gd name="T3" fmla="*/ 2147483647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7" name="Group 148"/>
          <p:cNvGrpSpPr>
            <a:grpSpLocks/>
          </p:cNvGrpSpPr>
          <p:nvPr/>
        </p:nvGrpSpPr>
        <p:grpSpPr bwMode="auto"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1119" name="Freeform 14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0" name="Freeform 15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1" name="Freeform 15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2" name="Freeform 15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3" name="Freeform 15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4" name="Freeform 15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5" name="Freeform 15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6" name="Freeform 15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7" name="Freeform 15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8" name="Freeform 15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9" name="Freeform 15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0" name="Freeform 16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1" name="Freeform 16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8" name="Group 162"/>
          <p:cNvGrpSpPr>
            <a:grpSpLocks/>
          </p:cNvGrpSpPr>
          <p:nvPr/>
        </p:nvGrpSpPr>
        <p:grpSpPr bwMode="auto"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1106" name="Freeform 163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7" name="Freeform 164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8" name="Freeform 165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9" name="Freeform 166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0" name="Freeform 167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1" name="Freeform 168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2" name="Freeform 169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3" name="Freeform 170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4" name="Freeform 171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5" name="Freeform 172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6" name="Freeform 173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7" name="Freeform 174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8" name="Freeform 175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9" name="Group 176"/>
          <p:cNvGrpSpPr>
            <a:grpSpLocks/>
          </p:cNvGrpSpPr>
          <p:nvPr/>
        </p:nvGrpSpPr>
        <p:grpSpPr bwMode="auto"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1093" name="Freeform 177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4" name="Freeform 178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5" name="Freeform 179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6" name="Freeform 180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7" name="Freeform 181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8" name="Freeform 182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9" name="Freeform 183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0" name="Freeform 184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1" name="Freeform 185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2" name="Freeform 186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3" name="Freeform 187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4" name="Freeform 188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5" name="Freeform 189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0" name="Group 190"/>
          <p:cNvGrpSpPr>
            <a:grpSpLocks/>
          </p:cNvGrpSpPr>
          <p:nvPr/>
        </p:nvGrpSpPr>
        <p:grpSpPr bwMode="auto"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1080" name="Freeform 191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1" name="Freeform 192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2" name="Freeform 193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3" name="Freeform 194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4" name="Freeform 195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5" name="Freeform 196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6" name="Freeform 197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7" name="Freeform 198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8" name="Freeform 199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9" name="Freeform 200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0" name="Freeform 201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1" name="Freeform 202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2" name="Freeform 203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1" name="Group 204"/>
          <p:cNvGrpSpPr>
            <a:grpSpLocks/>
          </p:cNvGrpSpPr>
          <p:nvPr/>
        </p:nvGrpSpPr>
        <p:grpSpPr bwMode="auto"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1067" name="Freeform 205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8" name="Freeform 206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9" name="Freeform 207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0" name="Freeform 208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1" name="Freeform 209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2" name="Freeform 210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3" name="Freeform 211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4" name="Freeform 212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5" name="Freeform 213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6" name="Freeform 214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7" name="Freeform 215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8" name="Freeform 216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9" name="Freeform 217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2" name="Group 218"/>
          <p:cNvGrpSpPr>
            <a:grpSpLocks/>
          </p:cNvGrpSpPr>
          <p:nvPr/>
        </p:nvGrpSpPr>
        <p:grpSpPr bwMode="auto"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1054" name="Freeform 21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22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22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22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22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22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0" name="Freeform 22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1" name="Freeform 22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2" name="Freeform 22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3" name="Freeform 22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4" name="Freeform 22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5" name="Freeform 23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6" name="Freeform 23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3" name="Group 232"/>
          <p:cNvGrpSpPr>
            <a:grpSpLocks/>
          </p:cNvGrpSpPr>
          <p:nvPr/>
        </p:nvGrpSpPr>
        <p:grpSpPr bwMode="auto">
          <a:xfrm>
            <a:off x="6934200" y="-7938"/>
            <a:ext cx="2317750" cy="2063751"/>
            <a:chOff x="4080" y="-5"/>
            <a:chExt cx="1748" cy="1556"/>
          </a:xfrm>
        </p:grpSpPr>
        <p:sp>
          <p:nvSpPr>
            <p:cNvPr id="1039" name="Freeform 233"/>
            <p:cNvSpPr>
              <a:spLocks/>
            </p:cNvSpPr>
            <p:nvPr userDrawn="1"/>
          </p:nvSpPr>
          <p:spPr bwMode="auto">
            <a:xfrm>
              <a:off x="4161" y="-5"/>
              <a:ext cx="1586" cy="1443"/>
            </a:xfrm>
            <a:custGeom>
              <a:avLst/>
              <a:gdLst>
                <a:gd name="T0" fmla="*/ 2147483647 w 546"/>
                <a:gd name="T1" fmla="*/ 2147483647 h 497"/>
                <a:gd name="T2" fmla="*/ 2147483647 w 546"/>
                <a:gd name="T3" fmla="*/ 2147483647 h 497"/>
                <a:gd name="T4" fmla="*/ 2147483647 w 546"/>
                <a:gd name="T5" fmla="*/ 2147483647 h 497"/>
                <a:gd name="T6" fmla="*/ 2147483647 w 546"/>
                <a:gd name="T7" fmla="*/ 2147483647 h 497"/>
                <a:gd name="T8" fmla="*/ 2147483647 w 546"/>
                <a:gd name="T9" fmla="*/ 2147483647 h 497"/>
                <a:gd name="T10" fmla="*/ 2147483647 w 546"/>
                <a:gd name="T11" fmla="*/ 2147483647 h 497"/>
                <a:gd name="T12" fmla="*/ 2147483647 w 546"/>
                <a:gd name="T13" fmla="*/ 2147483647 h 497"/>
                <a:gd name="T14" fmla="*/ 2147483647 w 546"/>
                <a:gd name="T15" fmla="*/ 2147483647 h 497"/>
                <a:gd name="T16" fmla="*/ 2147483647 w 546"/>
                <a:gd name="T17" fmla="*/ 2147483647 h 497"/>
                <a:gd name="T18" fmla="*/ 2147483647 w 546"/>
                <a:gd name="T19" fmla="*/ 2147483647 h 497"/>
                <a:gd name="T20" fmla="*/ 2147483647 w 546"/>
                <a:gd name="T21" fmla="*/ 2147483647 h 497"/>
                <a:gd name="T22" fmla="*/ 2147483647 w 546"/>
                <a:gd name="T23" fmla="*/ 2147483647 h 497"/>
                <a:gd name="T24" fmla="*/ 2147483647 w 546"/>
                <a:gd name="T25" fmla="*/ 2147483647 h 4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040" name="Group 234"/>
            <p:cNvGrpSpPr>
              <a:grpSpLocks/>
            </p:cNvGrpSpPr>
            <p:nvPr userDrawn="1"/>
          </p:nvGrpSpPr>
          <p:grpSpPr bwMode="auto"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1041" name="Freeform 235"/>
              <p:cNvSpPr>
                <a:spLocks/>
              </p:cNvSpPr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>
                  <a:gd name="T0" fmla="*/ 2147483647 w 97"/>
                  <a:gd name="T1" fmla="*/ 2147483647 h 37"/>
                  <a:gd name="T2" fmla="*/ 2147483647 w 97"/>
                  <a:gd name="T3" fmla="*/ 2147483647 h 37"/>
                  <a:gd name="T4" fmla="*/ 2147483647 w 97"/>
                  <a:gd name="T5" fmla="*/ 2147483647 h 37"/>
                  <a:gd name="T6" fmla="*/ 2147483647 w 97"/>
                  <a:gd name="T7" fmla="*/ 0 h 37"/>
                  <a:gd name="T8" fmla="*/ 2147483647 w 97"/>
                  <a:gd name="T9" fmla="*/ 0 h 37"/>
                  <a:gd name="T10" fmla="*/ 2147483647 w 97"/>
                  <a:gd name="T11" fmla="*/ 2147483647 h 37"/>
                  <a:gd name="T12" fmla="*/ 2147483647 w 97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Freeform 236"/>
              <p:cNvSpPr>
                <a:spLocks noEditPoint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>
                  <a:gd name="T0" fmla="*/ 2147483647 w 585"/>
                  <a:gd name="T1" fmla="*/ 2147483647 h 534"/>
                  <a:gd name="T2" fmla="*/ 2147483647 w 585"/>
                  <a:gd name="T3" fmla="*/ 0 h 534"/>
                  <a:gd name="T4" fmla="*/ 2147483647 w 585"/>
                  <a:gd name="T5" fmla="*/ 2147483647 h 534"/>
                  <a:gd name="T6" fmla="*/ 2147483647 w 585"/>
                  <a:gd name="T7" fmla="*/ 2147483647 h 534"/>
                  <a:gd name="T8" fmla="*/ 2147483647 w 585"/>
                  <a:gd name="T9" fmla="*/ 2147483647 h 534"/>
                  <a:gd name="T10" fmla="*/ 2147483647 w 585"/>
                  <a:gd name="T11" fmla="*/ 2147483647 h 534"/>
                  <a:gd name="T12" fmla="*/ 2147483647 w 585"/>
                  <a:gd name="T13" fmla="*/ 2147483647 h 534"/>
                  <a:gd name="T14" fmla="*/ 2147483647 w 585"/>
                  <a:gd name="T15" fmla="*/ 2147483647 h 534"/>
                  <a:gd name="T16" fmla="*/ 2147483647 w 585"/>
                  <a:gd name="T17" fmla="*/ 2147483647 h 534"/>
                  <a:gd name="T18" fmla="*/ 2147483647 w 585"/>
                  <a:gd name="T19" fmla="*/ 2147483647 h 534"/>
                  <a:gd name="T20" fmla="*/ 2147483647 w 585"/>
                  <a:gd name="T21" fmla="*/ 2147483647 h 534"/>
                  <a:gd name="T22" fmla="*/ 2147483647 w 585"/>
                  <a:gd name="T23" fmla="*/ 2147483647 h 534"/>
                  <a:gd name="T24" fmla="*/ 2147483647 w 585"/>
                  <a:gd name="T25" fmla="*/ 2147483647 h 534"/>
                  <a:gd name="T26" fmla="*/ 2147483647 w 585"/>
                  <a:gd name="T27" fmla="*/ 2147483647 h 534"/>
                  <a:gd name="T28" fmla="*/ 2147483647 w 585"/>
                  <a:gd name="T29" fmla="*/ 2147483647 h 534"/>
                  <a:gd name="T30" fmla="*/ 2147483647 w 585"/>
                  <a:gd name="T31" fmla="*/ 2147483647 h 534"/>
                  <a:gd name="T32" fmla="*/ 2147483647 w 585"/>
                  <a:gd name="T33" fmla="*/ 2147483647 h 534"/>
                  <a:gd name="T34" fmla="*/ 2147483647 w 585"/>
                  <a:gd name="T35" fmla="*/ 2147483647 h 534"/>
                  <a:gd name="T36" fmla="*/ 2147483647 w 585"/>
                  <a:gd name="T37" fmla="*/ 2147483647 h 534"/>
                  <a:gd name="T38" fmla="*/ 2147483647 w 585"/>
                  <a:gd name="T39" fmla="*/ 2147483647 h 534"/>
                  <a:gd name="T40" fmla="*/ 2147483647 w 585"/>
                  <a:gd name="T41" fmla="*/ 2147483647 h 534"/>
                  <a:gd name="T42" fmla="*/ 2147483647 w 585"/>
                  <a:gd name="T43" fmla="*/ 2147483647 h 534"/>
                  <a:gd name="T44" fmla="*/ 2147483647 w 585"/>
                  <a:gd name="T45" fmla="*/ 2147483647 h 534"/>
                  <a:gd name="T46" fmla="*/ 2147483647 w 585"/>
                  <a:gd name="T47" fmla="*/ 2147483647 h 534"/>
                  <a:gd name="T48" fmla="*/ 2147483647 w 585"/>
                  <a:gd name="T49" fmla="*/ 2147483647 h 534"/>
                  <a:gd name="T50" fmla="*/ 2147483647 w 585"/>
                  <a:gd name="T51" fmla="*/ 2147483647 h 534"/>
                  <a:gd name="T52" fmla="*/ 2147483647 w 585"/>
                  <a:gd name="T53" fmla="*/ 2147483647 h 534"/>
                  <a:gd name="T54" fmla="*/ 2147483647 w 585"/>
                  <a:gd name="T55" fmla="*/ 2147483647 h 534"/>
                  <a:gd name="T56" fmla="*/ 2147483647 w 585"/>
                  <a:gd name="T57" fmla="*/ 2147483647 h 534"/>
                  <a:gd name="T58" fmla="*/ 2147483647 w 585"/>
                  <a:gd name="T59" fmla="*/ 2147483647 h 534"/>
                  <a:gd name="T60" fmla="*/ 2147483647 w 585"/>
                  <a:gd name="T61" fmla="*/ 2147483647 h 534"/>
                  <a:gd name="T62" fmla="*/ 2147483647 w 585"/>
                  <a:gd name="T63" fmla="*/ 2147483647 h 534"/>
                  <a:gd name="T64" fmla="*/ 2147483647 w 585"/>
                  <a:gd name="T65" fmla="*/ 2147483647 h 534"/>
                  <a:gd name="T66" fmla="*/ 2147483647 w 585"/>
                  <a:gd name="T67" fmla="*/ 2147483647 h 534"/>
                  <a:gd name="T68" fmla="*/ 2147483647 w 585"/>
                  <a:gd name="T69" fmla="*/ 2147483647 h 534"/>
                  <a:gd name="T70" fmla="*/ 2147483647 w 585"/>
                  <a:gd name="T71" fmla="*/ 2147483647 h 534"/>
                  <a:gd name="T72" fmla="*/ 2147483647 w 585"/>
                  <a:gd name="T73" fmla="*/ 2147483647 h 534"/>
                  <a:gd name="T74" fmla="*/ 2147483647 w 585"/>
                  <a:gd name="T75" fmla="*/ 2147483647 h 534"/>
                  <a:gd name="T76" fmla="*/ 2147483647 w 585"/>
                  <a:gd name="T77" fmla="*/ 2147483647 h 534"/>
                  <a:gd name="T78" fmla="*/ 2147483647 w 585"/>
                  <a:gd name="T79" fmla="*/ 2147483647 h 534"/>
                  <a:gd name="T80" fmla="*/ 2147483647 w 585"/>
                  <a:gd name="T81" fmla="*/ 2147483647 h 534"/>
                  <a:gd name="T82" fmla="*/ 2147483647 w 585"/>
                  <a:gd name="T83" fmla="*/ 2147483647 h 534"/>
                  <a:gd name="T84" fmla="*/ 2147483647 w 585"/>
                  <a:gd name="T85" fmla="*/ 2147483647 h 534"/>
                  <a:gd name="T86" fmla="*/ 2147483647 w 585"/>
                  <a:gd name="T87" fmla="*/ 2147483647 h 534"/>
                  <a:gd name="T88" fmla="*/ 2147483647 w 585"/>
                  <a:gd name="T89" fmla="*/ 2147483647 h 534"/>
                  <a:gd name="T90" fmla="*/ 2147483647 w 585"/>
                  <a:gd name="T91" fmla="*/ 2147483647 h 534"/>
                  <a:gd name="T92" fmla="*/ 2147483647 w 585"/>
                  <a:gd name="T93" fmla="*/ 2147483647 h 534"/>
                  <a:gd name="T94" fmla="*/ 2147483647 w 585"/>
                  <a:gd name="T95" fmla="*/ 2147483647 h 534"/>
                  <a:gd name="T96" fmla="*/ 2147483647 w 585"/>
                  <a:gd name="T97" fmla="*/ 2147483647 h 534"/>
                  <a:gd name="T98" fmla="*/ 2147483647 w 585"/>
                  <a:gd name="T99" fmla="*/ 2147483647 h 534"/>
                  <a:gd name="T100" fmla="*/ 2147483647 w 585"/>
                  <a:gd name="T101" fmla="*/ 2147483647 h 534"/>
                  <a:gd name="T102" fmla="*/ 2147483647 w 585"/>
                  <a:gd name="T103" fmla="*/ 2147483647 h 534"/>
                  <a:gd name="T104" fmla="*/ 2147483647 w 585"/>
                  <a:gd name="T105" fmla="*/ 2147483647 h 534"/>
                  <a:gd name="T106" fmla="*/ 2147483647 w 585"/>
                  <a:gd name="T107" fmla="*/ 2147483647 h 534"/>
                  <a:gd name="T108" fmla="*/ 2147483647 w 585"/>
                  <a:gd name="T109" fmla="*/ 2147483647 h 534"/>
                  <a:gd name="T110" fmla="*/ 2147483647 w 585"/>
                  <a:gd name="T111" fmla="*/ 2147483647 h 534"/>
                  <a:gd name="T112" fmla="*/ 2147483647 w 585"/>
                  <a:gd name="T113" fmla="*/ 2147483647 h 534"/>
                  <a:gd name="T114" fmla="*/ 2147483647 w 585"/>
                  <a:gd name="T115" fmla="*/ 2147483647 h 53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Freeform 237"/>
              <p:cNvSpPr>
                <a:spLocks/>
              </p:cNvSpPr>
              <p:nvPr/>
            </p:nvSpPr>
            <p:spPr bwMode="auto">
              <a:xfrm>
                <a:off x="3621" y="1287"/>
                <a:ext cx="238" cy="283"/>
              </a:xfrm>
              <a:custGeom>
                <a:avLst/>
                <a:gdLst>
                  <a:gd name="T0" fmla="*/ 2147483647 w 47"/>
                  <a:gd name="T1" fmla="*/ 2147483647 h 56"/>
                  <a:gd name="T2" fmla="*/ 2147483647 w 47"/>
                  <a:gd name="T3" fmla="*/ 2147483647 h 56"/>
                  <a:gd name="T4" fmla="*/ 2147483647 w 47"/>
                  <a:gd name="T5" fmla="*/ 2147483647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Freeform 238"/>
              <p:cNvSpPr>
                <a:spLocks/>
              </p:cNvSpPr>
              <p:nvPr/>
            </p:nvSpPr>
            <p:spPr bwMode="auto">
              <a:xfrm>
                <a:off x="3403" y="1403"/>
                <a:ext cx="208" cy="379"/>
              </a:xfrm>
              <a:custGeom>
                <a:avLst/>
                <a:gdLst>
                  <a:gd name="T0" fmla="*/ 2147483647 w 41"/>
                  <a:gd name="T1" fmla="*/ 2147483647 h 75"/>
                  <a:gd name="T2" fmla="*/ 2147483647 w 41"/>
                  <a:gd name="T3" fmla="*/ 2147483647 h 75"/>
                  <a:gd name="T4" fmla="*/ 2147483647 w 41"/>
                  <a:gd name="T5" fmla="*/ 2147483647 h 75"/>
                  <a:gd name="T6" fmla="*/ 2147483647 w 41"/>
                  <a:gd name="T7" fmla="*/ 2147483647 h 75"/>
                  <a:gd name="T8" fmla="*/ 2147483647 w 41"/>
                  <a:gd name="T9" fmla="*/ 2147483647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Freeform 239"/>
              <p:cNvSpPr>
                <a:spLocks/>
              </p:cNvSpPr>
              <p:nvPr/>
            </p:nvSpPr>
            <p:spPr bwMode="auto">
              <a:xfrm>
                <a:off x="3272" y="645"/>
                <a:ext cx="683" cy="318"/>
              </a:xfrm>
              <a:custGeom>
                <a:avLst/>
                <a:gdLst>
                  <a:gd name="T0" fmla="*/ 2147483647 w 135"/>
                  <a:gd name="T1" fmla="*/ 2147483647 h 63"/>
                  <a:gd name="T2" fmla="*/ 2147483647 w 135"/>
                  <a:gd name="T3" fmla="*/ 2147483647 h 63"/>
                  <a:gd name="T4" fmla="*/ 2147483647 w 135"/>
                  <a:gd name="T5" fmla="*/ 2147483647 h 63"/>
                  <a:gd name="T6" fmla="*/ 2147483647 w 135"/>
                  <a:gd name="T7" fmla="*/ 2147483647 h 63"/>
                  <a:gd name="T8" fmla="*/ 2147483647 w 135"/>
                  <a:gd name="T9" fmla="*/ 2147483647 h 63"/>
                  <a:gd name="T10" fmla="*/ 2147483647 w 135"/>
                  <a:gd name="T11" fmla="*/ 2147483647 h 63"/>
                  <a:gd name="T12" fmla="*/ 2147483647 w 135"/>
                  <a:gd name="T13" fmla="*/ 2147483647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Freeform 240"/>
              <p:cNvSpPr>
                <a:spLocks/>
              </p:cNvSpPr>
              <p:nvPr/>
            </p:nvSpPr>
            <p:spPr bwMode="auto">
              <a:xfrm>
                <a:off x="4046" y="1545"/>
                <a:ext cx="490" cy="515"/>
              </a:xfrm>
              <a:custGeom>
                <a:avLst/>
                <a:gdLst>
                  <a:gd name="T0" fmla="*/ 2147483647 w 97"/>
                  <a:gd name="T1" fmla="*/ 2147483647 h 102"/>
                  <a:gd name="T2" fmla="*/ 2147483647 w 97"/>
                  <a:gd name="T3" fmla="*/ 2147483647 h 102"/>
                  <a:gd name="T4" fmla="*/ 2147483647 w 97"/>
                  <a:gd name="T5" fmla="*/ 2147483647 h 102"/>
                  <a:gd name="T6" fmla="*/ 2147483647 w 97"/>
                  <a:gd name="T7" fmla="*/ 2147483647 h 102"/>
                  <a:gd name="T8" fmla="*/ 2147483647 w 97"/>
                  <a:gd name="T9" fmla="*/ 2147483647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Freeform 241"/>
              <p:cNvSpPr>
                <a:spLocks/>
              </p:cNvSpPr>
              <p:nvPr/>
            </p:nvSpPr>
            <p:spPr bwMode="auto">
              <a:xfrm>
                <a:off x="5173" y="1024"/>
                <a:ext cx="501" cy="96"/>
              </a:xfrm>
              <a:custGeom>
                <a:avLst/>
                <a:gdLst>
                  <a:gd name="T0" fmla="*/ 2147483647 w 99"/>
                  <a:gd name="T1" fmla="*/ 0 h 19"/>
                  <a:gd name="T2" fmla="*/ 2147483647 w 99"/>
                  <a:gd name="T3" fmla="*/ 2147483647 h 19"/>
                  <a:gd name="T4" fmla="*/ 2147483647 w 99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" name="Freeform 242"/>
              <p:cNvSpPr>
                <a:spLocks/>
              </p:cNvSpPr>
              <p:nvPr/>
            </p:nvSpPr>
            <p:spPr bwMode="auto">
              <a:xfrm>
                <a:off x="5340" y="1004"/>
                <a:ext cx="385" cy="237"/>
              </a:xfrm>
              <a:custGeom>
                <a:avLst/>
                <a:gdLst>
                  <a:gd name="T0" fmla="*/ 2147483647 w 76"/>
                  <a:gd name="T1" fmla="*/ 2147483647 h 47"/>
                  <a:gd name="T2" fmla="*/ 2147483647 w 76"/>
                  <a:gd name="T3" fmla="*/ 2147483647 h 47"/>
                  <a:gd name="T4" fmla="*/ 2147483647 w 76"/>
                  <a:gd name="T5" fmla="*/ 2147483647 h 47"/>
                  <a:gd name="T6" fmla="*/ 2147483647 w 76"/>
                  <a:gd name="T7" fmla="*/ 2147483647 h 47"/>
                  <a:gd name="T8" fmla="*/ 2147483647 w 76"/>
                  <a:gd name="T9" fmla="*/ 21474836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Freeform 243"/>
              <p:cNvSpPr>
                <a:spLocks/>
              </p:cNvSpPr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>
                  <a:gd name="T0" fmla="*/ 2147483647 w 82"/>
                  <a:gd name="T1" fmla="*/ 2147483647 h 37"/>
                  <a:gd name="T2" fmla="*/ 2147483647 w 82"/>
                  <a:gd name="T3" fmla="*/ 2147483647 h 37"/>
                  <a:gd name="T4" fmla="*/ 2147483647 w 82"/>
                  <a:gd name="T5" fmla="*/ 2147483647 h 37"/>
                  <a:gd name="T6" fmla="*/ 2147483647 w 82"/>
                  <a:gd name="T7" fmla="*/ 2147483647 h 37"/>
                  <a:gd name="T8" fmla="*/ 2147483647 w 82"/>
                  <a:gd name="T9" fmla="*/ 2147483647 h 37"/>
                  <a:gd name="T10" fmla="*/ 2147483647 w 82"/>
                  <a:gd name="T11" fmla="*/ 0 h 37"/>
                  <a:gd name="T12" fmla="*/ 2147483647 w 82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Freeform 244"/>
              <p:cNvSpPr>
                <a:spLocks/>
              </p:cNvSpPr>
              <p:nvPr/>
            </p:nvSpPr>
            <p:spPr bwMode="auto">
              <a:xfrm>
                <a:off x="5001" y="1378"/>
                <a:ext cx="698" cy="167"/>
              </a:xfrm>
              <a:custGeom>
                <a:avLst/>
                <a:gdLst>
                  <a:gd name="T0" fmla="*/ 2147483647 w 138"/>
                  <a:gd name="T1" fmla="*/ 2147483647 h 33"/>
                  <a:gd name="T2" fmla="*/ 2147483647 w 138"/>
                  <a:gd name="T3" fmla="*/ 2147483647 h 33"/>
                  <a:gd name="T4" fmla="*/ 2147483647 w 138"/>
                  <a:gd name="T5" fmla="*/ 2147483647 h 33"/>
                  <a:gd name="T6" fmla="*/ 2147483647 w 138"/>
                  <a:gd name="T7" fmla="*/ 2147483647 h 33"/>
                  <a:gd name="T8" fmla="*/ 2147483647 w 138"/>
                  <a:gd name="T9" fmla="*/ 2147483647 h 33"/>
                  <a:gd name="T10" fmla="*/ 2147483647 w 138"/>
                  <a:gd name="T11" fmla="*/ 2147483647 h 33"/>
                  <a:gd name="T12" fmla="*/ 2147483647 w 13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Freeform 245"/>
              <p:cNvSpPr>
                <a:spLocks/>
              </p:cNvSpPr>
              <p:nvPr/>
            </p:nvSpPr>
            <p:spPr bwMode="auto">
              <a:xfrm>
                <a:off x="5077" y="1540"/>
                <a:ext cx="567" cy="146"/>
              </a:xfrm>
              <a:custGeom>
                <a:avLst/>
                <a:gdLst>
                  <a:gd name="T0" fmla="*/ 2147483647 w 112"/>
                  <a:gd name="T1" fmla="*/ 2147483647 h 29"/>
                  <a:gd name="T2" fmla="*/ 2147483647 w 112"/>
                  <a:gd name="T3" fmla="*/ 2147483647 h 29"/>
                  <a:gd name="T4" fmla="*/ 2147483647 w 112"/>
                  <a:gd name="T5" fmla="*/ 2147483647 h 29"/>
                  <a:gd name="T6" fmla="*/ 2147483647 w 112"/>
                  <a:gd name="T7" fmla="*/ 2147483647 h 29"/>
                  <a:gd name="T8" fmla="*/ 2147483647 w 112"/>
                  <a:gd name="T9" fmla="*/ 2147483647 h 29"/>
                  <a:gd name="T10" fmla="*/ 2147483647 w 112"/>
                  <a:gd name="T11" fmla="*/ 2147483647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2" name="Freeform 246"/>
              <p:cNvSpPr>
                <a:spLocks/>
              </p:cNvSpPr>
              <p:nvPr/>
            </p:nvSpPr>
            <p:spPr bwMode="auto">
              <a:xfrm>
                <a:off x="5042" y="1656"/>
                <a:ext cx="581" cy="480"/>
              </a:xfrm>
              <a:custGeom>
                <a:avLst/>
                <a:gdLst>
                  <a:gd name="T0" fmla="*/ 2147483647 w 115"/>
                  <a:gd name="T1" fmla="*/ 2147483647 h 95"/>
                  <a:gd name="T2" fmla="*/ 2147483647 w 115"/>
                  <a:gd name="T3" fmla="*/ 2147483647 h 95"/>
                  <a:gd name="T4" fmla="*/ 2147483647 w 115"/>
                  <a:gd name="T5" fmla="*/ 2147483647 h 95"/>
                  <a:gd name="T6" fmla="*/ 2147483647 w 115"/>
                  <a:gd name="T7" fmla="*/ 2147483647 h 95"/>
                  <a:gd name="T8" fmla="*/ 2147483647 w 115"/>
                  <a:gd name="T9" fmla="*/ 2147483647 h 95"/>
                  <a:gd name="T10" fmla="*/ 2147483647 w 115"/>
                  <a:gd name="T11" fmla="*/ 2147483647 h 95"/>
                  <a:gd name="T12" fmla="*/ 2147483647 w 115"/>
                  <a:gd name="T13" fmla="*/ 2147483647 h 95"/>
                  <a:gd name="T14" fmla="*/ 2147483647 w 115"/>
                  <a:gd name="T15" fmla="*/ 2147483647 h 95"/>
                  <a:gd name="T16" fmla="*/ 2147483647 w 115"/>
                  <a:gd name="T17" fmla="*/ 2147483647 h 95"/>
                  <a:gd name="T18" fmla="*/ 2147483647 w 115"/>
                  <a:gd name="T19" fmla="*/ 2147483647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Freeform 247"/>
              <p:cNvSpPr>
                <a:spLocks/>
              </p:cNvSpPr>
              <p:nvPr/>
            </p:nvSpPr>
            <p:spPr bwMode="auto">
              <a:xfrm>
                <a:off x="5421" y="1464"/>
                <a:ext cx="329" cy="854"/>
              </a:xfrm>
              <a:custGeom>
                <a:avLst/>
                <a:gdLst>
                  <a:gd name="T0" fmla="*/ 2147483647 w 65"/>
                  <a:gd name="T1" fmla="*/ 2147483647 h 169"/>
                  <a:gd name="T2" fmla="*/ 2147483647 w 65"/>
                  <a:gd name="T3" fmla="*/ 2147483647 h 169"/>
                  <a:gd name="T4" fmla="*/ 2147483647 w 65"/>
                  <a:gd name="T5" fmla="*/ 2147483647 h 169"/>
                  <a:gd name="T6" fmla="*/ 2147483647 w 65"/>
                  <a:gd name="T7" fmla="*/ 2147483647 h 169"/>
                  <a:gd name="T8" fmla="*/ 2147483647 w 65"/>
                  <a:gd name="T9" fmla="*/ 2147483647 h 169"/>
                  <a:gd name="T10" fmla="*/ 0 w 65"/>
                  <a:gd name="T11" fmla="*/ 2147483647 h 169"/>
                  <a:gd name="T12" fmla="*/ 2147483647 w 65"/>
                  <a:gd name="T13" fmla="*/ 2147483647 h 169"/>
                  <a:gd name="T14" fmla="*/ 2147483647 w 65"/>
                  <a:gd name="T15" fmla="*/ 2147483647 h 169"/>
                  <a:gd name="T16" fmla="*/ 2147483647 w 65"/>
                  <a:gd name="T17" fmla="*/ 2147483647 h 169"/>
                  <a:gd name="T18" fmla="*/ 2147483647 w 65"/>
                  <a:gd name="T19" fmla="*/ 0 h 169"/>
                  <a:gd name="T20" fmla="*/ 2147483647 w 65"/>
                  <a:gd name="T21" fmla="*/ 2147483647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4" name="Rectangle 248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98450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5" name="Rectangle 249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5354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45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5355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1025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5356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70A7A-5076-4A2D-A057-6F086A0BBE0B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3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1132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3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4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5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6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7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8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9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0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1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2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3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4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5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6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8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9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0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1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2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3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4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5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6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7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8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9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0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1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2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3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4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5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6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9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0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1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2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3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4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5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6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7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8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9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0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1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2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3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4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5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6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7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8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9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0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1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2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3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4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5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6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7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8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9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0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1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2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3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4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5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6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7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9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0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1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2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3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4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5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6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7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8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9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0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1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2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3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4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5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6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7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8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9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0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1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3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4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5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6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7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8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9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0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1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2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3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4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5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6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7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8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9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0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1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2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3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4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5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6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7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8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9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0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1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2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3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4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5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6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7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8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9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0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1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2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3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4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5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6" name="Freeform 147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2147483647 h 2"/>
                <a:gd name="T2" fmla="*/ 0 w 4"/>
                <a:gd name="T3" fmla="*/ 2147483647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7" name="Group 148"/>
          <p:cNvGrpSpPr>
            <a:grpSpLocks/>
          </p:cNvGrpSpPr>
          <p:nvPr/>
        </p:nvGrpSpPr>
        <p:grpSpPr bwMode="auto"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1119" name="Freeform 14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0" name="Freeform 15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1" name="Freeform 15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2" name="Freeform 15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3" name="Freeform 15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4" name="Freeform 15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5" name="Freeform 15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6" name="Freeform 15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7" name="Freeform 15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8" name="Freeform 15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9" name="Freeform 15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0" name="Freeform 16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1" name="Freeform 16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8" name="Group 162"/>
          <p:cNvGrpSpPr>
            <a:grpSpLocks/>
          </p:cNvGrpSpPr>
          <p:nvPr/>
        </p:nvGrpSpPr>
        <p:grpSpPr bwMode="auto"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1106" name="Freeform 163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7" name="Freeform 164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8" name="Freeform 165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9" name="Freeform 166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0" name="Freeform 167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1" name="Freeform 168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2" name="Freeform 169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3" name="Freeform 170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4" name="Freeform 171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5" name="Freeform 172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6" name="Freeform 173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7" name="Freeform 174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8" name="Freeform 175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9" name="Group 176"/>
          <p:cNvGrpSpPr>
            <a:grpSpLocks/>
          </p:cNvGrpSpPr>
          <p:nvPr/>
        </p:nvGrpSpPr>
        <p:grpSpPr bwMode="auto"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1093" name="Freeform 177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4" name="Freeform 178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5" name="Freeform 179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6" name="Freeform 180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7" name="Freeform 181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8" name="Freeform 182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9" name="Freeform 183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0" name="Freeform 184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1" name="Freeform 185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2" name="Freeform 186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3" name="Freeform 187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4" name="Freeform 188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5" name="Freeform 189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0" name="Group 190"/>
          <p:cNvGrpSpPr>
            <a:grpSpLocks/>
          </p:cNvGrpSpPr>
          <p:nvPr/>
        </p:nvGrpSpPr>
        <p:grpSpPr bwMode="auto"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1080" name="Freeform 191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1" name="Freeform 192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2" name="Freeform 193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3" name="Freeform 194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4" name="Freeform 195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5" name="Freeform 196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6" name="Freeform 197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7" name="Freeform 198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8" name="Freeform 199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9" name="Freeform 200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0" name="Freeform 201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1" name="Freeform 202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2" name="Freeform 203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1" name="Group 204"/>
          <p:cNvGrpSpPr>
            <a:grpSpLocks/>
          </p:cNvGrpSpPr>
          <p:nvPr/>
        </p:nvGrpSpPr>
        <p:grpSpPr bwMode="auto"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1067" name="Freeform 205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8" name="Freeform 206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9" name="Freeform 207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0" name="Freeform 208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1" name="Freeform 209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2" name="Freeform 210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3" name="Freeform 211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4" name="Freeform 212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5" name="Freeform 213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6" name="Freeform 214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7" name="Freeform 215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8" name="Freeform 216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9" name="Freeform 217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2" name="Group 218"/>
          <p:cNvGrpSpPr>
            <a:grpSpLocks/>
          </p:cNvGrpSpPr>
          <p:nvPr/>
        </p:nvGrpSpPr>
        <p:grpSpPr bwMode="auto"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1054" name="Freeform 21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22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22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22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22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22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0" name="Freeform 22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1" name="Freeform 22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2" name="Freeform 22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3" name="Freeform 22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4" name="Freeform 22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5" name="Freeform 23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6" name="Freeform 23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3" name="Group 232"/>
          <p:cNvGrpSpPr>
            <a:grpSpLocks/>
          </p:cNvGrpSpPr>
          <p:nvPr/>
        </p:nvGrpSpPr>
        <p:grpSpPr bwMode="auto">
          <a:xfrm>
            <a:off x="6934200" y="-7938"/>
            <a:ext cx="2317750" cy="2063751"/>
            <a:chOff x="4080" y="-5"/>
            <a:chExt cx="1748" cy="1556"/>
          </a:xfrm>
        </p:grpSpPr>
        <p:sp>
          <p:nvSpPr>
            <p:cNvPr id="1039" name="Freeform 233"/>
            <p:cNvSpPr>
              <a:spLocks/>
            </p:cNvSpPr>
            <p:nvPr userDrawn="1"/>
          </p:nvSpPr>
          <p:spPr bwMode="auto">
            <a:xfrm>
              <a:off x="4161" y="-5"/>
              <a:ext cx="1586" cy="1443"/>
            </a:xfrm>
            <a:custGeom>
              <a:avLst/>
              <a:gdLst>
                <a:gd name="T0" fmla="*/ 2147483647 w 546"/>
                <a:gd name="T1" fmla="*/ 2147483647 h 497"/>
                <a:gd name="T2" fmla="*/ 2147483647 w 546"/>
                <a:gd name="T3" fmla="*/ 2147483647 h 497"/>
                <a:gd name="T4" fmla="*/ 2147483647 w 546"/>
                <a:gd name="T5" fmla="*/ 2147483647 h 497"/>
                <a:gd name="T6" fmla="*/ 2147483647 w 546"/>
                <a:gd name="T7" fmla="*/ 2147483647 h 497"/>
                <a:gd name="T8" fmla="*/ 2147483647 w 546"/>
                <a:gd name="T9" fmla="*/ 2147483647 h 497"/>
                <a:gd name="T10" fmla="*/ 2147483647 w 546"/>
                <a:gd name="T11" fmla="*/ 2147483647 h 497"/>
                <a:gd name="T12" fmla="*/ 2147483647 w 546"/>
                <a:gd name="T13" fmla="*/ 2147483647 h 497"/>
                <a:gd name="T14" fmla="*/ 2147483647 w 546"/>
                <a:gd name="T15" fmla="*/ 2147483647 h 497"/>
                <a:gd name="T16" fmla="*/ 2147483647 w 546"/>
                <a:gd name="T17" fmla="*/ 2147483647 h 497"/>
                <a:gd name="T18" fmla="*/ 2147483647 w 546"/>
                <a:gd name="T19" fmla="*/ 2147483647 h 497"/>
                <a:gd name="T20" fmla="*/ 2147483647 w 546"/>
                <a:gd name="T21" fmla="*/ 2147483647 h 497"/>
                <a:gd name="T22" fmla="*/ 2147483647 w 546"/>
                <a:gd name="T23" fmla="*/ 2147483647 h 497"/>
                <a:gd name="T24" fmla="*/ 2147483647 w 546"/>
                <a:gd name="T25" fmla="*/ 2147483647 h 4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040" name="Group 234"/>
            <p:cNvGrpSpPr>
              <a:grpSpLocks/>
            </p:cNvGrpSpPr>
            <p:nvPr userDrawn="1"/>
          </p:nvGrpSpPr>
          <p:grpSpPr bwMode="auto"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1041" name="Freeform 235"/>
              <p:cNvSpPr>
                <a:spLocks/>
              </p:cNvSpPr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>
                  <a:gd name="T0" fmla="*/ 2147483647 w 97"/>
                  <a:gd name="T1" fmla="*/ 2147483647 h 37"/>
                  <a:gd name="T2" fmla="*/ 2147483647 w 97"/>
                  <a:gd name="T3" fmla="*/ 2147483647 h 37"/>
                  <a:gd name="T4" fmla="*/ 2147483647 w 97"/>
                  <a:gd name="T5" fmla="*/ 2147483647 h 37"/>
                  <a:gd name="T6" fmla="*/ 2147483647 w 97"/>
                  <a:gd name="T7" fmla="*/ 0 h 37"/>
                  <a:gd name="T8" fmla="*/ 2147483647 w 97"/>
                  <a:gd name="T9" fmla="*/ 0 h 37"/>
                  <a:gd name="T10" fmla="*/ 2147483647 w 97"/>
                  <a:gd name="T11" fmla="*/ 2147483647 h 37"/>
                  <a:gd name="T12" fmla="*/ 2147483647 w 97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Freeform 236"/>
              <p:cNvSpPr>
                <a:spLocks noEditPoint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>
                  <a:gd name="T0" fmla="*/ 2147483647 w 585"/>
                  <a:gd name="T1" fmla="*/ 2147483647 h 534"/>
                  <a:gd name="T2" fmla="*/ 2147483647 w 585"/>
                  <a:gd name="T3" fmla="*/ 0 h 534"/>
                  <a:gd name="T4" fmla="*/ 2147483647 w 585"/>
                  <a:gd name="T5" fmla="*/ 2147483647 h 534"/>
                  <a:gd name="T6" fmla="*/ 2147483647 w 585"/>
                  <a:gd name="T7" fmla="*/ 2147483647 h 534"/>
                  <a:gd name="T8" fmla="*/ 2147483647 w 585"/>
                  <a:gd name="T9" fmla="*/ 2147483647 h 534"/>
                  <a:gd name="T10" fmla="*/ 2147483647 w 585"/>
                  <a:gd name="T11" fmla="*/ 2147483647 h 534"/>
                  <a:gd name="T12" fmla="*/ 2147483647 w 585"/>
                  <a:gd name="T13" fmla="*/ 2147483647 h 534"/>
                  <a:gd name="T14" fmla="*/ 2147483647 w 585"/>
                  <a:gd name="T15" fmla="*/ 2147483647 h 534"/>
                  <a:gd name="T16" fmla="*/ 2147483647 w 585"/>
                  <a:gd name="T17" fmla="*/ 2147483647 h 534"/>
                  <a:gd name="T18" fmla="*/ 2147483647 w 585"/>
                  <a:gd name="T19" fmla="*/ 2147483647 h 534"/>
                  <a:gd name="T20" fmla="*/ 2147483647 w 585"/>
                  <a:gd name="T21" fmla="*/ 2147483647 h 534"/>
                  <a:gd name="T22" fmla="*/ 2147483647 w 585"/>
                  <a:gd name="T23" fmla="*/ 2147483647 h 534"/>
                  <a:gd name="T24" fmla="*/ 2147483647 w 585"/>
                  <a:gd name="T25" fmla="*/ 2147483647 h 534"/>
                  <a:gd name="T26" fmla="*/ 2147483647 w 585"/>
                  <a:gd name="T27" fmla="*/ 2147483647 h 534"/>
                  <a:gd name="T28" fmla="*/ 2147483647 w 585"/>
                  <a:gd name="T29" fmla="*/ 2147483647 h 534"/>
                  <a:gd name="T30" fmla="*/ 2147483647 w 585"/>
                  <a:gd name="T31" fmla="*/ 2147483647 h 534"/>
                  <a:gd name="T32" fmla="*/ 2147483647 w 585"/>
                  <a:gd name="T33" fmla="*/ 2147483647 h 534"/>
                  <a:gd name="T34" fmla="*/ 2147483647 w 585"/>
                  <a:gd name="T35" fmla="*/ 2147483647 h 534"/>
                  <a:gd name="T36" fmla="*/ 2147483647 w 585"/>
                  <a:gd name="T37" fmla="*/ 2147483647 h 534"/>
                  <a:gd name="T38" fmla="*/ 2147483647 w 585"/>
                  <a:gd name="T39" fmla="*/ 2147483647 h 534"/>
                  <a:gd name="T40" fmla="*/ 2147483647 w 585"/>
                  <a:gd name="T41" fmla="*/ 2147483647 h 534"/>
                  <a:gd name="T42" fmla="*/ 2147483647 w 585"/>
                  <a:gd name="T43" fmla="*/ 2147483647 h 534"/>
                  <a:gd name="T44" fmla="*/ 2147483647 w 585"/>
                  <a:gd name="T45" fmla="*/ 2147483647 h 534"/>
                  <a:gd name="T46" fmla="*/ 2147483647 w 585"/>
                  <a:gd name="T47" fmla="*/ 2147483647 h 534"/>
                  <a:gd name="T48" fmla="*/ 2147483647 w 585"/>
                  <a:gd name="T49" fmla="*/ 2147483647 h 534"/>
                  <a:gd name="T50" fmla="*/ 2147483647 w 585"/>
                  <a:gd name="T51" fmla="*/ 2147483647 h 534"/>
                  <a:gd name="T52" fmla="*/ 2147483647 w 585"/>
                  <a:gd name="T53" fmla="*/ 2147483647 h 534"/>
                  <a:gd name="T54" fmla="*/ 2147483647 w 585"/>
                  <a:gd name="T55" fmla="*/ 2147483647 h 534"/>
                  <a:gd name="T56" fmla="*/ 2147483647 w 585"/>
                  <a:gd name="T57" fmla="*/ 2147483647 h 534"/>
                  <a:gd name="T58" fmla="*/ 2147483647 w 585"/>
                  <a:gd name="T59" fmla="*/ 2147483647 h 534"/>
                  <a:gd name="T60" fmla="*/ 2147483647 w 585"/>
                  <a:gd name="T61" fmla="*/ 2147483647 h 534"/>
                  <a:gd name="T62" fmla="*/ 2147483647 w 585"/>
                  <a:gd name="T63" fmla="*/ 2147483647 h 534"/>
                  <a:gd name="T64" fmla="*/ 2147483647 w 585"/>
                  <a:gd name="T65" fmla="*/ 2147483647 h 534"/>
                  <a:gd name="T66" fmla="*/ 2147483647 w 585"/>
                  <a:gd name="T67" fmla="*/ 2147483647 h 534"/>
                  <a:gd name="T68" fmla="*/ 2147483647 w 585"/>
                  <a:gd name="T69" fmla="*/ 2147483647 h 534"/>
                  <a:gd name="T70" fmla="*/ 2147483647 w 585"/>
                  <a:gd name="T71" fmla="*/ 2147483647 h 534"/>
                  <a:gd name="T72" fmla="*/ 2147483647 w 585"/>
                  <a:gd name="T73" fmla="*/ 2147483647 h 534"/>
                  <a:gd name="T74" fmla="*/ 2147483647 w 585"/>
                  <a:gd name="T75" fmla="*/ 2147483647 h 534"/>
                  <a:gd name="T76" fmla="*/ 2147483647 w 585"/>
                  <a:gd name="T77" fmla="*/ 2147483647 h 534"/>
                  <a:gd name="T78" fmla="*/ 2147483647 w 585"/>
                  <a:gd name="T79" fmla="*/ 2147483647 h 534"/>
                  <a:gd name="T80" fmla="*/ 2147483647 w 585"/>
                  <a:gd name="T81" fmla="*/ 2147483647 h 534"/>
                  <a:gd name="T82" fmla="*/ 2147483647 w 585"/>
                  <a:gd name="T83" fmla="*/ 2147483647 h 534"/>
                  <a:gd name="T84" fmla="*/ 2147483647 w 585"/>
                  <a:gd name="T85" fmla="*/ 2147483647 h 534"/>
                  <a:gd name="T86" fmla="*/ 2147483647 w 585"/>
                  <a:gd name="T87" fmla="*/ 2147483647 h 534"/>
                  <a:gd name="T88" fmla="*/ 2147483647 w 585"/>
                  <a:gd name="T89" fmla="*/ 2147483647 h 534"/>
                  <a:gd name="T90" fmla="*/ 2147483647 w 585"/>
                  <a:gd name="T91" fmla="*/ 2147483647 h 534"/>
                  <a:gd name="T92" fmla="*/ 2147483647 w 585"/>
                  <a:gd name="T93" fmla="*/ 2147483647 h 534"/>
                  <a:gd name="T94" fmla="*/ 2147483647 w 585"/>
                  <a:gd name="T95" fmla="*/ 2147483647 h 534"/>
                  <a:gd name="T96" fmla="*/ 2147483647 w 585"/>
                  <a:gd name="T97" fmla="*/ 2147483647 h 534"/>
                  <a:gd name="T98" fmla="*/ 2147483647 w 585"/>
                  <a:gd name="T99" fmla="*/ 2147483647 h 534"/>
                  <a:gd name="T100" fmla="*/ 2147483647 w 585"/>
                  <a:gd name="T101" fmla="*/ 2147483647 h 534"/>
                  <a:gd name="T102" fmla="*/ 2147483647 w 585"/>
                  <a:gd name="T103" fmla="*/ 2147483647 h 534"/>
                  <a:gd name="T104" fmla="*/ 2147483647 w 585"/>
                  <a:gd name="T105" fmla="*/ 2147483647 h 534"/>
                  <a:gd name="T106" fmla="*/ 2147483647 w 585"/>
                  <a:gd name="T107" fmla="*/ 2147483647 h 534"/>
                  <a:gd name="T108" fmla="*/ 2147483647 w 585"/>
                  <a:gd name="T109" fmla="*/ 2147483647 h 534"/>
                  <a:gd name="T110" fmla="*/ 2147483647 w 585"/>
                  <a:gd name="T111" fmla="*/ 2147483647 h 534"/>
                  <a:gd name="T112" fmla="*/ 2147483647 w 585"/>
                  <a:gd name="T113" fmla="*/ 2147483647 h 534"/>
                  <a:gd name="T114" fmla="*/ 2147483647 w 585"/>
                  <a:gd name="T115" fmla="*/ 2147483647 h 53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Freeform 237"/>
              <p:cNvSpPr>
                <a:spLocks/>
              </p:cNvSpPr>
              <p:nvPr/>
            </p:nvSpPr>
            <p:spPr bwMode="auto">
              <a:xfrm>
                <a:off x="3621" y="1287"/>
                <a:ext cx="238" cy="283"/>
              </a:xfrm>
              <a:custGeom>
                <a:avLst/>
                <a:gdLst>
                  <a:gd name="T0" fmla="*/ 2147483647 w 47"/>
                  <a:gd name="T1" fmla="*/ 2147483647 h 56"/>
                  <a:gd name="T2" fmla="*/ 2147483647 w 47"/>
                  <a:gd name="T3" fmla="*/ 2147483647 h 56"/>
                  <a:gd name="T4" fmla="*/ 2147483647 w 47"/>
                  <a:gd name="T5" fmla="*/ 2147483647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Freeform 238"/>
              <p:cNvSpPr>
                <a:spLocks/>
              </p:cNvSpPr>
              <p:nvPr/>
            </p:nvSpPr>
            <p:spPr bwMode="auto">
              <a:xfrm>
                <a:off x="3403" y="1403"/>
                <a:ext cx="208" cy="379"/>
              </a:xfrm>
              <a:custGeom>
                <a:avLst/>
                <a:gdLst>
                  <a:gd name="T0" fmla="*/ 2147483647 w 41"/>
                  <a:gd name="T1" fmla="*/ 2147483647 h 75"/>
                  <a:gd name="T2" fmla="*/ 2147483647 w 41"/>
                  <a:gd name="T3" fmla="*/ 2147483647 h 75"/>
                  <a:gd name="T4" fmla="*/ 2147483647 w 41"/>
                  <a:gd name="T5" fmla="*/ 2147483647 h 75"/>
                  <a:gd name="T6" fmla="*/ 2147483647 w 41"/>
                  <a:gd name="T7" fmla="*/ 2147483647 h 75"/>
                  <a:gd name="T8" fmla="*/ 2147483647 w 41"/>
                  <a:gd name="T9" fmla="*/ 2147483647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Freeform 239"/>
              <p:cNvSpPr>
                <a:spLocks/>
              </p:cNvSpPr>
              <p:nvPr/>
            </p:nvSpPr>
            <p:spPr bwMode="auto">
              <a:xfrm>
                <a:off x="3272" y="645"/>
                <a:ext cx="683" cy="318"/>
              </a:xfrm>
              <a:custGeom>
                <a:avLst/>
                <a:gdLst>
                  <a:gd name="T0" fmla="*/ 2147483647 w 135"/>
                  <a:gd name="T1" fmla="*/ 2147483647 h 63"/>
                  <a:gd name="T2" fmla="*/ 2147483647 w 135"/>
                  <a:gd name="T3" fmla="*/ 2147483647 h 63"/>
                  <a:gd name="T4" fmla="*/ 2147483647 w 135"/>
                  <a:gd name="T5" fmla="*/ 2147483647 h 63"/>
                  <a:gd name="T6" fmla="*/ 2147483647 w 135"/>
                  <a:gd name="T7" fmla="*/ 2147483647 h 63"/>
                  <a:gd name="T8" fmla="*/ 2147483647 w 135"/>
                  <a:gd name="T9" fmla="*/ 2147483647 h 63"/>
                  <a:gd name="T10" fmla="*/ 2147483647 w 135"/>
                  <a:gd name="T11" fmla="*/ 2147483647 h 63"/>
                  <a:gd name="T12" fmla="*/ 2147483647 w 135"/>
                  <a:gd name="T13" fmla="*/ 2147483647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Freeform 240"/>
              <p:cNvSpPr>
                <a:spLocks/>
              </p:cNvSpPr>
              <p:nvPr/>
            </p:nvSpPr>
            <p:spPr bwMode="auto">
              <a:xfrm>
                <a:off x="4046" y="1545"/>
                <a:ext cx="490" cy="515"/>
              </a:xfrm>
              <a:custGeom>
                <a:avLst/>
                <a:gdLst>
                  <a:gd name="T0" fmla="*/ 2147483647 w 97"/>
                  <a:gd name="T1" fmla="*/ 2147483647 h 102"/>
                  <a:gd name="T2" fmla="*/ 2147483647 w 97"/>
                  <a:gd name="T3" fmla="*/ 2147483647 h 102"/>
                  <a:gd name="T4" fmla="*/ 2147483647 w 97"/>
                  <a:gd name="T5" fmla="*/ 2147483647 h 102"/>
                  <a:gd name="T6" fmla="*/ 2147483647 w 97"/>
                  <a:gd name="T7" fmla="*/ 2147483647 h 102"/>
                  <a:gd name="T8" fmla="*/ 2147483647 w 97"/>
                  <a:gd name="T9" fmla="*/ 2147483647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Freeform 241"/>
              <p:cNvSpPr>
                <a:spLocks/>
              </p:cNvSpPr>
              <p:nvPr/>
            </p:nvSpPr>
            <p:spPr bwMode="auto">
              <a:xfrm>
                <a:off x="5173" y="1024"/>
                <a:ext cx="501" cy="96"/>
              </a:xfrm>
              <a:custGeom>
                <a:avLst/>
                <a:gdLst>
                  <a:gd name="T0" fmla="*/ 2147483647 w 99"/>
                  <a:gd name="T1" fmla="*/ 0 h 19"/>
                  <a:gd name="T2" fmla="*/ 2147483647 w 99"/>
                  <a:gd name="T3" fmla="*/ 2147483647 h 19"/>
                  <a:gd name="T4" fmla="*/ 2147483647 w 99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" name="Freeform 242"/>
              <p:cNvSpPr>
                <a:spLocks/>
              </p:cNvSpPr>
              <p:nvPr/>
            </p:nvSpPr>
            <p:spPr bwMode="auto">
              <a:xfrm>
                <a:off x="5340" y="1004"/>
                <a:ext cx="385" cy="237"/>
              </a:xfrm>
              <a:custGeom>
                <a:avLst/>
                <a:gdLst>
                  <a:gd name="T0" fmla="*/ 2147483647 w 76"/>
                  <a:gd name="T1" fmla="*/ 2147483647 h 47"/>
                  <a:gd name="T2" fmla="*/ 2147483647 w 76"/>
                  <a:gd name="T3" fmla="*/ 2147483647 h 47"/>
                  <a:gd name="T4" fmla="*/ 2147483647 w 76"/>
                  <a:gd name="T5" fmla="*/ 2147483647 h 47"/>
                  <a:gd name="T6" fmla="*/ 2147483647 w 76"/>
                  <a:gd name="T7" fmla="*/ 2147483647 h 47"/>
                  <a:gd name="T8" fmla="*/ 2147483647 w 76"/>
                  <a:gd name="T9" fmla="*/ 21474836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Freeform 243"/>
              <p:cNvSpPr>
                <a:spLocks/>
              </p:cNvSpPr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>
                  <a:gd name="T0" fmla="*/ 2147483647 w 82"/>
                  <a:gd name="T1" fmla="*/ 2147483647 h 37"/>
                  <a:gd name="T2" fmla="*/ 2147483647 w 82"/>
                  <a:gd name="T3" fmla="*/ 2147483647 h 37"/>
                  <a:gd name="T4" fmla="*/ 2147483647 w 82"/>
                  <a:gd name="T5" fmla="*/ 2147483647 h 37"/>
                  <a:gd name="T6" fmla="*/ 2147483647 w 82"/>
                  <a:gd name="T7" fmla="*/ 2147483647 h 37"/>
                  <a:gd name="T8" fmla="*/ 2147483647 w 82"/>
                  <a:gd name="T9" fmla="*/ 2147483647 h 37"/>
                  <a:gd name="T10" fmla="*/ 2147483647 w 82"/>
                  <a:gd name="T11" fmla="*/ 0 h 37"/>
                  <a:gd name="T12" fmla="*/ 2147483647 w 82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Freeform 244"/>
              <p:cNvSpPr>
                <a:spLocks/>
              </p:cNvSpPr>
              <p:nvPr/>
            </p:nvSpPr>
            <p:spPr bwMode="auto">
              <a:xfrm>
                <a:off x="5001" y="1378"/>
                <a:ext cx="698" cy="167"/>
              </a:xfrm>
              <a:custGeom>
                <a:avLst/>
                <a:gdLst>
                  <a:gd name="T0" fmla="*/ 2147483647 w 138"/>
                  <a:gd name="T1" fmla="*/ 2147483647 h 33"/>
                  <a:gd name="T2" fmla="*/ 2147483647 w 138"/>
                  <a:gd name="T3" fmla="*/ 2147483647 h 33"/>
                  <a:gd name="T4" fmla="*/ 2147483647 w 138"/>
                  <a:gd name="T5" fmla="*/ 2147483647 h 33"/>
                  <a:gd name="T6" fmla="*/ 2147483647 w 138"/>
                  <a:gd name="T7" fmla="*/ 2147483647 h 33"/>
                  <a:gd name="T8" fmla="*/ 2147483647 w 138"/>
                  <a:gd name="T9" fmla="*/ 2147483647 h 33"/>
                  <a:gd name="T10" fmla="*/ 2147483647 w 138"/>
                  <a:gd name="T11" fmla="*/ 2147483647 h 33"/>
                  <a:gd name="T12" fmla="*/ 2147483647 w 13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Freeform 245"/>
              <p:cNvSpPr>
                <a:spLocks/>
              </p:cNvSpPr>
              <p:nvPr/>
            </p:nvSpPr>
            <p:spPr bwMode="auto">
              <a:xfrm>
                <a:off x="5077" y="1540"/>
                <a:ext cx="567" cy="146"/>
              </a:xfrm>
              <a:custGeom>
                <a:avLst/>
                <a:gdLst>
                  <a:gd name="T0" fmla="*/ 2147483647 w 112"/>
                  <a:gd name="T1" fmla="*/ 2147483647 h 29"/>
                  <a:gd name="T2" fmla="*/ 2147483647 w 112"/>
                  <a:gd name="T3" fmla="*/ 2147483647 h 29"/>
                  <a:gd name="T4" fmla="*/ 2147483647 w 112"/>
                  <a:gd name="T5" fmla="*/ 2147483647 h 29"/>
                  <a:gd name="T6" fmla="*/ 2147483647 w 112"/>
                  <a:gd name="T7" fmla="*/ 2147483647 h 29"/>
                  <a:gd name="T8" fmla="*/ 2147483647 w 112"/>
                  <a:gd name="T9" fmla="*/ 2147483647 h 29"/>
                  <a:gd name="T10" fmla="*/ 2147483647 w 112"/>
                  <a:gd name="T11" fmla="*/ 2147483647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2" name="Freeform 246"/>
              <p:cNvSpPr>
                <a:spLocks/>
              </p:cNvSpPr>
              <p:nvPr/>
            </p:nvSpPr>
            <p:spPr bwMode="auto">
              <a:xfrm>
                <a:off x="5042" y="1656"/>
                <a:ext cx="581" cy="480"/>
              </a:xfrm>
              <a:custGeom>
                <a:avLst/>
                <a:gdLst>
                  <a:gd name="T0" fmla="*/ 2147483647 w 115"/>
                  <a:gd name="T1" fmla="*/ 2147483647 h 95"/>
                  <a:gd name="T2" fmla="*/ 2147483647 w 115"/>
                  <a:gd name="T3" fmla="*/ 2147483647 h 95"/>
                  <a:gd name="T4" fmla="*/ 2147483647 w 115"/>
                  <a:gd name="T5" fmla="*/ 2147483647 h 95"/>
                  <a:gd name="T6" fmla="*/ 2147483647 w 115"/>
                  <a:gd name="T7" fmla="*/ 2147483647 h 95"/>
                  <a:gd name="T8" fmla="*/ 2147483647 w 115"/>
                  <a:gd name="T9" fmla="*/ 2147483647 h 95"/>
                  <a:gd name="T10" fmla="*/ 2147483647 w 115"/>
                  <a:gd name="T11" fmla="*/ 2147483647 h 95"/>
                  <a:gd name="T12" fmla="*/ 2147483647 w 115"/>
                  <a:gd name="T13" fmla="*/ 2147483647 h 95"/>
                  <a:gd name="T14" fmla="*/ 2147483647 w 115"/>
                  <a:gd name="T15" fmla="*/ 2147483647 h 95"/>
                  <a:gd name="T16" fmla="*/ 2147483647 w 115"/>
                  <a:gd name="T17" fmla="*/ 2147483647 h 95"/>
                  <a:gd name="T18" fmla="*/ 2147483647 w 115"/>
                  <a:gd name="T19" fmla="*/ 2147483647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Freeform 247"/>
              <p:cNvSpPr>
                <a:spLocks/>
              </p:cNvSpPr>
              <p:nvPr/>
            </p:nvSpPr>
            <p:spPr bwMode="auto">
              <a:xfrm>
                <a:off x="5421" y="1464"/>
                <a:ext cx="329" cy="854"/>
              </a:xfrm>
              <a:custGeom>
                <a:avLst/>
                <a:gdLst>
                  <a:gd name="T0" fmla="*/ 2147483647 w 65"/>
                  <a:gd name="T1" fmla="*/ 2147483647 h 169"/>
                  <a:gd name="T2" fmla="*/ 2147483647 w 65"/>
                  <a:gd name="T3" fmla="*/ 2147483647 h 169"/>
                  <a:gd name="T4" fmla="*/ 2147483647 w 65"/>
                  <a:gd name="T5" fmla="*/ 2147483647 h 169"/>
                  <a:gd name="T6" fmla="*/ 2147483647 w 65"/>
                  <a:gd name="T7" fmla="*/ 2147483647 h 169"/>
                  <a:gd name="T8" fmla="*/ 2147483647 w 65"/>
                  <a:gd name="T9" fmla="*/ 2147483647 h 169"/>
                  <a:gd name="T10" fmla="*/ 0 w 65"/>
                  <a:gd name="T11" fmla="*/ 2147483647 h 169"/>
                  <a:gd name="T12" fmla="*/ 2147483647 w 65"/>
                  <a:gd name="T13" fmla="*/ 2147483647 h 169"/>
                  <a:gd name="T14" fmla="*/ 2147483647 w 65"/>
                  <a:gd name="T15" fmla="*/ 2147483647 h 169"/>
                  <a:gd name="T16" fmla="*/ 2147483647 w 65"/>
                  <a:gd name="T17" fmla="*/ 2147483647 h 169"/>
                  <a:gd name="T18" fmla="*/ 2147483647 w 65"/>
                  <a:gd name="T19" fmla="*/ 0 h 169"/>
                  <a:gd name="T20" fmla="*/ 2147483647 w 65"/>
                  <a:gd name="T21" fmla="*/ 2147483647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4" name="Rectangle 248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98450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5" name="Rectangle 249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5354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45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5355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1025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5356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70A7A-5076-4A2D-A057-6F086A0BBE0B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2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1132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3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4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5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6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7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8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9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0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1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2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3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4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5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6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7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8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49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0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1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2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3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4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5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6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7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8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59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0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1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2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3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4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5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6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7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8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69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0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1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2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3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4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5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6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7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8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79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0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1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2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3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4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5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6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7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8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89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0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1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2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3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4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5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6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7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8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99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0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1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2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3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4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5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6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7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8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09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0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1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2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3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4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5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6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7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8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19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0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1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2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3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4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5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6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7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8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29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0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1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3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4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5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6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7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8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9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0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1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2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3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4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5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6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7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8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49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0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1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2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3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4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5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6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7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8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59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0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1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2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3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4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5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6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7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8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69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0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1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2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3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4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>
                <a:gd name="T0" fmla="*/ 0 w 4"/>
                <a:gd name="T1" fmla="*/ 0 h 60"/>
                <a:gd name="T2" fmla="*/ 0 w 4"/>
                <a:gd name="T3" fmla="*/ 2147483647 h 60"/>
                <a:gd name="T4" fmla="*/ 2147483647 w 4"/>
                <a:gd name="T5" fmla="*/ 2147483647 h 60"/>
                <a:gd name="T6" fmla="*/ 2147483647 w 4"/>
                <a:gd name="T7" fmla="*/ 0 h 60"/>
                <a:gd name="T8" fmla="*/ 0 w 4"/>
                <a:gd name="T9" fmla="*/ 0 h 60"/>
                <a:gd name="T10" fmla="*/ 0 w 4"/>
                <a:gd name="T11" fmla="*/ 2147483647 h 60"/>
                <a:gd name="T12" fmla="*/ 0 w 4"/>
                <a:gd name="T13" fmla="*/ 2147483647 h 60"/>
                <a:gd name="T14" fmla="*/ 2147483647 w 4"/>
                <a:gd name="T15" fmla="*/ 2147483647 h 60"/>
                <a:gd name="T16" fmla="*/ 2147483647 w 4"/>
                <a:gd name="T17" fmla="*/ 2147483647 h 60"/>
                <a:gd name="T18" fmla="*/ 0 w 4"/>
                <a:gd name="T19" fmla="*/ 2147483647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5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76" name="Freeform 147"/>
            <p:cNvSpPr>
              <a:spLocks/>
            </p:cNvSpPr>
            <p:nvPr/>
          </p:nvSpPr>
          <p:spPr bwMode="auto">
            <a:xfrm>
              <a:off x="349" y="3304"/>
              <a:ext cx="20" cy="10"/>
            </a:xfrm>
            <a:custGeom>
              <a:avLst/>
              <a:gdLst>
                <a:gd name="T0" fmla="*/ 0 w 4"/>
                <a:gd name="T1" fmla="*/ 2147483647 h 2"/>
                <a:gd name="T2" fmla="*/ 0 w 4"/>
                <a:gd name="T3" fmla="*/ 2147483647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7" name="Group 148"/>
          <p:cNvGrpSpPr>
            <a:grpSpLocks/>
          </p:cNvGrpSpPr>
          <p:nvPr/>
        </p:nvGrpSpPr>
        <p:grpSpPr bwMode="auto"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1119" name="Freeform 14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0" name="Freeform 15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1" name="Freeform 15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2" name="Freeform 15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3" name="Freeform 15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4" name="Freeform 15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5" name="Freeform 15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6" name="Freeform 15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7" name="Freeform 15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8" name="Freeform 15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9" name="Freeform 15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0" name="Freeform 16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31" name="Freeform 16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8" name="Group 162"/>
          <p:cNvGrpSpPr>
            <a:grpSpLocks/>
          </p:cNvGrpSpPr>
          <p:nvPr/>
        </p:nvGrpSpPr>
        <p:grpSpPr bwMode="auto"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1106" name="Freeform 163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7" name="Freeform 164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8" name="Freeform 165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9" name="Freeform 166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0" name="Freeform 167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1" name="Freeform 168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2" name="Freeform 169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3" name="Freeform 170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4" name="Freeform 171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5" name="Freeform 172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6" name="Freeform 173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7" name="Freeform 174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18" name="Freeform 175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29" name="Group 176"/>
          <p:cNvGrpSpPr>
            <a:grpSpLocks/>
          </p:cNvGrpSpPr>
          <p:nvPr/>
        </p:nvGrpSpPr>
        <p:grpSpPr bwMode="auto"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1093" name="Freeform 177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4" name="Freeform 178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5" name="Freeform 179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6" name="Freeform 180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7" name="Freeform 181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8" name="Freeform 182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9" name="Freeform 183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0" name="Freeform 184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1" name="Freeform 185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2" name="Freeform 186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3" name="Freeform 187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4" name="Freeform 188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05" name="Freeform 189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0" name="Group 190"/>
          <p:cNvGrpSpPr>
            <a:grpSpLocks/>
          </p:cNvGrpSpPr>
          <p:nvPr/>
        </p:nvGrpSpPr>
        <p:grpSpPr bwMode="auto"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1080" name="Freeform 191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1" name="Freeform 192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2" name="Freeform 193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3" name="Freeform 194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4" name="Freeform 195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5" name="Freeform 196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6" name="Freeform 197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7" name="Freeform 198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8" name="Freeform 199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89" name="Freeform 200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0" name="Freeform 201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1" name="Freeform 202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92" name="Freeform 203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1" name="Group 204"/>
          <p:cNvGrpSpPr>
            <a:grpSpLocks/>
          </p:cNvGrpSpPr>
          <p:nvPr/>
        </p:nvGrpSpPr>
        <p:grpSpPr bwMode="auto"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1067" name="Freeform 205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8" name="Freeform 206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9" name="Freeform 207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0" name="Freeform 208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1" name="Freeform 209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2" name="Freeform 210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3" name="Freeform 211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4" name="Freeform 212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5" name="Freeform 213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6" name="Freeform 214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7" name="Freeform 215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8" name="Freeform 216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79" name="Freeform 217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2" name="Group 218"/>
          <p:cNvGrpSpPr>
            <a:grpSpLocks/>
          </p:cNvGrpSpPr>
          <p:nvPr/>
        </p:nvGrpSpPr>
        <p:grpSpPr bwMode="auto"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1054" name="Freeform 219"/>
            <p:cNvSpPr>
              <a:spLocks/>
            </p:cNvSpPr>
            <p:nvPr userDrawn="1"/>
          </p:nvSpPr>
          <p:spPr bwMode="auto">
            <a:xfrm>
              <a:off x="121" y="2784"/>
              <a:ext cx="207" cy="81"/>
            </a:xfrm>
            <a:custGeom>
              <a:avLst/>
              <a:gdLst>
                <a:gd name="T0" fmla="*/ 2147483647 w 41"/>
                <a:gd name="T1" fmla="*/ 2147483647 h 16"/>
                <a:gd name="T2" fmla="*/ 2147483647 w 41"/>
                <a:gd name="T3" fmla="*/ 2147483647 h 16"/>
                <a:gd name="T4" fmla="*/ 2147483647 w 41"/>
                <a:gd name="T5" fmla="*/ 2147483647 h 16"/>
                <a:gd name="T6" fmla="*/ 2147483647 w 41"/>
                <a:gd name="T7" fmla="*/ 2147483647 h 16"/>
                <a:gd name="T8" fmla="*/ 2147483647 w 41"/>
                <a:gd name="T9" fmla="*/ 2147483647 h 16"/>
                <a:gd name="T10" fmla="*/ 2147483647 w 41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Freeform 220"/>
            <p:cNvSpPr>
              <a:spLocks noEditPoints="1"/>
            </p:cNvSpPr>
            <p:nvPr userDrawn="1"/>
          </p:nvSpPr>
          <p:spPr bwMode="auto">
            <a:xfrm>
              <a:off x="96" y="2789"/>
              <a:ext cx="1062" cy="976"/>
            </a:xfrm>
            <a:custGeom>
              <a:avLst/>
              <a:gdLst>
                <a:gd name="T0" fmla="*/ 2147483647 w 210"/>
                <a:gd name="T1" fmla="*/ 2147483647 h 193"/>
                <a:gd name="T2" fmla="*/ 2147483647 w 210"/>
                <a:gd name="T3" fmla="*/ 2147483647 h 193"/>
                <a:gd name="T4" fmla="*/ 2147483647 w 210"/>
                <a:gd name="T5" fmla="*/ 2147483647 h 193"/>
                <a:gd name="T6" fmla="*/ 2147483647 w 210"/>
                <a:gd name="T7" fmla="*/ 2147483647 h 193"/>
                <a:gd name="T8" fmla="*/ 2147483647 w 210"/>
                <a:gd name="T9" fmla="*/ 2147483647 h 193"/>
                <a:gd name="T10" fmla="*/ 2147483647 w 210"/>
                <a:gd name="T11" fmla="*/ 2147483647 h 193"/>
                <a:gd name="T12" fmla="*/ 2147483647 w 210"/>
                <a:gd name="T13" fmla="*/ 2147483647 h 193"/>
                <a:gd name="T14" fmla="*/ 2147483647 w 210"/>
                <a:gd name="T15" fmla="*/ 2147483647 h 193"/>
                <a:gd name="T16" fmla="*/ 2147483647 w 210"/>
                <a:gd name="T17" fmla="*/ 2147483647 h 193"/>
                <a:gd name="T18" fmla="*/ 2147483647 w 210"/>
                <a:gd name="T19" fmla="*/ 2147483647 h 193"/>
                <a:gd name="T20" fmla="*/ 2147483647 w 210"/>
                <a:gd name="T21" fmla="*/ 2147483647 h 193"/>
                <a:gd name="T22" fmla="*/ 2147483647 w 210"/>
                <a:gd name="T23" fmla="*/ 2147483647 h 193"/>
                <a:gd name="T24" fmla="*/ 2147483647 w 210"/>
                <a:gd name="T25" fmla="*/ 2147483647 h 193"/>
                <a:gd name="T26" fmla="*/ 2147483647 w 210"/>
                <a:gd name="T27" fmla="*/ 2147483647 h 193"/>
                <a:gd name="T28" fmla="*/ 2147483647 w 210"/>
                <a:gd name="T29" fmla="*/ 2147483647 h 193"/>
                <a:gd name="T30" fmla="*/ 2147483647 w 210"/>
                <a:gd name="T31" fmla="*/ 2147483647 h 193"/>
                <a:gd name="T32" fmla="*/ 2147483647 w 210"/>
                <a:gd name="T33" fmla="*/ 2147483647 h 193"/>
                <a:gd name="T34" fmla="*/ 2147483647 w 210"/>
                <a:gd name="T35" fmla="*/ 2147483647 h 193"/>
                <a:gd name="T36" fmla="*/ 2147483647 w 210"/>
                <a:gd name="T37" fmla="*/ 2147483647 h 193"/>
                <a:gd name="T38" fmla="*/ 2147483647 w 210"/>
                <a:gd name="T39" fmla="*/ 2147483647 h 193"/>
                <a:gd name="T40" fmla="*/ 2147483647 w 210"/>
                <a:gd name="T41" fmla="*/ 2147483647 h 193"/>
                <a:gd name="T42" fmla="*/ 2147483647 w 210"/>
                <a:gd name="T43" fmla="*/ 2147483647 h 193"/>
                <a:gd name="T44" fmla="*/ 2147483647 w 210"/>
                <a:gd name="T45" fmla="*/ 2147483647 h 193"/>
                <a:gd name="T46" fmla="*/ 2147483647 w 210"/>
                <a:gd name="T47" fmla="*/ 2147483647 h 193"/>
                <a:gd name="T48" fmla="*/ 2147483647 w 210"/>
                <a:gd name="T49" fmla="*/ 2147483647 h 193"/>
                <a:gd name="T50" fmla="*/ 2147483647 w 210"/>
                <a:gd name="T51" fmla="*/ 2147483647 h 193"/>
                <a:gd name="T52" fmla="*/ 2147483647 w 210"/>
                <a:gd name="T53" fmla="*/ 2147483647 h 193"/>
                <a:gd name="T54" fmla="*/ 2147483647 w 210"/>
                <a:gd name="T55" fmla="*/ 2147483647 h 193"/>
                <a:gd name="T56" fmla="*/ 2147483647 w 210"/>
                <a:gd name="T57" fmla="*/ 2147483647 h 193"/>
                <a:gd name="T58" fmla="*/ 2147483647 w 210"/>
                <a:gd name="T59" fmla="*/ 2147483647 h 193"/>
                <a:gd name="T60" fmla="*/ 2147483647 w 210"/>
                <a:gd name="T61" fmla="*/ 2147483647 h 193"/>
                <a:gd name="T62" fmla="*/ 2147483647 w 210"/>
                <a:gd name="T63" fmla="*/ 2147483647 h 193"/>
                <a:gd name="T64" fmla="*/ 2147483647 w 210"/>
                <a:gd name="T65" fmla="*/ 2147483647 h 193"/>
                <a:gd name="T66" fmla="*/ 2147483647 w 210"/>
                <a:gd name="T67" fmla="*/ 2147483647 h 193"/>
                <a:gd name="T68" fmla="*/ 2147483647 w 210"/>
                <a:gd name="T69" fmla="*/ 2147483647 h 193"/>
                <a:gd name="T70" fmla="*/ 2147483647 w 210"/>
                <a:gd name="T71" fmla="*/ 2147483647 h 193"/>
                <a:gd name="T72" fmla="*/ 2147483647 w 210"/>
                <a:gd name="T73" fmla="*/ 2147483647 h 193"/>
                <a:gd name="T74" fmla="*/ 2147483647 w 210"/>
                <a:gd name="T75" fmla="*/ 2147483647 h 193"/>
                <a:gd name="T76" fmla="*/ 2147483647 w 210"/>
                <a:gd name="T77" fmla="*/ 2147483647 h 193"/>
                <a:gd name="T78" fmla="*/ 2147483647 w 210"/>
                <a:gd name="T79" fmla="*/ 2147483647 h 193"/>
                <a:gd name="T80" fmla="*/ 2147483647 w 210"/>
                <a:gd name="T81" fmla="*/ 2147483647 h 193"/>
                <a:gd name="T82" fmla="*/ 2147483647 w 210"/>
                <a:gd name="T83" fmla="*/ 2147483647 h 193"/>
                <a:gd name="T84" fmla="*/ 2147483647 w 210"/>
                <a:gd name="T85" fmla="*/ 2147483647 h 193"/>
                <a:gd name="T86" fmla="*/ 2147483647 w 210"/>
                <a:gd name="T87" fmla="*/ 2147483647 h 193"/>
                <a:gd name="T88" fmla="*/ 2147483647 w 210"/>
                <a:gd name="T89" fmla="*/ 2147483647 h 193"/>
                <a:gd name="T90" fmla="*/ 2147483647 w 210"/>
                <a:gd name="T91" fmla="*/ 2147483647 h 193"/>
                <a:gd name="T92" fmla="*/ 2147483647 w 210"/>
                <a:gd name="T93" fmla="*/ 2147483647 h 193"/>
                <a:gd name="T94" fmla="*/ 2147483647 w 210"/>
                <a:gd name="T95" fmla="*/ 2147483647 h 193"/>
                <a:gd name="T96" fmla="*/ 2147483647 w 210"/>
                <a:gd name="T97" fmla="*/ 2147483647 h 193"/>
                <a:gd name="T98" fmla="*/ 2147483647 w 210"/>
                <a:gd name="T99" fmla="*/ 2147483647 h 193"/>
                <a:gd name="T100" fmla="*/ 2147483647 w 210"/>
                <a:gd name="T101" fmla="*/ 2147483647 h 193"/>
                <a:gd name="T102" fmla="*/ 2147483647 w 210"/>
                <a:gd name="T103" fmla="*/ 2147483647 h 193"/>
                <a:gd name="T104" fmla="*/ 2147483647 w 210"/>
                <a:gd name="T105" fmla="*/ 2147483647 h 193"/>
                <a:gd name="T106" fmla="*/ 2147483647 w 210"/>
                <a:gd name="T107" fmla="*/ 2147483647 h 193"/>
                <a:gd name="T108" fmla="*/ 2147483647 w 210"/>
                <a:gd name="T109" fmla="*/ 2147483647 h 193"/>
                <a:gd name="T110" fmla="*/ 2147483647 w 210"/>
                <a:gd name="T111" fmla="*/ 2147483647 h 193"/>
                <a:gd name="T112" fmla="*/ 2147483647 w 210"/>
                <a:gd name="T113" fmla="*/ 2147483647 h 1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Freeform 221"/>
            <p:cNvSpPr>
              <a:spLocks/>
            </p:cNvSpPr>
            <p:nvPr userDrawn="1"/>
          </p:nvSpPr>
          <p:spPr bwMode="auto">
            <a:xfrm>
              <a:off x="348" y="3254"/>
              <a:ext cx="86" cy="102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Freeform 222"/>
            <p:cNvSpPr>
              <a:spLocks/>
            </p:cNvSpPr>
            <p:nvPr userDrawn="1"/>
          </p:nvSpPr>
          <p:spPr bwMode="auto">
            <a:xfrm>
              <a:off x="267" y="3295"/>
              <a:ext cx="76" cy="136"/>
            </a:xfrm>
            <a:custGeom>
              <a:avLst/>
              <a:gdLst>
                <a:gd name="T0" fmla="*/ 2147483647 w 15"/>
                <a:gd name="T1" fmla="*/ 2147483647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Freeform 223"/>
            <p:cNvSpPr>
              <a:spLocks/>
            </p:cNvSpPr>
            <p:nvPr userDrawn="1"/>
          </p:nvSpPr>
          <p:spPr bwMode="auto">
            <a:xfrm>
              <a:off x="222" y="3022"/>
              <a:ext cx="243" cy="116"/>
            </a:xfrm>
            <a:custGeom>
              <a:avLst/>
              <a:gdLst>
                <a:gd name="T0" fmla="*/ 2147483647 w 48"/>
                <a:gd name="T1" fmla="*/ 2147483647 h 23"/>
                <a:gd name="T2" fmla="*/ 2147483647 w 48"/>
                <a:gd name="T3" fmla="*/ 2147483647 h 23"/>
                <a:gd name="T4" fmla="*/ 2147483647 w 48"/>
                <a:gd name="T5" fmla="*/ 2147483647 h 23"/>
                <a:gd name="T6" fmla="*/ 2147483647 w 48"/>
                <a:gd name="T7" fmla="*/ 2147483647 h 23"/>
                <a:gd name="T8" fmla="*/ 2147483647 w 48"/>
                <a:gd name="T9" fmla="*/ 2147483647 h 23"/>
                <a:gd name="T10" fmla="*/ 2147483647 w 48"/>
                <a:gd name="T11" fmla="*/ 2147483647 h 23"/>
                <a:gd name="T12" fmla="*/ 2147483647 w 48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Freeform 224"/>
            <p:cNvSpPr>
              <a:spLocks/>
            </p:cNvSpPr>
            <p:nvPr userDrawn="1"/>
          </p:nvSpPr>
          <p:spPr bwMode="auto">
            <a:xfrm>
              <a:off x="500" y="3345"/>
              <a:ext cx="177" cy="187"/>
            </a:xfrm>
            <a:custGeom>
              <a:avLst/>
              <a:gdLst>
                <a:gd name="T0" fmla="*/ 2147483647 w 35"/>
                <a:gd name="T1" fmla="*/ 2147483647 h 37"/>
                <a:gd name="T2" fmla="*/ 2147483647 w 35"/>
                <a:gd name="T3" fmla="*/ 2147483647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0" name="Freeform 225"/>
            <p:cNvSpPr>
              <a:spLocks/>
            </p:cNvSpPr>
            <p:nvPr userDrawn="1"/>
          </p:nvSpPr>
          <p:spPr bwMode="auto">
            <a:xfrm>
              <a:off x="905" y="3158"/>
              <a:ext cx="177" cy="36"/>
            </a:xfrm>
            <a:custGeom>
              <a:avLst/>
              <a:gdLst>
                <a:gd name="T0" fmla="*/ 2147483647 w 35"/>
                <a:gd name="T1" fmla="*/ 0 h 7"/>
                <a:gd name="T2" fmla="*/ 2147483647 w 35"/>
                <a:gd name="T3" fmla="*/ 2147483647 h 7"/>
                <a:gd name="T4" fmla="*/ 2147483647 w 35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1" name="Freeform 226"/>
            <p:cNvSpPr>
              <a:spLocks/>
            </p:cNvSpPr>
            <p:nvPr userDrawn="1"/>
          </p:nvSpPr>
          <p:spPr bwMode="auto">
            <a:xfrm>
              <a:off x="965" y="3153"/>
              <a:ext cx="137" cy="81"/>
            </a:xfrm>
            <a:custGeom>
              <a:avLst/>
              <a:gdLst>
                <a:gd name="T0" fmla="*/ 2147483647 w 27"/>
                <a:gd name="T1" fmla="*/ 2147483647 h 16"/>
                <a:gd name="T2" fmla="*/ 2147483647 w 27"/>
                <a:gd name="T3" fmla="*/ 2147483647 h 16"/>
                <a:gd name="T4" fmla="*/ 2147483647 w 27"/>
                <a:gd name="T5" fmla="*/ 2147483647 h 16"/>
                <a:gd name="T6" fmla="*/ 2147483647 w 27"/>
                <a:gd name="T7" fmla="*/ 2147483647 h 16"/>
                <a:gd name="T8" fmla="*/ 2147483647 w 2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2" name="Freeform 227"/>
            <p:cNvSpPr>
              <a:spLocks/>
            </p:cNvSpPr>
            <p:nvPr userDrawn="1"/>
          </p:nvSpPr>
          <p:spPr bwMode="auto">
            <a:xfrm>
              <a:off x="960" y="3204"/>
              <a:ext cx="177" cy="86"/>
            </a:xfrm>
            <a:custGeom>
              <a:avLst/>
              <a:gdLst>
                <a:gd name="T0" fmla="*/ 2147483647 w 35"/>
                <a:gd name="T1" fmla="*/ 2147483647 h 17"/>
                <a:gd name="T2" fmla="*/ 2147483647 w 35"/>
                <a:gd name="T3" fmla="*/ 2147483647 h 17"/>
                <a:gd name="T4" fmla="*/ 2147483647 w 35"/>
                <a:gd name="T5" fmla="*/ 2147483647 h 17"/>
                <a:gd name="T6" fmla="*/ 2147483647 w 35"/>
                <a:gd name="T7" fmla="*/ 2147483647 h 17"/>
                <a:gd name="T8" fmla="*/ 2147483647 w 35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3" name="Freeform 228"/>
            <p:cNvSpPr>
              <a:spLocks/>
            </p:cNvSpPr>
            <p:nvPr userDrawn="1"/>
          </p:nvSpPr>
          <p:spPr bwMode="auto">
            <a:xfrm>
              <a:off x="844" y="3285"/>
              <a:ext cx="248" cy="60"/>
            </a:xfrm>
            <a:custGeom>
              <a:avLst/>
              <a:gdLst>
                <a:gd name="T0" fmla="*/ 2147483647 w 49"/>
                <a:gd name="T1" fmla="*/ 2147483647 h 12"/>
                <a:gd name="T2" fmla="*/ 2147483647 w 49"/>
                <a:gd name="T3" fmla="*/ 2147483647 h 12"/>
                <a:gd name="T4" fmla="*/ 2147483647 w 49"/>
                <a:gd name="T5" fmla="*/ 0 h 12"/>
                <a:gd name="T6" fmla="*/ 2147483647 w 49"/>
                <a:gd name="T7" fmla="*/ 2147483647 h 12"/>
                <a:gd name="T8" fmla="*/ 2147483647 w 49"/>
                <a:gd name="T9" fmla="*/ 2147483647 h 12"/>
                <a:gd name="T10" fmla="*/ 2147483647 w 49"/>
                <a:gd name="T11" fmla="*/ 2147483647 h 12"/>
                <a:gd name="T12" fmla="*/ 2147483647 w 49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4" name="Freeform 229"/>
            <p:cNvSpPr>
              <a:spLocks/>
            </p:cNvSpPr>
            <p:nvPr userDrawn="1"/>
          </p:nvSpPr>
          <p:spPr bwMode="auto">
            <a:xfrm>
              <a:off x="869" y="3340"/>
              <a:ext cx="203" cy="56"/>
            </a:xfrm>
            <a:custGeom>
              <a:avLst/>
              <a:gdLst>
                <a:gd name="T0" fmla="*/ 2147483647 w 40"/>
                <a:gd name="T1" fmla="*/ 2147483647 h 11"/>
                <a:gd name="T2" fmla="*/ 2147483647 w 40"/>
                <a:gd name="T3" fmla="*/ 2147483647 h 11"/>
                <a:gd name="T4" fmla="*/ 2147483647 w 40"/>
                <a:gd name="T5" fmla="*/ 2147483647 h 11"/>
                <a:gd name="T6" fmla="*/ 2147483647 w 40"/>
                <a:gd name="T7" fmla="*/ 2147483647 h 11"/>
                <a:gd name="T8" fmla="*/ 2147483647 w 40"/>
                <a:gd name="T9" fmla="*/ 2147483647 h 11"/>
                <a:gd name="T10" fmla="*/ 2147483647 w 40"/>
                <a:gd name="T11" fmla="*/ 2147483647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5" name="Freeform 230"/>
            <p:cNvSpPr>
              <a:spLocks/>
            </p:cNvSpPr>
            <p:nvPr userDrawn="1"/>
          </p:nvSpPr>
          <p:spPr bwMode="auto">
            <a:xfrm>
              <a:off x="859" y="3386"/>
              <a:ext cx="207" cy="172"/>
            </a:xfrm>
            <a:custGeom>
              <a:avLst/>
              <a:gdLst>
                <a:gd name="T0" fmla="*/ 2147483647 w 41"/>
                <a:gd name="T1" fmla="*/ 2147483647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2147483647 h 34"/>
                <a:gd name="T10" fmla="*/ 2147483647 w 41"/>
                <a:gd name="T11" fmla="*/ 2147483647 h 34"/>
                <a:gd name="T12" fmla="*/ 2147483647 w 41"/>
                <a:gd name="T13" fmla="*/ 2147483647 h 34"/>
                <a:gd name="T14" fmla="*/ 2147483647 w 41"/>
                <a:gd name="T15" fmla="*/ 2147483647 h 34"/>
                <a:gd name="T16" fmla="*/ 2147483647 w 41"/>
                <a:gd name="T17" fmla="*/ 2147483647 h 34"/>
                <a:gd name="T18" fmla="*/ 2147483647 w 41"/>
                <a:gd name="T19" fmla="*/ 2147483647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6" name="Freeform 231"/>
            <p:cNvSpPr>
              <a:spLocks/>
            </p:cNvSpPr>
            <p:nvPr userDrawn="1"/>
          </p:nvSpPr>
          <p:spPr bwMode="auto">
            <a:xfrm>
              <a:off x="996" y="3305"/>
              <a:ext cx="126" cy="318"/>
            </a:xfrm>
            <a:custGeom>
              <a:avLst/>
              <a:gdLst>
                <a:gd name="T0" fmla="*/ 2147483647 w 25"/>
                <a:gd name="T1" fmla="*/ 2147483647 h 63"/>
                <a:gd name="T2" fmla="*/ 2147483647 w 25"/>
                <a:gd name="T3" fmla="*/ 2147483647 h 63"/>
                <a:gd name="T4" fmla="*/ 2147483647 w 25"/>
                <a:gd name="T5" fmla="*/ 2147483647 h 63"/>
                <a:gd name="T6" fmla="*/ 2147483647 w 25"/>
                <a:gd name="T7" fmla="*/ 2147483647 h 63"/>
                <a:gd name="T8" fmla="*/ 2147483647 w 25"/>
                <a:gd name="T9" fmla="*/ 2147483647 h 63"/>
                <a:gd name="T10" fmla="*/ 2147483647 w 25"/>
                <a:gd name="T11" fmla="*/ 2147483647 h 63"/>
                <a:gd name="T12" fmla="*/ 0 w 25"/>
                <a:gd name="T13" fmla="*/ 2147483647 h 63"/>
                <a:gd name="T14" fmla="*/ 2147483647 w 25"/>
                <a:gd name="T15" fmla="*/ 2147483647 h 63"/>
                <a:gd name="T16" fmla="*/ 2147483647 w 25"/>
                <a:gd name="T17" fmla="*/ 2147483647 h 63"/>
                <a:gd name="T18" fmla="*/ 2147483647 w 25"/>
                <a:gd name="T19" fmla="*/ 2147483647 h 63"/>
                <a:gd name="T20" fmla="*/ 2147483647 w 25"/>
                <a:gd name="T21" fmla="*/ 2147483647 h 63"/>
                <a:gd name="T22" fmla="*/ 2147483647 w 25"/>
                <a:gd name="T23" fmla="*/ 2147483647 h 63"/>
                <a:gd name="T24" fmla="*/ 2147483647 w 25"/>
                <a:gd name="T25" fmla="*/ 2147483647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33" name="Group 232"/>
          <p:cNvGrpSpPr>
            <a:grpSpLocks/>
          </p:cNvGrpSpPr>
          <p:nvPr/>
        </p:nvGrpSpPr>
        <p:grpSpPr bwMode="auto">
          <a:xfrm>
            <a:off x="6934200" y="-7938"/>
            <a:ext cx="2317750" cy="2063751"/>
            <a:chOff x="4080" y="-5"/>
            <a:chExt cx="1748" cy="1556"/>
          </a:xfrm>
        </p:grpSpPr>
        <p:sp>
          <p:nvSpPr>
            <p:cNvPr id="1039" name="Freeform 233"/>
            <p:cNvSpPr>
              <a:spLocks/>
            </p:cNvSpPr>
            <p:nvPr userDrawn="1"/>
          </p:nvSpPr>
          <p:spPr bwMode="auto">
            <a:xfrm>
              <a:off x="4161" y="-5"/>
              <a:ext cx="1586" cy="1443"/>
            </a:xfrm>
            <a:custGeom>
              <a:avLst/>
              <a:gdLst>
                <a:gd name="T0" fmla="*/ 2147483647 w 546"/>
                <a:gd name="T1" fmla="*/ 2147483647 h 497"/>
                <a:gd name="T2" fmla="*/ 2147483647 w 546"/>
                <a:gd name="T3" fmla="*/ 2147483647 h 497"/>
                <a:gd name="T4" fmla="*/ 2147483647 w 546"/>
                <a:gd name="T5" fmla="*/ 2147483647 h 497"/>
                <a:gd name="T6" fmla="*/ 2147483647 w 546"/>
                <a:gd name="T7" fmla="*/ 2147483647 h 497"/>
                <a:gd name="T8" fmla="*/ 2147483647 w 546"/>
                <a:gd name="T9" fmla="*/ 2147483647 h 497"/>
                <a:gd name="T10" fmla="*/ 2147483647 w 546"/>
                <a:gd name="T11" fmla="*/ 2147483647 h 497"/>
                <a:gd name="T12" fmla="*/ 2147483647 w 546"/>
                <a:gd name="T13" fmla="*/ 2147483647 h 497"/>
                <a:gd name="T14" fmla="*/ 2147483647 w 546"/>
                <a:gd name="T15" fmla="*/ 2147483647 h 497"/>
                <a:gd name="T16" fmla="*/ 2147483647 w 546"/>
                <a:gd name="T17" fmla="*/ 2147483647 h 497"/>
                <a:gd name="T18" fmla="*/ 2147483647 w 546"/>
                <a:gd name="T19" fmla="*/ 2147483647 h 497"/>
                <a:gd name="T20" fmla="*/ 2147483647 w 546"/>
                <a:gd name="T21" fmla="*/ 2147483647 h 497"/>
                <a:gd name="T22" fmla="*/ 2147483647 w 546"/>
                <a:gd name="T23" fmla="*/ 2147483647 h 497"/>
                <a:gd name="T24" fmla="*/ 2147483647 w 546"/>
                <a:gd name="T25" fmla="*/ 2147483647 h 4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1040" name="Group 234"/>
            <p:cNvGrpSpPr>
              <a:grpSpLocks/>
            </p:cNvGrpSpPr>
            <p:nvPr userDrawn="1"/>
          </p:nvGrpSpPr>
          <p:grpSpPr bwMode="auto"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1041" name="Freeform 235"/>
              <p:cNvSpPr>
                <a:spLocks/>
              </p:cNvSpPr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>
                  <a:gd name="T0" fmla="*/ 2147483647 w 97"/>
                  <a:gd name="T1" fmla="*/ 2147483647 h 37"/>
                  <a:gd name="T2" fmla="*/ 2147483647 w 97"/>
                  <a:gd name="T3" fmla="*/ 2147483647 h 37"/>
                  <a:gd name="T4" fmla="*/ 2147483647 w 97"/>
                  <a:gd name="T5" fmla="*/ 2147483647 h 37"/>
                  <a:gd name="T6" fmla="*/ 2147483647 w 97"/>
                  <a:gd name="T7" fmla="*/ 0 h 37"/>
                  <a:gd name="T8" fmla="*/ 2147483647 w 97"/>
                  <a:gd name="T9" fmla="*/ 0 h 37"/>
                  <a:gd name="T10" fmla="*/ 2147483647 w 97"/>
                  <a:gd name="T11" fmla="*/ 2147483647 h 37"/>
                  <a:gd name="T12" fmla="*/ 2147483647 w 97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2" name="Freeform 236"/>
              <p:cNvSpPr>
                <a:spLocks noEditPoint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>
                  <a:gd name="T0" fmla="*/ 2147483647 w 585"/>
                  <a:gd name="T1" fmla="*/ 2147483647 h 534"/>
                  <a:gd name="T2" fmla="*/ 2147483647 w 585"/>
                  <a:gd name="T3" fmla="*/ 0 h 534"/>
                  <a:gd name="T4" fmla="*/ 2147483647 w 585"/>
                  <a:gd name="T5" fmla="*/ 2147483647 h 534"/>
                  <a:gd name="T6" fmla="*/ 2147483647 w 585"/>
                  <a:gd name="T7" fmla="*/ 2147483647 h 534"/>
                  <a:gd name="T8" fmla="*/ 2147483647 w 585"/>
                  <a:gd name="T9" fmla="*/ 2147483647 h 534"/>
                  <a:gd name="T10" fmla="*/ 2147483647 w 585"/>
                  <a:gd name="T11" fmla="*/ 2147483647 h 534"/>
                  <a:gd name="T12" fmla="*/ 2147483647 w 585"/>
                  <a:gd name="T13" fmla="*/ 2147483647 h 534"/>
                  <a:gd name="T14" fmla="*/ 2147483647 w 585"/>
                  <a:gd name="T15" fmla="*/ 2147483647 h 534"/>
                  <a:gd name="T16" fmla="*/ 2147483647 w 585"/>
                  <a:gd name="T17" fmla="*/ 2147483647 h 534"/>
                  <a:gd name="T18" fmla="*/ 2147483647 w 585"/>
                  <a:gd name="T19" fmla="*/ 2147483647 h 534"/>
                  <a:gd name="T20" fmla="*/ 2147483647 w 585"/>
                  <a:gd name="T21" fmla="*/ 2147483647 h 534"/>
                  <a:gd name="T22" fmla="*/ 2147483647 w 585"/>
                  <a:gd name="T23" fmla="*/ 2147483647 h 534"/>
                  <a:gd name="T24" fmla="*/ 2147483647 w 585"/>
                  <a:gd name="T25" fmla="*/ 2147483647 h 534"/>
                  <a:gd name="T26" fmla="*/ 2147483647 w 585"/>
                  <a:gd name="T27" fmla="*/ 2147483647 h 534"/>
                  <a:gd name="T28" fmla="*/ 2147483647 w 585"/>
                  <a:gd name="T29" fmla="*/ 2147483647 h 534"/>
                  <a:gd name="T30" fmla="*/ 2147483647 w 585"/>
                  <a:gd name="T31" fmla="*/ 2147483647 h 534"/>
                  <a:gd name="T32" fmla="*/ 2147483647 w 585"/>
                  <a:gd name="T33" fmla="*/ 2147483647 h 534"/>
                  <a:gd name="T34" fmla="*/ 2147483647 w 585"/>
                  <a:gd name="T35" fmla="*/ 2147483647 h 534"/>
                  <a:gd name="T36" fmla="*/ 2147483647 w 585"/>
                  <a:gd name="T37" fmla="*/ 2147483647 h 534"/>
                  <a:gd name="T38" fmla="*/ 2147483647 w 585"/>
                  <a:gd name="T39" fmla="*/ 2147483647 h 534"/>
                  <a:gd name="T40" fmla="*/ 2147483647 w 585"/>
                  <a:gd name="T41" fmla="*/ 2147483647 h 534"/>
                  <a:gd name="T42" fmla="*/ 2147483647 w 585"/>
                  <a:gd name="T43" fmla="*/ 2147483647 h 534"/>
                  <a:gd name="T44" fmla="*/ 2147483647 w 585"/>
                  <a:gd name="T45" fmla="*/ 2147483647 h 534"/>
                  <a:gd name="T46" fmla="*/ 2147483647 w 585"/>
                  <a:gd name="T47" fmla="*/ 2147483647 h 534"/>
                  <a:gd name="T48" fmla="*/ 2147483647 w 585"/>
                  <a:gd name="T49" fmla="*/ 2147483647 h 534"/>
                  <a:gd name="T50" fmla="*/ 2147483647 w 585"/>
                  <a:gd name="T51" fmla="*/ 2147483647 h 534"/>
                  <a:gd name="T52" fmla="*/ 2147483647 w 585"/>
                  <a:gd name="T53" fmla="*/ 2147483647 h 534"/>
                  <a:gd name="T54" fmla="*/ 2147483647 w 585"/>
                  <a:gd name="T55" fmla="*/ 2147483647 h 534"/>
                  <a:gd name="T56" fmla="*/ 2147483647 w 585"/>
                  <a:gd name="T57" fmla="*/ 2147483647 h 534"/>
                  <a:gd name="T58" fmla="*/ 2147483647 w 585"/>
                  <a:gd name="T59" fmla="*/ 2147483647 h 534"/>
                  <a:gd name="T60" fmla="*/ 2147483647 w 585"/>
                  <a:gd name="T61" fmla="*/ 2147483647 h 534"/>
                  <a:gd name="T62" fmla="*/ 2147483647 w 585"/>
                  <a:gd name="T63" fmla="*/ 2147483647 h 534"/>
                  <a:gd name="T64" fmla="*/ 2147483647 w 585"/>
                  <a:gd name="T65" fmla="*/ 2147483647 h 534"/>
                  <a:gd name="T66" fmla="*/ 2147483647 w 585"/>
                  <a:gd name="T67" fmla="*/ 2147483647 h 534"/>
                  <a:gd name="T68" fmla="*/ 2147483647 w 585"/>
                  <a:gd name="T69" fmla="*/ 2147483647 h 534"/>
                  <a:gd name="T70" fmla="*/ 2147483647 w 585"/>
                  <a:gd name="T71" fmla="*/ 2147483647 h 534"/>
                  <a:gd name="T72" fmla="*/ 2147483647 w 585"/>
                  <a:gd name="T73" fmla="*/ 2147483647 h 534"/>
                  <a:gd name="T74" fmla="*/ 2147483647 w 585"/>
                  <a:gd name="T75" fmla="*/ 2147483647 h 534"/>
                  <a:gd name="T76" fmla="*/ 2147483647 w 585"/>
                  <a:gd name="T77" fmla="*/ 2147483647 h 534"/>
                  <a:gd name="T78" fmla="*/ 2147483647 w 585"/>
                  <a:gd name="T79" fmla="*/ 2147483647 h 534"/>
                  <a:gd name="T80" fmla="*/ 2147483647 w 585"/>
                  <a:gd name="T81" fmla="*/ 2147483647 h 534"/>
                  <a:gd name="T82" fmla="*/ 2147483647 w 585"/>
                  <a:gd name="T83" fmla="*/ 2147483647 h 534"/>
                  <a:gd name="T84" fmla="*/ 2147483647 w 585"/>
                  <a:gd name="T85" fmla="*/ 2147483647 h 534"/>
                  <a:gd name="T86" fmla="*/ 2147483647 w 585"/>
                  <a:gd name="T87" fmla="*/ 2147483647 h 534"/>
                  <a:gd name="T88" fmla="*/ 2147483647 w 585"/>
                  <a:gd name="T89" fmla="*/ 2147483647 h 534"/>
                  <a:gd name="T90" fmla="*/ 2147483647 w 585"/>
                  <a:gd name="T91" fmla="*/ 2147483647 h 534"/>
                  <a:gd name="T92" fmla="*/ 2147483647 w 585"/>
                  <a:gd name="T93" fmla="*/ 2147483647 h 534"/>
                  <a:gd name="T94" fmla="*/ 2147483647 w 585"/>
                  <a:gd name="T95" fmla="*/ 2147483647 h 534"/>
                  <a:gd name="T96" fmla="*/ 2147483647 w 585"/>
                  <a:gd name="T97" fmla="*/ 2147483647 h 534"/>
                  <a:gd name="T98" fmla="*/ 2147483647 w 585"/>
                  <a:gd name="T99" fmla="*/ 2147483647 h 534"/>
                  <a:gd name="T100" fmla="*/ 2147483647 w 585"/>
                  <a:gd name="T101" fmla="*/ 2147483647 h 534"/>
                  <a:gd name="T102" fmla="*/ 2147483647 w 585"/>
                  <a:gd name="T103" fmla="*/ 2147483647 h 534"/>
                  <a:gd name="T104" fmla="*/ 2147483647 w 585"/>
                  <a:gd name="T105" fmla="*/ 2147483647 h 534"/>
                  <a:gd name="T106" fmla="*/ 2147483647 w 585"/>
                  <a:gd name="T107" fmla="*/ 2147483647 h 534"/>
                  <a:gd name="T108" fmla="*/ 2147483647 w 585"/>
                  <a:gd name="T109" fmla="*/ 2147483647 h 534"/>
                  <a:gd name="T110" fmla="*/ 2147483647 w 585"/>
                  <a:gd name="T111" fmla="*/ 2147483647 h 534"/>
                  <a:gd name="T112" fmla="*/ 2147483647 w 585"/>
                  <a:gd name="T113" fmla="*/ 2147483647 h 534"/>
                  <a:gd name="T114" fmla="*/ 2147483647 w 585"/>
                  <a:gd name="T115" fmla="*/ 2147483647 h 53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3" name="Freeform 237"/>
              <p:cNvSpPr>
                <a:spLocks/>
              </p:cNvSpPr>
              <p:nvPr/>
            </p:nvSpPr>
            <p:spPr bwMode="auto">
              <a:xfrm>
                <a:off x="3621" y="1287"/>
                <a:ext cx="238" cy="283"/>
              </a:xfrm>
              <a:custGeom>
                <a:avLst/>
                <a:gdLst>
                  <a:gd name="T0" fmla="*/ 2147483647 w 47"/>
                  <a:gd name="T1" fmla="*/ 2147483647 h 56"/>
                  <a:gd name="T2" fmla="*/ 2147483647 w 47"/>
                  <a:gd name="T3" fmla="*/ 2147483647 h 56"/>
                  <a:gd name="T4" fmla="*/ 2147483647 w 47"/>
                  <a:gd name="T5" fmla="*/ 2147483647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4" name="Freeform 238"/>
              <p:cNvSpPr>
                <a:spLocks/>
              </p:cNvSpPr>
              <p:nvPr/>
            </p:nvSpPr>
            <p:spPr bwMode="auto">
              <a:xfrm>
                <a:off x="3403" y="1403"/>
                <a:ext cx="208" cy="379"/>
              </a:xfrm>
              <a:custGeom>
                <a:avLst/>
                <a:gdLst>
                  <a:gd name="T0" fmla="*/ 2147483647 w 41"/>
                  <a:gd name="T1" fmla="*/ 2147483647 h 75"/>
                  <a:gd name="T2" fmla="*/ 2147483647 w 41"/>
                  <a:gd name="T3" fmla="*/ 2147483647 h 75"/>
                  <a:gd name="T4" fmla="*/ 2147483647 w 41"/>
                  <a:gd name="T5" fmla="*/ 2147483647 h 75"/>
                  <a:gd name="T6" fmla="*/ 2147483647 w 41"/>
                  <a:gd name="T7" fmla="*/ 2147483647 h 75"/>
                  <a:gd name="T8" fmla="*/ 2147483647 w 41"/>
                  <a:gd name="T9" fmla="*/ 2147483647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5" name="Freeform 239"/>
              <p:cNvSpPr>
                <a:spLocks/>
              </p:cNvSpPr>
              <p:nvPr/>
            </p:nvSpPr>
            <p:spPr bwMode="auto">
              <a:xfrm>
                <a:off x="3272" y="645"/>
                <a:ext cx="683" cy="318"/>
              </a:xfrm>
              <a:custGeom>
                <a:avLst/>
                <a:gdLst>
                  <a:gd name="T0" fmla="*/ 2147483647 w 135"/>
                  <a:gd name="T1" fmla="*/ 2147483647 h 63"/>
                  <a:gd name="T2" fmla="*/ 2147483647 w 135"/>
                  <a:gd name="T3" fmla="*/ 2147483647 h 63"/>
                  <a:gd name="T4" fmla="*/ 2147483647 w 135"/>
                  <a:gd name="T5" fmla="*/ 2147483647 h 63"/>
                  <a:gd name="T6" fmla="*/ 2147483647 w 135"/>
                  <a:gd name="T7" fmla="*/ 2147483647 h 63"/>
                  <a:gd name="T8" fmla="*/ 2147483647 w 135"/>
                  <a:gd name="T9" fmla="*/ 2147483647 h 63"/>
                  <a:gd name="T10" fmla="*/ 2147483647 w 135"/>
                  <a:gd name="T11" fmla="*/ 2147483647 h 63"/>
                  <a:gd name="T12" fmla="*/ 2147483647 w 135"/>
                  <a:gd name="T13" fmla="*/ 2147483647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6" name="Freeform 240"/>
              <p:cNvSpPr>
                <a:spLocks/>
              </p:cNvSpPr>
              <p:nvPr/>
            </p:nvSpPr>
            <p:spPr bwMode="auto">
              <a:xfrm>
                <a:off x="4046" y="1545"/>
                <a:ext cx="490" cy="515"/>
              </a:xfrm>
              <a:custGeom>
                <a:avLst/>
                <a:gdLst>
                  <a:gd name="T0" fmla="*/ 2147483647 w 97"/>
                  <a:gd name="T1" fmla="*/ 2147483647 h 102"/>
                  <a:gd name="T2" fmla="*/ 2147483647 w 97"/>
                  <a:gd name="T3" fmla="*/ 2147483647 h 102"/>
                  <a:gd name="T4" fmla="*/ 2147483647 w 97"/>
                  <a:gd name="T5" fmla="*/ 2147483647 h 102"/>
                  <a:gd name="T6" fmla="*/ 2147483647 w 97"/>
                  <a:gd name="T7" fmla="*/ 2147483647 h 102"/>
                  <a:gd name="T8" fmla="*/ 2147483647 w 97"/>
                  <a:gd name="T9" fmla="*/ 2147483647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7" name="Freeform 241"/>
              <p:cNvSpPr>
                <a:spLocks/>
              </p:cNvSpPr>
              <p:nvPr/>
            </p:nvSpPr>
            <p:spPr bwMode="auto">
              <a:xfrm>
                <a:off x="5173" y="1024"/>
                <a:ext cx="501" cy="96"/>
              </a:xfrm>
              <a:custGeom>
                <a:avLst/>
                <a:gdLst>
                  <a:gd name="T0" fmla="*/ 2147483647 w 99"/>
                  <a:gd name="T1" fmla="*/ 0 h 19"/>
                  <a:gd name="T2" fmla="*/ 2147483647 w 99"/>
                  <a:gd name="T3" fmla="*/ 2147483647 h 19"/>
                  <a:gd name="T4" fmla="*/ 2147483647 w 99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8" name="Freeform 242"/>
              <p:cNvSpPr>
                <a:spLocks/>
              </p:cNvSpPr>
              <p:nvPr/>
            </p:nvSpPr>
            <p:spPr bwMode="auto">
              <a:xfrm>
                <a:off x="5340" y="1004"/>
                <a:ext cx="385" cy="237"/>
              </a:xfrm>
              <a:custGeom>
                <a:avLst/>
                <a:gdLst>
                  <a:gd name="T0" fmla="*/ 2147483647 w 76"/>
                  <a:gd name="T1" fmla="*/ 2147483647 h 47"/>
                  <a:gd name="T2" fmla="*/ 2147483647 w 76"/>
                  <a:gd name="T3" fmla="*/ 2147483647 h 47"/>
                  <a:gd name="T4" fmla="*/ 2147483647 w 76"/>
                  <a:gd name="T5" fmla="*/ 2147483647 h 47"/>
                  <a:gd name="T6" fmla="*/ 2147483647 w 76"/>
                  <a:gd name="T7" fmla="*/ 2147483647 h 47"/>
                  <a:gd name="T8" fmla="*/ 2147483647 w 76"/>
                  <a:gd name="T9" fmla="*/ 21474836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9" name="Freeform 243"/>
              <p:cNvSpPr>
                <a:spLocks/>
              </p:cNvSpPr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>
                  <a:gd name="T0" fmla="*/ 2147483647 w 82"/>
                  <a:gd name="T1" fmla="*/ 2147483647 h 37"/>
                  <a:gd name="T2" fmla="*/ 2147483647 w 82"/>
                  <a:gd name="T3" fmla="*/ 2147483647 h 37"/>
                  <a:gd name="T4" fmla="*/ 2147483647 w 82"/>
                  <a:gd name="T5" fmla="*/ 2147483647 h 37"/>
                  <a:gd name="T6" fmla="*/ 2147483647 w 82"/>
                  <a:gd name="T7" fmla="*/ 2147483647 h 37"/>
                  <a:gd name="T8" fmla="*/ 2147483647 w 82"/>
                  <a:gd name="T9" fmla="*/ 2147483647 h 37"/>
                  <a:gd name="T10" fmla="*/ 2147483647 w 82"/>
                  <a:gd name="T11" fmla="*/ 0 h 37"/>
                  <a:gd name="T12" fmla="*/ 2147483647 w 82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0" name="Freeform 244"/>
              <p:cNvSpPr>
                <a:spLocks/>
              </p:cNvSpPr>
              <p:nvPr/>
            </p:nvSpPr>
            <p:spPr bwMode="auto">
              <a:xfrm>
                <a:off x="5001" y="1378"/>
                <a:ext cx="698" cy="167"/>
              </a:xfrm>
              <a:custGeom>
                <a:avLst/>
                <a:gdLst>
                  <a:gd name="T0" fmla="*/ 2147483647 w 138"/>
                  <a:gd name="T1" fmla="*/ 2147483647 h 33"/>
                  <a:gd name="T2" fmla="*/ 2147483647 w 138"/>
                  <a:gd name="T3" fmla="*/ 2147483647 h 33"/>
                  <a:gd name="T4" fmla="*/ 2147483647 w 138"/>
                  <a:gd name="T5" fmla="*/ 2147483647 h 33"/>
                  <a:gd name="T6" fmla="*/ 2147483647 w 138"/>
                  <a:gd name="T7" fmla="*/ 2147483647 h 33"/>
                  <a:gd name="T8" fmla="*/ 2147483647 w 138"/>
                  <a:gd name="T9" fmla="*/ 2147483647 h 33"/>
                  <a:gd name="T10" fmla="*/ 2147483647 w 138"/>
                  <a:gd name="T11" fmla="*/ 2147483647 h 33"/>
                  <a:gd name="T12" fmla="*/ 2147483647 w 138"/>
                  <a:gd name="T13" fmla="*/ 2147483647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1" name="Freeform 245"/>
              <p:cNvSpPr>
                <a:spLocks/>
              </p:cNvSpPr>
              <p:nvPr/>
            </p:nvSpPr>
            <p:spPr bwMode="auto">
              <a:xfrm>
                <a:off x="5077" y="1540"/>
                <a:ext cx="567" cy="146"/>
              </a:xfrm>
              <a:custGeom>
                <a:avLst/>
                <a:gdLst>
                  <a:gd name="T0" fmla="*/ 2147483647 w 112"/>
                  <a:gd name="T1" fmla="*/ 2147483647 h 29"/>
                  <a:gd name="T2" fmla="*/ 2147483647 w 112"/>
                  <a:gd name="T3" fmla="*/ 2147483647 h 29"/>
                  <a:gd name="T4" fmla="*/ 2147483647 w 112"/>
                  <a:gd name="T5" fmla="*/ 2147483647 h 29"/>
                  <a:gd name="T6" fmla="*/ 2147483647 w 112"/>
                  <a:gd name="T7" fmla="*/ 2147483647 h 29"/>
                  <a:gd name="T8" fmla="*/ 2147483647 w 112"/>
                  <a:gd name="T9" fmla="*/ 2147483647 h 29"/>
                  <a:gd name="T10" fmla="*/ 2147483647 w 112"/>
                  <a:gd name="T11" fmla="*/ 2147483647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2" name="Freeform 246"/>
              <p:cNvSpPr>
                <a:spLocks/>
              </p:cNvSpPr>
              <p:nvPr/>
            </p:nvSpPr>
            <p:spPr bwMode="auto">
              <a:xfrm>
                <a:off x="5042" y="1656"/>
                <a:ext cx="581" cy="480"/>
              </a:xfrm>
              <a:custGeom>
                <a:avLst/>
                <a:gdLst>
                  <a:gd name="T0" fmla="*/ 2147483647 w 115"/>
                  <a:gd name="T1" fmla="*/ 2147483647 h 95"/>
                  <a:gd name="T2" fmla="*/ 2147483647 w 115"/>
                  <a:gd name="T3" fmla="*/ 2147483647 h 95"/>
                  <a:gd name="T4" fmla="*/ 2147483647 w 115"/>
                  <a:gd name="T5" fmla="*/ 2147483647 h 95"/>
                  <a:gd name="T6" fmla="*/ 2147483647 w 115"/>
                  <a:gd name="T7" fmla="*/ 2147483647 h 95"/>
                  <a:gd name="T8" fmla="*/ 2147483647 w 115"/>
                  <a:gd name="T9" fmla="*/ 2147483647 h 95"/>
                  <a:gd name="T10" fmla="*/ 2147483647 w 115"/>
                  <a:gd name="T11" fmla="*/ 2147483647 h 95"/>
                  <a:gd name="T12" fmla="*/ 2147483647 w 115"/>
                  <a:gd name="T13" fmla="*/ 2147483647 h 95"/>
                  <a:gd name="T14" fmla="*/ 2147483647 w 115"/>
                  <a:gd name="T15" fmla="*/ 2147483647 h 95"/>
                  <a:gd name="T16" fmla="*/ 2147483647 w 115"/>
                  <a:gd name="T17" fmla="*/ 2147483647 h 95"/>
                  <a:gd name="T18" fmla="*/ 2147483647 w 115"/>
                  <a:gd name="T19" fmla="*/ 2147483647 h 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Freeform 247"/>
              <p:cNvSpPr>
                <a:spLocks/>
              </p:cNvSpPr>
              <p:nvPr/>
            </p:nvSpPr>
            <p:spPr bwMode="auto">
              <a:xfrm>
                <a:off x="5421" y="1464"/>
                <a:ext cx="329" cy="854"/>
              </a:xfrm>
              <a:custGeom>
                <a:avLst/>
                <a:gdLst>
                  <a:gd name="T0" fmla="*/ 2147483647 w 65"/>
                  <a:gd name="T1" fmla="*/ 2147483647 h 169"/>
                  <a:gd name="T2" fmla="*/ 2147483647 w 65"/>
                  <a:gd name="T3" fmla="*/ 2147483647 h 169"/>
                  <a:gd name="T4" fmla="*/ 2147483647 w 65"/>
                  <a:gd name="T5" fmla="*/ 2147483647 h 169"/>
                  <a:gd name="T6" fmla="*/ 2147483647 w 65"/>
                  <a:gd name="T7" fmla="*/ 2147483647 h 169"/>
                  <a:gd name="T8" fmla="*/ 2147483647 w 65"/>
                  <a:gd name="T9" fmla="*/ 2147483647 h 169"/>
                  <a:gd name="T10" fmla="*/ 0 w 65"/>
                  <a:gd name="T11" fmla="*/ 2147483647 h 169"/>
                  <a:gd name="T12" fmla="*/ 2147483647 w 65"/>
                  <a:gd name="T13" fmla="*/ 2147483647 h 169"/>
                  <a:gd name="T14" fmla="*/ 2147483647 w 65"/>
                  <a:gd name="T15" fmla="*/ 2147483647 h 169"/>
                  <a:gd name="T16" fmla="*/ 2147483647 w 65"/>
                  <a:gd name="T17" fmla="*/ 2147483647 h 169"/>
                  <a:gd name="T18" fmla="*/ 2147483647 w 65"/>
                  <a:gd name="T19" fmla="*/ 0 h 169"/>
                  <a:gd name="T20" fmla="*/ 2147483647 w 65"/>
                  <a:gd name="T21" fmla="*/ 2147483647 h 1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4" name="Rectangle 248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98450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5" name="Rectangle 249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609600" y="1600200"/>
            <a:ext cx="81534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5354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45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5355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1025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5356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70A7A-5076-4A2D-A057-6F086A0BBE0B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3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hyperlink" Target="http://www.lib.uts.edu.au/sites/default/files/images/page/welcome_sm.jp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tsinghua.edu.cn/database/innovationtree.htm" TargetMode="External"/><Relationship Id="rId2" Type="http://schemas.openxmlformats.org/officeDocument/2006/relationships/hyperlink" Target="http://www.lib.tsinghua.edu.cn/database/caixin.htm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proquest.com/pqdt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lib.tsinghua.edu.cn/database/th_disser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hyperlink" Target="http://lib.tsinghua.edu.cn/dra/proquest" TargetMode="External"/><Relationship Id="rId4" Type="http://schemas.openxmlformats.org/officeDocument/2006/relationships/hyperlink" Target="http://lib.tsinghua.edu.cn/database/proquest-diss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ebscohost.com/Community.aspx?authtype=ip&amp;id=-172209848&amp;ugt=723731563C8635073726355632553E1220E365D36213649369E326E337133503&amp;return=y&amp;IsMobile=N" TargetMode="External"/><Relationship Id="rId2" Type="http://schemas.openxmlformats.org/officeDocument/2006/relationships/hyperlink" Target="http://www.lib.tsinghua.edu.cn/database/proquest.htm" TargetMode="External"/><Relationship Id="rId1" Type="http://schemas.openxmlformats.org/officeDocument/2006/relationships/slideLayout" Target="../slideLayouts/slideLayout50.xml"/><Relationship Id="rId4" Type="http://schemas.openxmlformats.org/officeDocument/2006/relationships/hyperlink" Target="http://www.lib.tsinghua.edu.cn/database/imf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tsinghua.edu.cn/database/WOK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tsinghua.edu.cn/database/WOK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tsinghua.edu.cn/service/SCIcenter/corejournalnew.html" TargetMode="External"/><Relationship Id="rId2" Type="http://schemas.openxmlformats.org/officeDocument/2006/relationships/hyperlink" Target="http://lib.tsinghua.edu.cn/service/SCIcenter/corejournalnew.html" TargetMode="Externa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8.png"/><Relationship Id="rId4" Type="http://schemas.openxmlformats.org/officeDocument/2006/relationships/hyperlink" Target="http://coreej.cceu.org.c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tsinghua.edu.cn/database/BvD.html" TargetMode="External"/><Relationship Id="rId7" Type="http://schemas.openxmlformats.org/officeDocument/2006/relationships/hyperlink" Target="http://www.lib.tsinghua.edu.cn/database/Nikkei.htm" TargetMode="External"/><Relationship Id="rId2" Type="http://schemas.openxmlformats.org/officeDocument/2006/relationships/hyperlink" Target="http://lib.tsinghua.edu.cn/find/find_tjzl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ata.imf.org/?sk=388DFA60-1D26-4ADE-B505-A05A558D9A42" TargetMode="External"/><Relationship Id="rId5" Type="http://schemas.openxmlformats.org/officeDocument/2006/relationships/hyperlink" Target="http://www.lib.tsinghua.edu.cn/database/imf.htm" TargetMode="External"/><Relationship Id="rId4" Type="http://schemas.openxmlformats.org/officeDocument/2006/relationships/hyperlink" Target="http://www.lib.tsinghua.edu.cn/database/worldbankelibrary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lib.tsinghua.edu.cn/database/WRDS.htm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tsinghua.edu.cn/database/wind.htm" TargetMode="External"/><Relationship Id="rId2" Type="http://schemas.openxmlformats.org/officeDocument/2006/relationships/hyperlink" Target="http://www.lib.tsinghua.edu.cn/database/Bloomberg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du.macrochina.com.cn/" TargetMode="External"/><Relationship Id="rId2" Type="http://schemas.openxmlformats.org/officeDocument/2006/relationships/hyperlink" Target="http://www.lib.tsinghua.edu.cn/database/infobank.ht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city.macrochina.com.cn/" TargetMode="External"/><Relationship Id="rId4" Type="http://schemas.openxmlformats.org/officeDocument/2006/relationships/hyperlink" Target="http://mcin.macrochina.com.cn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.tsinghua.edu.cn/database/csmar.htm" TargetMode="External"/><Relationship Id="rId3" Type="http://schemas.openxmlformats.org/officeDocument/2006/relationships/hyperlink" Target="http://www.lib.tsinghua.edu.cn/database/soshoo.html" TargetMode="External"/><Relationship Id="rId7" Type="http://schemas.openxmlformats.org/officeDocument/2006/relationships/hyperlink" Target="http://www.lib.tsinghua.edu.cn/database/tata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lib.tsinghua.edu.cn/database/CEIC.html" TargetMode="External"/><Relationship Id="rId5" Type="http://schemas.openxmlformats.org/officeDocument/2006/relationships/hyperlink" Target="http://www.lib.tsinghua.edu.cn/database/EPS.html" TargetMode="External"/><Relationship Id="rId4" Type="http://schemas.openxmlformats.org/officeDocument/2006/relationships/hyperlink" Target="http://www.lib.tsinghua.edu.cn/database/infobank.htm" TargetMode="External"/><Relationship Id="rId9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tsinghua.edu.cn/database/RESSET.html" TargetMode="External"/><Relationship Id="rId2" Type="http://schemas.openxmlformats.org/officeDocument/2006/relationships/hyperlink" Target="http://www.lib.tsinghua.edu.cn/database/Go-Goal.ht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lib.tsinghua.edu.cn/database/crei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51ccd.com/" TargetMode="External"/><Relationship Id="rId2" Type="http://schemas.openxmlformats.org/officeDocument/2006/relationships/hyperlink" Target="http://www.wingodata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nrds.com/Home/Login" TargetMode="External"/><Relationship Id="rId4" Type="http://schemas.openxmlformats.org/officeDocument/2006/relationships/hyperlink" Target="http://www.harborn.c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tsinghua.edu.cn/database/zdbchina.htm" TargetMode="External"/><Relationship Id="rId2" Type="http://schemas.openxmlformats.org/officeDocument/2006/relationships/hyperlink" Target="http://www.lib.tsinghua.edu.cn/database/cvsource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lib.tsinghua.edu.cn/database/zhonghong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nav.lib.tsinghua.edu.cn/xport/dbdh.htm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osiris.bvdinfo.com/version-20161214/home.serv?product=OsirisNeo&amp;loginfromcontext=ipaddress&amp;SetLanguage=cn" TargetMode="External"/><Relationship Id="rId1" Type="http://schemas.openxmlformats.org/officeDocument/2006/relationships/slideLayout" Target="../slideLayouts/slideLayout1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iu.bvdep.com/ip" TargetMode="External"/><Relationship Id="rId2" Type="http://schemas.openxmlformats.org/officeDocument/2006/relationships/hyperlink" Target="https://zephyr.bvdinfo.com/version-2016718/home.serv?product=zephyrneo&amp;loginfromcontext=ipaddress" TargetMode="External"/><Relationship Id="rId1" Type="http://schemas.openxmlformats.org/officeDocument/2006/relationships/slideLayout" Target="../slideLayouts/slideLayout9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oriana.bvdinfo.com/ip" TargetMode="External"/><Relationship Id="rId1" Type="http://schemas.openxmlformats.org/officeDocument/2006/relationships/slideLayout" Target="../slideLayouts/slideLayout9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tsinghua.edu.cn/database/proquest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lib.tsinghua.edu.cn/database/WOK.htm" TargetMode="External"/><Relationship Id="rId4" Type="http://schemas.openxmlformats.org/officeDocument/2006/relationships/hyperlink" Target="http://www.lib.tsinghua.edu.cn/database/EBSCO.htm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lib.tsinghua.edu.cn/database/spss.htm" TargetMode="External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tsinghua.edu.cn/database/elsevier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emeraldinsight.com.cn/content/id-1235.html" TargetMode="External"/><Relationship Id="rId5" Type="http://schemas.openxmlformats.org/officeDocument/2006/relationships/hyperlink" Target="http://www.lib.tsinghua.edu.cn/database/emerald.htm" TargetMode="External"/><Relationship Id="rId4" Type="http://schemas.openxmlformats.org/officeDocument/2006/relationships/hyperlink" Target="http://www.lib.tsinghua.edu.cn/database/springer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ebscohost.com/login.aspx?profile=obo" TargetMode="External"/><Relationship Id="rId2" Type="http://schemas.openxmlformats.org/officeDocument/2006/relationships/hyperlink" Target="http://www.lib.tsinghua.edu.cn/database/WOK.ht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lib.tsinghua.edu.cn/database/scopus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tsinghua.edu.cn/database/cqvip.htm" TargetMode="External"/><Relationship Id="rId2" Type="http://schemas.openxmlformats.org/officeDocument/2006/relationships/hyperlink" Target="http://www.lib.tsinghua.edu.cn/database/cajcd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slibrary.com/" TargetMode="External"/><Relationship Id="rId5" Type="http://schemas.openxmlformats.org/officeDocument/2006/relationships/hyperlink" Target="http://www.lib.tsinghua.edu.cn/database/duxiu.htm" TargetMode="External"/><Relationship Id="rId4" Type="http://schemas.openxmlformats.org/officeDocument/2006/relationships/hyperlink" Target="http://www.lib.tsinghua.edu.cn/database/chinainfo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tsinghua.edu.cn/database/lieguozhi.html" TargetMode="External"/><Relationship Id="rId2" Type="http://schemas.openxmlformats.org/officeDocument/2006/relationships/hyperlink" Target="http://www.lib.tsinghua.edu.cn/database/pishu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lib.tsinghua.edu.cn/database/gcds.htm" TargetMode="External"/><Relationship Id="rId4" Type="http://schemas.openxmlformats.org/officeDocument/2006/relationships/hyperlink" Target="http://www.ydylc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/>
            </a:r>
            <a:br>
              <a:rPr lang="en-US" altLang="zh-CN" smtClean="0"/>
            </a:br>
            <a:endParaRPr lang="zh-CN" altLang="en-US" dirty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962411292"/>
              </p:ext>
            </p:extLst>
          </p:nvPr>
        </p:nvGraphicFramePr>
        <p:xfrm>
          <a:off x="0" y="692696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data:image/jpeg;base64,/9j/4AAQSkZJRgABAQAAAQABAAD/2wCEAAkGBhQSERUTExQWFRUWGBgYGBgYFxcYGhgXHBoYHBsaHhoYGyYfGhokHBcXHy8gIycpLCwsGiAxNTAqNSYrLCkBCQoKDgwOGg8PGiwkHiUqKSwpLC0sLCosLCksKSwqLCwsLCwpLCkpLCwsLCwsLCwsLCwsLCkpLCwsLCwpLCwsLP/AABEIAOEA4QMBIgACEQEDEQH/xAAbAAABBQEBAAAAAAAAAAAAAAABAAIEBQYDB//EAEUQAAIBAgQDBgMFBQYFAwUAAAECEQADBBIhMQVBUQYTImFxgTKR8EKhscHRBxQjYuEzUnKCkvEVQ1Oi0hZUkyQ0ssPT/8QAGgEAAgMBAQAAAAAAAAAAAAAAAAECAwUEBv/EAC8RAAICAQMCBQMEAQUAAAAAAAABAhEDBBIhMUETIjJRcQVhkTOBsfBCFDRSwdH/2gAMAwEAAhEDEQA/APTm5fXnTzvFBfz/AKVxxGIyhnOygk+gFeVNSrZ1Gk/X1vSB5fKoHCONJikzJpyIO4MwdvSpqb+5p0NqnTHIIG1IXBP1rQe8FUknKBqSTAHueVBRIkQQdQRz/WkIc43jmfzp1xdvregNKqe0PaAYVUYrmzMB7SNj110npQkOMbdItWuCPSKSHSuWGuB1DDUETSuXwGClgGPwqSJPoOZpiR2dddKj4THpdXNbYMskEjqDB++pDDSKxX7Pyf4gJ0zMfLePyPyppWiVeVs2pb5f0mmMNNPoU8L9fXpSA00FRIgJ0mih86CGhlE9aAFcU9Pw/Ogx02pxaOn4UZ+vragDmqc66q2m9NPnHyonTyoAWTrQuP8AX1+NAATRIH19fdQAVWlkn/emlvKiflQAnNHNppTQfL+v10pt/FqgGZlWTAzEAT0k0APjp86DLTsophB5T6UAKfKlR73yoUAOB+6uWJs50ZTpmBUdYIIrrNNLUDRjf2cnKt1DurEH5n5bmtoHFY3B2+54ndQmFuxcHnO/lvNWvaTjPcgW7f8AavtzyLzcj8OpirJLcyc43P55I3bDjRRRasnNeaWZR9lSDGY8gdgNz6VG/ZzjGbDZGY5kkR0+p++rDgXAAoFxwSx1EwST1JjVvOqvAKcNxG5b2S8M68tzqPY/hUuK2oae6G325NgpHOsd2sb94xVu0uotatH99iIX1EA1oeM8VFi3IguxyovVvXkBuT0BqB2V4UQO8fxEmZPNj8TfPbyFRiq5Ip7Vfdk/GYtcLh8x+wohdJJmAB6nSsfxHAvesXMTebxqPB4jo8jKqCdIMajU1M7fO73rNu18QTOZmPi8MxvrTMD2bxF0p37GLcFV2UHrH2m6E7dOdWQSq2WKscU0+TT8ExLNYDOZIBHrAqg/Z+SUJ6yfm7GtLiLAt4dwvK20eymqPsCIw4nov4VX2ZX/AIfuaknT0rL9ouNOS2GsfH9ttfATsBBHiOvkBO9aU3MoJOwBJ9ufvWR7F2u8dr7CSxZz6sTH/aPvpQ7sI8Jy/AeBcbv2sT+6Yg94QoKtsdevXca/rWvP1+tQMTwa295bpAFxdMw3KzoJ6VI/4ihtG6GBVQxnlpP5g0pU+gpPc7X9Zm+1naJlYWLGfvMyZ3UgZV1nf7XQeVDCcXv4Z7aYpi9u7orkDMrf3WIGo89/y4djOFlpuvqT4tddW1G/8sfOrPt3anCHqLlqP8RcD8zVjriJYmt2zt0LDtBeIwl5kJBFtiCDrtOhFcey/EGvWEe4QSAuvXwjWouPxBHDrjHcWn5SCIPKqa1jms4FbaEC5cIReZACjMfYDfqRSUeKFFXFfJK7Q9qLsscMNLTeInUXI0YR0HM9RA51peGY4X7S3B9oA+n9aoF4ULWAvEjxG00c4WPxO/zrp2exi2cD3jmFCg/9o09TrQ0q4B1JLau9EvjvaFcOEgrnNxFyHU5TMkR5AmrexdzKGjQ615lxOw91rV+6NWun2lCVX/KB8/SvTcIpyLtsPypSikkLIlGqBexAQFmIAAJ3jQCT91YvIceWuXfDaUFgCYVUjc8sxEmTMVZ/tBufwUtqfFcePbKc0xyjlVDw/gWLvWxbuPFsmSF0Dbbncjnl096ljSq2SVRgnfLL/sPirhw4ViSFHhneOX3RWlHWonDuHizbCj3PnUw7R99Vyab4Km7dnKaNOyeVKoiCF86BuA0QoApDeI2oAzXbPDEd3il+KwTm0+wf0OvpNVvY8fvbtiXEkmTpG2ijXYDU+rGtmbYYFW1BkEHY9fUVG4bwu3YUi2Mqk7cvb9KmpUibm9m0mZfOs72w4dmtreSc9hs0jms+IdYjWtAT89P60LiA5gRIgiDzEfpUU6FGW12YbhF44+/3jQAngEdBudebGB6L51u7aAaCNOlVXBuAW8KX7sQDqF5DrvVuWgT5VKck+EKT3OzI8RheJIX0Vra5SdAcrGR66g1o8dxO3aQu7BQPPU+QG5PSuPGeC28TbCXBsZU6gg+1UuE7BojBi0xrzJHpO3qKfD6k24vl9Sy4dxBsTh3lcrEOIHKQco/xRE+dZbs52kWxY7sKz3RpkAgAjTVthW9wuGVFyqIAqPd4LaL5yok6+/WOtJNCU0lyir4E966rm4xIcH0WVjKg3gTud6q+zPG7OFVrN9hbdPCQQdQNiIB5QZrZhemn1tUPHcCtXjLqCw56T8+lG5ApqvMjPcT7Wd+ptYdW8XhNzaFO+QbsxG3Sd678UwZXh14RB7vQf3QIgeyirzC8It2z4V30k6kVKvWQdCJB/wBj7GhyXYN/KpcFLwHEW7WGzM6Ku8lgB9QKrsXjWxl1cqkW0MoCCC7EEd4QdlAJyjnqakp2HsrczJp5RMekzFXuEwKWwQo33J3NNtXYNpekru0WGAwN1eSpr6Agn7gaynY/ANiLne3AYnQdE5Dynf5V6F+B0NcbGEVPhETv70RnSYb3s2HHjGFz4a6g3NtgAPTSsDwq82JW3YUeBCDr9twAP9K7+Zjzr0smuGGwKKS6qAxO8UoyoFNqNFN2h4HODy2hL2yLi9Sw3+YmoFrtkWsqlpWF3QHOsLb5EmYzRyUb1sBUX/h9vNmyLPpQpLuJSpU0ZftTeLHC3H0WXB5CWWBPSYNaj96RUDFlVQJkkREUsbw9b1tkuAFW5fh7zWZt/s9QNo2g6yfuOlNU0SuLSvsW3Be0Hfu8LKz/AAyJkqNCxnaTMeVXJHTeovD8Cllcqj1PM1JqDrsQuwdyfKlQ7r1pUhDs3n8qcqz9a0txufehl00oARXQxTcsDSuiCm92KAAonQ0itEsRyoM9ADWEjzFPXanI2lcxcoANw6Ciz7TSOwogTrtQAl1pbjYik3r9fKorYxs5VQGgqCJjQxJ9QJMdBQJuiQR5e1ImnZp0pUDGkzRmZ+ulALrRBj8fr8aAESJJ+taKiPr66UIG/wAqgYviozFLcFlEsx+C2I0Lnr/KNfTepRi5OkBYIKYTr9dayuK45irYtlu7ZbokMFZSuxAImDIPUQdNal4GyLl1kxLOViQRpbO28DbxbnpXZDSW9rfJRLK10Rd2sYjMUVgWHKR9AjzruFPMe9UeOyAk2Vy90YdSvjncFZkjmY0keWhtsLfzqCDyH3gEEdQRr/saNTpHh5XQMWXdwzqWpE6aazTGueXymniPeuEvDufrehFBhSQH1/GgBMJ0igGI5U80Mk/X50AN06ff/WlT8p8/n/SlTADGdRRVt58qLD6+vSmoJkcqQAZv605m02pqrrrzoz/SgAZfqaUeetPFc29dOfSgBBgPiIHqQPxoW7gMiV/1Cq/iHaDCJl765bPIAhX+7XoK4/8Aqjhn/UsD1Qf+Nd+DSb47nZTLJRcmI+JfmP1pl3EAHcT03OvkDNU9ztDw5hHeYU+yj8qhNx7BrcBS7bQFLgfKyjNoMiwDqc2u010PRxXYSyErjOIvN/ZllO0Zxb3mPjMSdeU1B4JeuC5DOjuZCiXeOpZgFBMKAIkDXrNQ7eOXQWMNdulRAZEMDWYD3gAIIGvd7yZ1qaqY11B/gYZRMZi95l16DLZUj0qz/TJRojup2akefX9fyFOA/SqLF8QOHwgZ7neMYAcBUnNzAEjTeddaqLHFQWg3GuZgdHd1g7aMrb9NCdOVZGzmrO3HilOO5GxxF4LuQoHMkAffTbV5XAKsGHVSGHzFZ23csDVmNsyG8TADQZYDKBJIBOpAknTaG4rEd5DWhdmQxZEAJ/lzZQAvUSfzPYtJGUbU0VPcnTiy5xd9rkpaOUDS5d0hOqr1ufcOetV2L4hhMMhtvdS2omUkvddt5dVlpmDBEk76ACoPEOEXsQFUXLtpRHh71UA1/uWU59Z9ag4DitkL3d7h4YpKsyLaOxI+E5SPczXTihjxqn+RbJSfH4LLgPFcPj7dzDqWDW/gzrlLJycAnYGVPPY6ZhEA27tq4SCcw/hXEIL6mIOXbKRlOh5+sWXDf3Brga3Yu27q6rlt3FIIHVZXy1MHY1Lx2KFzx5Ct23yKz3lsGZUbEq2oG41H2gaumlw49SqUWmPxFgd0l9SGAAFyPHIBIDCSRmXQSTEbyK4LfbDsjHIttwAI0UNJlJIG58QzSQZk71CtY57d8taCm06gtrIYE6qxIiILEHoRryq34hxw3RFu0SBqDpuNvEwgR1UN5GrllhkhU0c+yV+UtrV4MJBkelEx61SdmcVcZLguWxaYOfCGLeEgQczbzrqKuQOsCvPZYqE3FHdG65HZp0pFT7j5/wBaAte/305WqsYI1/CgSZpxb7/xpu/150AO709KNOzUaAOQ00oExRLUlIoAR3FBfz+6kQNKLHb61oARXlVLxzEhrLi2M5VlLLMKVVgWUty0U1cMd4+hVJxW0pUeGB3izoVkwVnTfTSfTnFaWi08cnnfZkWRBjmA1wB/1WSPLcVzu8eRD48IFPOTY29taebG4g/2y8tNc0H0BYnTm1VZwGjs9nOVcFGcB0KMy5gFUxlysPFqQU+HWtWTroRUFVloOJqY/wDoDqJGlg6da5W+Jku3c4OG0Et3axHL+GGJHPlvUPBBF1uEwAuQAh8oWQUlz4lDCAc0kQNTV7huJ2s9wKcx7x/hBO5020GhAqOSSSTIVy1RwGGxlweK6lkdLagke7Zz94qO1nD2Gi4WxF99jcPeBY/xkhOsb/KrLGcUdV8NoljooYganbTXaJ9jqN6oMOwW+Q5BAGYkxqdJY+plo6VxajMpKosuxYrdsrO1fEXZkBlgICwSFE+Q5kRr8vOJg8IyMudAsjwtnchhO4YTrtoRz21Jq/4nw9r8XFUgKcyj7Tkayemk6HUyJ5Co3FsSncoAQGDqwHvDDXkQduRnzrmd0kdkUo8onWUUQyqyuBOjF50iY9DHKJ8652uKYm45U3EtJPhYWzJ9SZAOh0gfjXfjDKloMhi4ArhdyTpKdTOaPed6g2OKgWiYjOZ10AP90iN569T6UoScPgjOO9WTbuFtTF7GO55qt0//AIWzpVBxvhROItJhVIV1bLnTKpZczO0sNssax7VYcFww7statxbncZVyACSCB4jvH+XenccshrYZbzpdsK7WiqsoBynQl4kMBlEcj0muzG3ldNcHLfhO0+R3Z/gGLsFme3au5gAAbihVA5wUOvLlpV2+GvnfCYX3uKf/ANZrOWuKle7DYq+WZUbMHQLLQDOmkHf00opx4gw+IxBOkxdAiQDsp1OvLzHKtDbBccGfLUOTvkvbXCLqzGEw0TIBusyj/CpSE9FArq+FxX/t8L/8h/8A5VT4vijgArexBBZVDG8cvinXTlEGZ+0Nqg2uM3C4X95ur8RYm9cgKpyyJbUuQSqjlrPU2RILObPg+CZczOqK58JCHMANCDOUa+UVaOKrOCSEbNcZyWJljLQAv3DWrO4NK87qf1X8mjje6KYsvt503nTidPcUUHnpXOTE1Bhr6fjSyGZolqABkpUvcffSoAJjn+H50oHKhbuSN/r3oqTQACwnlRjX8/0ppugcqK3JoAJGlYftfie6cgZxmiDmuZI2IgGCYnets10ASdqoO0F7WywDsoc5u7Essr0MeEwQdZg+ddOnhNvi6DxFj5MY3G4XR3BB18V2ICjTQwvikekelVuM4zoQLjKP5bl0QfTmJ5H9K2V7EsbYQW8QWW265Tb0zMEEKdIU5W3rNcd4dccEDD3QYiMmx119YIrRx4JPl2Rya5p0oo9NweCttbVnS2zFQxIRYaembfQ9aQ4cFYFDAAabYChWJ1PIdfunmagYTEXLWFR/HdzLayqFANsFVDDUgMBMkmBA0607iWMTD2zdcM4e5GXwGJzxq0QvhOm+1Fqc9kVyV21Hc+hB4xjAtxYt3FYmIIEDNKyIMaSNuZ6RVXh+Gm5iy5MqGGcEyDpmAjnBAFdXsXMUha1cXMDmyCQ3h1AyFj5TljbSdq6cIwT21bUksxbUQekEciIiqHjnGVyjR2YZQkuGae3hxzisv2s4CiuL24JAjSAdST5kgQAOZmp2E4pcBANhyTJkIuWB1YtM9OflV88EByskCR1Hp0rppSjRXLdGRneF9nC5W9fzAqAEQ+UQzfzaSBy0ocZsKjK4AysQlwQNQdA3qJj0Ou1SDxxM0IjB5hvA6xMxJIytzqN2gwj3LUKwVgymW2EMPrziNJkUyiq2pFqb9TIvCFRGuWislNCBIE7KSf8ACSfx1FXGGe46kIqoBIUNmYmOjTAmTrJioOCsdxaZ7zFGuEkOUyyZyoSvidfAF+zz5c7bD8UtDDPfVmYWwZZswlkA0ynYElek0Q0+S77WcuTNDkxnariDC/cK5dAEEKPFHxAAjxeMtznUGpa4Y27OZiO9uK/j1lbSWg14iNiW8AI5E7k1UYu+wz2zbdmQjUllyswECBprpr5/O/4phz/EQeIW7BsgiJDZQH56Znuk+0GIU105Et7a+BJS2xTVLr8kOxY4ZEB8QRtvjNvSB+VScnDoiMSfbHH6/pUbBcOuLbYAXIYAHxW9BJ13iSd/QdKNjgra/FB63bfkTz8tfL1NNbvYn4eP3LPgeEwBxAaxbZbqqTLreUwYU/2m+9ay2KoeB4U2jDoV+LxFgd4JHp4QPY6VbYjHIi5mYAdT9fhWdnw5J5ajFsi5RgupIRdNfr6/OgNaicO4xbvT3bTG4IKnpIkaipc/PpXHPHLG9slTJRkpK0KPM/MihkM8z6x+RpFuu/n08jTs1QGGfT5GlXLN9R/WlQB0kGkW8vupgBp6j1oAO/8ASlpHSmjTePnVZ2i4h3VhiDBbwrqOhkwSJgAmAeVOKt0MF/FW8UFtozkEyGFtskiY8TDKdelZ3EJ4lCuQo7zOSqLARTJUZoJILAT6GNKh3O0lyx3JEFwM7rqisWGgZZyhspDEgbkba1Xv2jcFWFtBnVmK945nvN5aJTQRzG3StzTTWKNJsjLTZJvyouOKYtbKM7XGOVguX+GGy5RqBEaSBHqZqFf4mLy5rb3XnWDZMjTyEHblodPOH8CcYm4rXVHxO4UaqIKIJJ1MaefyrUtjwm5ceIAwNNNSumkdY2kiam9RK/Ze5XGHFNcjOEcWRsJZVn7u6ERSH8JBGZCYbQTG/T2qu7ecSV8PbVSD/FWYMj4GPLnrMeddMW5ILvmES2qznXcEEGGMxpvIrJcaYSi7nNJMAEyG5DQRJUeS+VU4pOWZfI54qxtkaxh71tUfPmziQJOYAGASYgSZgEyYmACJ0GB7V3Vhbii70FweL2eQfaTVt2f4IXs2w4lVHh0k66kDy/Oak43swjAjmBpIGsR89vWtp5sLl4eRqzKSyLzRXB0wHHLFwwrm0/8AcuHn5Mdfx9BUi/xZUJVnRSolgxjKPUHUHlA1+ZGGOF7nE28wkCTlYzpDCOY/EVZ4/EWjbcJaCMUYZtNN9oX8xQ9FudroXR1bSpltf7RWhoua6fId2vzgufaPU1GfEYhhKKtlesZf+9yXPtHOjwbD3e6VbNoR3dt8wy2zqGJ/iMCN7ZWY8PeLoZEc+N8AFszcdrjMpKW1zsX/AIlvLN0/DmMeokj4daFGN+VFjk365EVMIjuFa41xm3K/CAc51Y6/Yf8A0nYxVbjOKRw8WwJLXWO/IAE6dNBW6tcJwWHQwoLBfiZiW2JmWPMgmB1Omprzfht8d0qzbzXWLT3iGAMoysMhe2WIaCDB0PlVii5NW+5B1T2rsd+DXEfFYdr10FfDcclyMotyVV80LJIED+bzq+uYgCw94zmutbMqQA3e3M4ILKwzeEqZn4QNgrFly2e4XM9pQrQ6osKMuZmLnOpbMgWPDqRupqFfsWsmZbmcIVkp3dvVWWZKPDEpcMuZ2Mc5WfTuS8vDJYdSkkpdCfa4ggXeATEG5huROhBsev0a5Jiu9Y27NvMwBYs3cd2n8zFcPtB5anlzNcOB4ZsVALi0g1ZiQ1x9dktgT7xHrtWg7RYC9Ywfd4HDuSTqfDm21di5GZjoANfwrPhDNHnJI6pzxv0Ih8Ix91xbF0IXcZkbMWGkSAuVVVwDMeu5BqTxDDky6vnyETMGQGAbUgBQvi8KxMTPI0PZ/jaoFs4tiiXDmt3SdbV6dVZjt45IY8ywOjVqcVh8rgzkyC5mjNCjLmLKo5mA2kmAYkjXS0+a0Z+bFTKoXdUu2p2ncn/EIAMEf3YzGZMAGtNw7iS3lnZhuNPu6jSPI6VnLzpbyvB7u5BKmJQxmRADATc+wM9RBxd02rithTmJIKKokGfsiN1M/KNoqGt0i1MXLuu5HDl8J12N6TPr+NAN5e1NsXCVUsuVoBImcp5iRvHWnXD/AEryLVcGuHvB50q594Ov3UaQwhacr+c0FE+tcsdcZUlEDv4QATlGpA1PQTNAHdW+6vNu2XaPNiyg1WyCpACkFiAWzSfD9leuhPOK4dqP2gYq3dezkGHKHKQPGxnUHORpIMiBrOhrPXuz2MZReuWL3dkySBLxuTlOs76mt3R6DHGp55pJ9F3Od55J+RDsNhbuMuNkZcygsYJnU6kaSxEcgdKs8F2SutbZbge09u2xEuCLhJIQaAhFGRp1mBrAkh2CxmGtjCXhcA7vPkssZdXJufxHYKAXzBRGWIC6mJGibhN3EyMWxRJJNu0mlzzLKCoEFhoCYJ2mtB7dqUI8Ij4rTbcuX+xlezeIIeyArXie8nuxmObxDMIiVkAgmNydK237nft281xFtqSuhvDvBvJOYBT5IpJOuugnpbxqYde7wtkW5YJmyjMzSAAFJkmSNbh9qfg+B96Sb105zqVzQ8fzFoYc9BlA6aVzz08L3ZOP77FMc8ukeTPX8S125kVWOoEACVXZiQpA5aZ8uhg1DxHAWuZHt2coLBi13EZrhU7FkgBSenlyGtelKlnD25ARF2mIWTsBAlz0CiqriXHbatFx0sk7Z1D4hz/JYAbIfNwzeQqMIRhK4qjqWWUobZHbDYhX8IDLlAGVpBGmh03BGuYTNWgUaKGzA9SSVYee8V51guD498Tcv2bTIrOxD4h8hZNlzBvGZUDQDny2rU3FxlqWuhLoIXKtkOAjBpJZicxGi6xG4IqzOsWXG01z/wBnFCMoy+xTdr0UYu0RztMSOhzOD7Vn82kzBKtp5aj0+vSpHFOKm7iFzAEi2VJBzKSCxJkaTrrH51Ce9KAiPhPzJ9en41raJuWCN9SjPHbNo1WGxhVbKIys+QFUInWNC38mUk/5PYjHYq+xC3bqobgOVFJYjUH7EBTlDCZjQ9Na7A48KX7yVtslhO8EN4lFtspCnNsLvpE1Zp2MuXRh75cI6FXNplMKs5u7BU6RLDUE6wTpWPmzLHF+52Rw3NW+B3DuBWrku+JZ9xmQWyinMSeTZTOniHh1g86PEuyd8KO57jEWjmLWyi2y8xqI8IfT40K8tNNevDuGgIqt4bqD40aDqTsw1ZT0YR5VMW9dtHbP5pCv55kPgc+kHoKy4a/mpGh4GzmB5TiEu27pW8txWBMC6CDBJM7RJkEldCdRU/DY0KQ51EFW+Eyp0I15xt0Pqa9LN1cWmV7Vu4kf8xWQ7kEQQcrAr5b1l8f2dGCKsjKM9yFnxG2AJgXG2DEgToRPxitnT6tZGkV5HGONxlH8HT9n2DFvGosgjurhtvIl1JEKRvnGpI3EaxXp1+MpkwIMnQQI1MnaK8uwARrVw2LAOXI5cCCiv3hzrDjxyR4c2wUSTU+xxhka2b95wxbvO5BvMyOhUKpjV7ZWTlYnU8hV+TGsacl0M7HKWRqPfsVfFOw94DukQ3bdwjKdFMgfaV4KyB0/StdiWtqrgD+FaBttoYACy9sgDwgKQwJ0HiE6inJx1LmU3FxKENmXKhgETEhZLaHY6a1Jv8Sw2ILWSysl22y3BOQjkJDQcxBO22Ue3JCk7izpyQnVSRm7nGEDJhibb3LpVFS2SUGaIdmiVnfqTm0512/4jawd11uW7jXhlD3YWDnBKhRmlR4W0/lMk0/gnCcFgLjXO/S5E5Aq5mUHUk5JzNGkwNPWs5xa0+KxNy/eYWrLFclvMC7JbBVS0SFJBY67ZopaqfiQ2t0WaXTPfe1s3/DuJ276koZjcHQidtD/ALVMP171kOx75r9x1EJkCxEbMY/MfP1rXu35152aUZUjrzY/Cm4ilfKlQyH6ilUCoUb/AFrVdxnFOvdqkZ3ZQJ2EQSTofDAI+XtKx2MFlC5BPIDzP4VkOLFr+ItEXWBBBAByqoVtSflHUzFW4ZRjNOQbJSXBe421ZbF2y1oPcQEi4x+Bd9uYETrtOm9SsFh2DE3HGdgNAY0JMkr1IB9NelVuAxytecooKux7y4wPI7K2i5RAAGsiCa4YvFBrodHzFiSEjMV0YAtlJhSQANDEKT0qWNSk9qY5JR+3BW8d4VbxRuu9kDJMMNHnkCR8Xvy9jVlb4lrGYgbARuRvB5+vkelQ8bxVimVAAPEsCWOUQGJB0USTr666wK4X4JcCYZjAkzuNwIBg8+e5rf8ApSlDdFu1aM3XvdtfTg727K4jHW7Tzk7y4T4iuigNyIiACflW3bhFxkHd4tmSMy95btXtCJBDMJOmxM+9YPhjj97uuT8FjEvrA8TBVWP5vEdq1nCL+Iz90zyEBDLo2SAFRSSsnvC4IMzCHfWuzPzkIae1jG8V7S/uzNbJkpathCUykXmW54gSPGCB9kZVCNJ1is92f4uuEEKgZCSSyQt3UyczEfxN51YGoPbbiIfG3CpBRRaVSDue7JJBG4yvy61njjiEPvHvoKxtRllvpdj0Gl0kJY/N35Nrjv2mSSuHtR/M+p/0gx8zWV4j2nv3dbl0kbx9nfTwiBVc4CAAnYTpzJk8/f5VcW+xF25bnKSWHwwwHXU5ZI8gAKq8Rs6lp8OBcpX9yJgeHYi45crEiBmOoH+FdRy00rviODYjaEYeRg7z9oeXM1qVt4wAZrQukc7iK0nr4bCkf6vfnUhExJBnClTGhS5cI/03LbR7NWjDVTgtsXx8GROGGbbnF2/uUPZaw2cJiEy5XzqGAMsQAuokAbHkfCANzW34txPJa3En6J+Un0BqifB4piZw5UTIVXdRodC3gJuNoNWMeVN4phMUyIXtQEJZzrDAbCJ0HMzOu3SsfVQyZMm6+CcIwqlwdnw4t2VuQVuvJOsakNlEajfLpG5PnVsNutVnGr892hEEsuhglTIJGnOFaCCNAfaytHQe1U65KLhGua5LsK4b+5THEFUYh3t6mCqZtS1wwVg6da6cHx11iudsxY3F8asRly250ypoTPLn1qvxNw/u+hjMxBYxAGa5uSjR0mJ15VCxuM7rD2yqD48q5TlnPcsrmD5QTMnxRJ1HmJ6JXNL7k89KFtFxxbgy2LyXLWlw5nCqpyBkKQxSW18ZP2R5idRiOC3Ll0O62sQQRmCEo2YgyWnUb8iAIGhqo4fjrt4tdQ21Nu5eCo7MO8RXSAp1Myu0EGRV1gbtvZ1u2RcgSWDDNmJa2CpiZPuJ5DXt1mbMvIvSZ2GOO98fUQ+J8Ku4UHu2c2iZCGWdVn3MAldZnWoa8Ta9bKXU7xOcgSvoev4RvWqONQ3AxW26geJwBOcAQQIJX4SAJgzuMuuR47i7aXCBCFRJAhQQWWHy7IWBJgHxZdIOlcmLLJ+5q6fNfkmuhDbh1oHLbZ12kliNOQjbrtpT7eFdm8KEgczJ/OPP7vOpPDeJd2uZgGLa848x7VJw/EL97RLPySBz5nSr1ynKZpZJuDUY8Il9nsVesXEtvkK3HIPhyvOusg668jOlbM7/AF1rP8B7OMri9f1uDVVGoWZ3PM68tB51oRXDlcW/KY+plCU7j+5JpVwk+X30qpOWiNxO/ktO7KWCqSQJMgDXQb1S9nMKpDXmSyVaO7yorH2I+zvz5ToK0TAnTSKz2N4AULPYd7XPKgDKdBINtjEmIlCu+o51ZGVLgmum33OjYci4WxF1GkaW2K5SNYBDeGPQcjvEmvvX7Zdmt2e9CmWuZiqSB9hpCaSR1bUdJgItw327/uryhWkDMBMLBKkSpImPEeehqXxMZzlOY5ULQzF8pAhVH+YzprCnpXfptJvh4kn+CM5VPYiFiU1vNcY240FvD5QkmAO9acxliAfCBGgO9Q7iTvsc0mBoPFy25zPSeVcMRKgKSYZhoNdFbTXQxmzAA7Qa7MJ2GhkiRO4Mztp8uWtbmhioqoruZ31CO2S+Cx7LYVLl+8XRnUMgATU/bJ0+0CNwIMZiDIE60cZt27NzN3wKzdcXs2YCNgSNR4YEfmJj/s4w2XD3XO73nPrlCr+Ib76hftP4hlS3aES5LN1yroo92M/5TS1E6uQ9Lj8Rxh7nm98yY66e+kjw9AMumm9MFotcCATETqN+Xy0++l8JJOseRg/Ub+dXfY7g168HuIVUTlzEmSYBIBCmB4htBM71kY1GUrl0PS5pvHDy8N/wVfEsH3RVrpAbMpyyZIzDYDyHOBXqVrtRhDqMRbM68zWWT9nVzMSbtsk6knMxn1In3JqQP2c3f+rb/wBP9KtSr0oztQ1klcppmmHazCD/AJyewP5Cnf8Aq/Cf9Zfk3/jWbX9m7/8AWX2Qf+NPH7NW/wCsPZFn8KknL2OV48f/ACX9/Yvz25wQ/wCd/wBrfpUDjvbPDXcNdS3dh2QhZUjxctTtqBUIfs0b/wBx/wBv6EV1H7NjH/3HyT8yak3P2BY8a/y/n/wzz8fttiLRLAAhjOsSYADTop+MecnXWtfYIMVXv+zYkQcQSOmSZ6bmuPDeFNhrzWlusyIQCrDmQDptlAkdQdfWszXYXJ+K+DRwSg4bE+SDiVmzaEKZubM2Vdn3PofnTrVpCkvbVgochCSVzi7IykRoMhI8xImuWLBNi0BBJb7WQA+CTq+nP3qRw+zmtlQUGW2sFpyrF66Ps7jSOYINGi/UXyyWb9M5cb4g1u9ZEZDcw5LRLQBdGvxNPgnSTFDhmJXvL4Azrc0DEQYEJm2MkeH13J0JodpbariMM6Hw27dsCNsrs4PIQNvamWi3eAkad46DN0bUanlKk+457aWWW3Lta6mLjnWWkaXFcMNrI1ghQQo/vuzatBLqRDKIUAqA06NIhXux+He4xZJtuRdVQWUZmmZykExyHKfIVc4K6jWRnKkKYJnQQZUyf7p0BPSuWEQgIqAlVLw06d20lQMwBYghQOUDc85Z8aljqHXsTjklGVtmVu8Ut4C93D217uQbbgZWCMfhJIIfKTqZGnmNdhauqyhlIYHYgyI8iDrRv8OFxSrgMrAgg6gg7jXrXnHE+yuIwAd7F+baycqM+dV6MoUggdSRprIrjWleWPPlf8nR4ql3PSBp/tRmfOqLsvbxDWw+IuMcwGVPDoIBBJEmTO2YxV3kPt71mzjtk43ZI6ZT9GlTO7pVEAHSiRp50gPl0I/CkdAKAK3imGnKB7n1KgbeLm20DzrNY+1nt99HxuziSQQokLH3mfMb1P7UcOvXL9vImZMoDNJBUgltIOuuU7H4fOqrH8XkZMjJAChDp5Aee1beLIlgjFFmmxp5HJkRMGr5rhbRSqrrqx6z66+/kabw8+ICRrPIzsSNJgbVOHZW+bOcwmWHCQWdiCpboFnXT06SYj4kAQqmdY8MmTyHOfKtD6Y1JSe7ozI+pSbycLqbvsxjrVrCWw7qjNmuEMY+N2bnodCK827ZcZ/eMS9wGbYOVP8ACswR1k5mjnPrWj43xm7ZwoRrdxGVERJRiqyqqxFy2+U7SA4Bk5aweXxQDtvt15RuI9Z3rk1eW+Ea307A1y/g5XJYi2NzE8/rnV92f7WXsJmtJaR1di4BZhl0UHyI8IM9SaosM83DlUsx0UAEn2A1Og6Vo8B2bxFub99VRSpVVJ8U6GSNQBAjU89q54NRI67LN5HXRF7b7cYvX/6a1tJm44EaayVA5ikO3OKIzC3ho01712Gu2zc4PyNd+CkB0IyyR18X2ZkRA57f0GdGCBsISDmW1hwDBkfxryk/6fx6a11Y/N14MvxWXdvtljGiEw2oBGt3UFgqmCwMFiAOpOlM/wDXeL5/uuoZh/bahQCxGusAg++k1WXwnd2e6UsGSy7hV+G5as3cupgTmklQd1BAzHXhisK7LbCo0Cy6MMj/ANpktoI02zwZ5gEjQGrFFe4/EZpU7T48sUC4XMNxF3TVl5mN0cR/KeWtc8R2nx6/F+6jc/2dw6Aj+bz/AB6UMCi3HvAhkDlbssg1YvehYdYP8MrO8ZgNyQOOPvMWMNd3I8LMq+FSVg5ACGJj5bAzVLk91AsjCvbHGnQLhm3nwXF2j+bbxD51x4XxW7fv3HuKiAlQVQN8S6TqToVj5CmtdY8758USWMEZz0UDaCZ5TrvUWxijZu3DlYoSCDGphRrH2tRBInnXHrLljo79FO8nPsXXCLYNlAyggrbMEAjVEPOnYiZxAUGRbsgASD8bHQoCQdeQNDhIi2g5hUHyRR77VDxmOAN74ST3SiRm5bkDcDeJGo368Wg/3H5NLMvI/g49sLyC+6uYH7vaAPMtLRoBp4su21VReLxYDQoriCgGniO/iLBlYabD5VZ9s+A3XuC+y95ZKBXCGbltlzA3RoAQQdukgxvVLiCBbtOSDkZkJ+EMIDfaEwdY0n760881KSa7WjC9GSzY8KxYUjwG4NcsH4YynRI10dYI10IrR2+KBwYBEbkMJHrMQfWPyrG8P4bZxCWrd1CYJOYMQZWVBEbEd4CDzzfO1HZ+9a/scR3ijZL4JI8hcXxAHaDIjlzqfiwi6bqy7JFt2kXPfEBjmhftMzZVA820J9o9DVW3E1uDLYtnE/zR3dgddSPH6KGnqaKdnmusHxTi7Hw2lkWl6eEjxnzPsOQug0aAD5/kKoyauEOIcijjb68EHhODuWwTcu5p2QKAlsDZVJ8REaanpU8mkd6OYdfvrLnJyds6EqB8vvpUu8HX7qFRGOaOmvWgDvPr70d9elImaAGudZ+uVA2BmzZQWHOBO55704Nv9bzSDbH507AcD8qaBBpSDTj560rYUc8TaDqUdQysII6j8az93sHhm1yvHQMQPvE/fWhg+dOU6VJSa7kozlH0uiHw3g9nDgCzbVJ3I3J82Op9674jCq6sr6g7/jpHOumfT3pc6Ld2RavqQrXAbS8iDy8R0Gun305uDWzuG/8Akf8AWpb08nan4k/cr8OPsV44LanZuvxvvv8A3vqaA4JaMHKdNvE361Pb76UbCjxJe49kfYgf8Asb92Pm360RwOx/0k+/9fIfKpsa0Vb8aN8vceyPsRF4VZGndJ8vrzovhUZApUZeQiI9I2qUVg0cnOk5N9xpKPQpm7MW+bNE7T5yNt6kWOAWEGiDUCZ6DQadNKsHBpMumtJNp2ixzk+4Lew0gCoV3gdlnLG2JkE9JE6xtPiInzqeEmuca0W+pW4p9R6oB06bUsxosfrnQ7uldjEyCgBG2v4Cl6zSOvp9bCgByjzoMQOVFzHyppTf6+tKAH5fKlTO9alQA9jBpijX3okafhRn6+dAHNjBPTSnaaRsaWTn5D8v0pMNYPKKADl59aEiKP6/Roc9OdACI1osus0p05/d+lICgBEfXnSB1n65f1oqN6Q1/P7qAFc6eR+vuoR91LLypI0mfrc0AH7hRy60Gcg/X6UzPrQA8CmqPr8aRHSnCgBpn2+vlSVvr/anudKZn+taACdfKnHamx03od2fKfagBFuk/OnNHL3poOutHnQAQumgpoPoKR86St5UAI/P3oltKFw6QOdJPu5UAHlt+Bolp2oZOs/fSmgB3d0q5yPqaVAD/wBaadj/AJvwNKlQB0FMff8Ayn8BSpUAMTb512XYUqVAHJdvr+9TzsPelSoAK/pSt/nSpUAD7VNO31/epUqADdrmm/z/ACo0qAH8z6U4c6VKgAHam4felSoAB39q6LSpUAMucvWunOlSoAYvxU7mPWlSoAYN/nTk5UaVAHO9+dJeVKlQAKVKlQB/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4" descr="data:image/jpeg;base64,/9j/4AAQSkZJRgABAQAAAQABAAD/2wCEAAkGBhQSERUTExQWFRUWGBgYGBgYFxcYGhgXHBoYHBsaHhoYGyYfGhokHBcXHy8gIycpLCwsGiAxNTAqNSYrLCkBCQoKDgwOGg8PGiwkHiUqKSwpLC0sLCosLCksKSwqLCwsLCwpLCkpLCwsLCwsLCwsLCwsLCkpLCwsLCwpLCwsLP/AABEIAOEA4QMBIgACEQEDEQH/xAAbAAABBQEBAAAAAAAAAAAAAAABAAIEBQYDB//EAEUQAAIBAgQDBgMFBQYFAwUAAAECEQADBBIhMQVBUQYTImFxgTKR8EKhscHRBxQjYuEzUnKCkvEVQ1Oi0hZUkyQ0ssPT/8QAGgEAAgMBAQAAAAAAAAAAAAAAAAECAwUEBv/EAC8RAAICAQMCBQMEAQUAAAAAAAABAhEDBBIhMUETIjJRcQVhkTOBsfBCFDRSwdH/2gAMAwEAAhEDEQA/APTm5fXnTzvFBfz/AKVxxGIyhnOygk+gFeVNSrZ1Gk/X1vSB5fKoHCONJikzJpyIO4MwdvSpqb+5p0NqnTHIIG1IXBP1rQe8FUknKBqSTAHueVBRIkQQdQRz/WkIc43jmfzp1xdvregNKqe0PaAYVUYrmzMB7SNj110npQkOMbdItWuCPSKSHSuWGuB1DDUETSuXwGClgGPwqSJPoOZpiR2dddKj4THpdXNbYMskEjqDB++pDDSKxX7Pyf4gJ0zMfLePyPyppWiVeVs2pb5f0mmMNNPoU8L9fXpSA00FRIgJ0mih86CGhlE9aAFcU9Pw/Ogx02pxaOn4UZ+vragDmqc66q2m9NPnHyonTyoAWTrQuP8AX1+NAATRIH19fdQAVWlkn/emlvKiflQAnNHNppTQfL+v10pt/FqgGZlWTAzEAT0k0APjp86DLTsophB5T6UAKfKlR73yoUAOB+6uWJs50ZTpmBUdYIIrrNNLUDRjf2cnKt1DurEH5n5bmtoHFY3B2+54ndQmFuxcHnO/lvNWvaTjPcgW7f8AavtzyLzcj8OpirJLcyc43P55I3bDjRRRasnNeaWZR9lSDGY8gdgNz6VG/ZzjGbDZGY5kkR0+p++rDgXAAoFxwSx1EwST1JjVvOqvAKcNxG5b2S8M68tzqPY/hUuK2oae6G325NgpHOsd2sb94xVu0uotatH99iIX1EA1oeM8VFi3IguxyovVvXkBuT0BqB2V4UQO8fxEmZPNj8TfPbyFRiq5Ip7Vfdk/GYtcLh8x+wohdJJmAB6nSsfxHAvesXMTebxqPB4jo8jKqCdIMajU1M7fO73rNu18QTOZmPi8MxvrTMD2bxF0p37GLcFV2UHrH2m6E7dOdWQSq2WKscU0+TT8ExLNYDOZIBHrAqg/Z+SUJ6yfm7GtLiLAt4dwvK20eymqPsCIw4nov4VX2ZX/AIfuaknT0rL9ouNOS2GsfH9ttfATsBBHiOvkBO9aU3MoJOwBJ9ufvWR7F2u8dr7CSxZz6sTH/aPvpQ7sI8Jy/AeBcbv2sT+6Yg94QoKtsdevXca/rWvP1+tQMTwa295bpAFxdMw3KzoJ6VI/4ihtG6GBVQxnlpP5g0pU+gpPc7X9Zm+1naJlYWLGfvMyZ3UgZV1nf7XQeVDCcXv4Z7aYpi9u7orkDMrf3WIGo89/y4djOFlpuvqT4tddW1G/8sfOrPt3anCHqLlqP8RcD8zVjriJYmt2zt0LDtBeIwl5kJBFtiCDrtOhFcey/EGvWEe4QSAuvXwjWouPxBHDrjHcWn5SCIPKqa1jms4FbaEC5cIReZACjMfYDfqRSUeKFFXFfJK7Q9qLsscMNLTeInUXI0YR0HM9RA51peGY4X7S3B9oA+n9aoF4ULWAvEjxG00c4WPxO/zrp2exi2cD3jmFCg/9o09TrQ0q4B1JLau9EvjvaFcOEgrnNxFyHU5TMkR5AmrexdzKGjQ615lxOw91rV+6NWun2lCVX/KB8/SvTcIpyLtsPypSikkLIlGqBexAQFmIAAJ3jQCT91YvIceWuXfDaUFgCYVUjc8sxEmTMVZ/tBufwUtqfFcePbKc0xyjlVDw/gWLvWxbuPFsmSF0Dbbncjnl096ljSq2SVRgnfLL/sPirhw4ViSFHhneOX3RWlHWonDuHizbCj3PnUw7R99Vyab4Km7dnKaNOyeVKoiCF86BuA0QoApDeI2oAzXbPDEd3il+KwTm0+wf0OvpNVvY8fvbtiXEkmTpG2ijXYDU+rGtmbYYFW1BkEHY9fUVG4bwu3YUi2Mqk7cvb9KmpUibm9m0mZfOs72w4dmtreSc9hs0jms+IdYjWtAT89P60LiA5gRIgiDzEfpUU6FGW12YbhF44+/3jQAngEdBudebGB6L51u7aAaCNOlVXBuAW8KX7sQDqF5DrvVuWgT5VKck+EKT3OzI8RheJIX0Vra5SdAcrGR66g1o8dxO3aQu7BQPPU+QG5PSuPGeC28TbCXBsZU6gg+1UuE7BojBi0xrzJHpO3qKfD6k24vl9Sy4dxBsTh3lcrEOIHKQco/xRE+dZbs52kWxY7sKz3RpkAgAjTVthW9wuGVFyqIAqPd4LaL5yok6+/WOtJNCU0lyir4E966rm4xIcH0WVjKg3gTud6q+zPG7OFVrN9hbdPCQQdQNiIB5QZrZhemn1tUPHcCtXjLqCw56T8+lG5ApqvMjPcT7Wd+ptYdW8XhNzaFO+QbsxG3Sd678UwZXh14RB7vQf3QIgeyirzC8It2z4V30k6kVKvWQdCJB/wBj7GhyXYN/KpcFLwHEW7WGzM6Ku8lgB9QKrsXjWxl1cqkW0MoCCC7EEd4QdlAJyjnqakp2HsrczJp5RMekzFXuEwKWwQo33J3NNtXYNpekru0WGAwN1eSpr6Agn7gaynY/ANiLne3AYnQdE5Dynf5V6F+B0NcbGEVPhETv70RnSYb3s2HHjGFz4a6g3NtgAPTSsDwq82JW3YUeBCDr9twAP9K7+Zjzr0smuGGwKKS6qAxO8UoyoFNqNFN2h4HODy2hL2yLi9Sw3+YmoFrtkWsqlpWF3QHOsLb5EmYzRyUb1sBUX/h9vNmyLPpQpLuJSpU0ZftTeLHC3H0WXB5CWWBPSYNaj96RUDFlVQJkkREUsbw9b1tkuAFW5fh7zWZt/s9QNo2g6yfuOlNU0SuLSvsW3Be0Hfu8LKz/AAyJkqNCxnaTMeVXJHTeovD8Cllcqj1PM1JqDrsQuwdyfKlQ7r1pUhDs3n8qcqz9a0txufehl00oARXQxTcsDSuiCm92KAAonQ0itEsRyoM9ADWEjzFPXanI2lcxcoANw6Ciz7TSOwogTrtQAl1pbjYik3r9fKorYxs5VQGgqCJjQxJ9QJMdBQJuiQR5e1ImnZp0pUDGkzRmZ+ulALrRBj8fr8aAESJJ+taKiPr66UIG/wAqgYviozFLcFlEsx+C2I0Lnr/KNfTepRi5OkBYIKYTr9dayuK45irYtlu7ZbokMFZSuxAImDIPUQdNal4GyLl1kxLOViQRpbO28DbxbnpXZDSW9rfJRLK10Rd2sYjMUVgWHKR9AjzruFPMe9UeOyAk2Vy90YdSvjncFZkjmY0keWhtsLfzqCDyH3gEEdQRr/saNTpHh5XQMWXdwzqWpE6aazTGueXymniPeuEvDufrehFBhSQH1/GgBMJ0igGI5U80Mk/X50AN06ff/WlT8p8/n/SlTADGdRRVt58qLD6+vSmoJkcqQAZv605m02pqrrrzoz/SgAZfqaUeetPFc29dOfSgBBgPiIHqQPxoW7gMiV/1Cq/iHaDCJl765bPIAhX+7XoK4/8Aqjhn/UsD1Qf+Nd+DSb47nZTLJRcmI+JfmP1pl3EAHcT03OvkDNU9ztDw5hHeYU+yj8qhNx7BrcBS7bQFLgfKyjNoMiwDqc2u010PRxXYSyErjOIvN/ZllO0Zxb3mPjMSdeU1B4JeuC5DOjuZCiXeOpZgFBMKAIkDXrNQ7eOXQWMNdulRAZEMDWYD3gAIIGvd7yZ1qaqY11B/gYZRMZi95l16DLZUj0qz/TJRojup2akefX9fyFOA/SqLF8QOHwgZ7neMYAcBUnNzAEjTeddaqLHFQWg3GuZgdHd1g7aMrb9NCdOVZGzmrO3HilOO5GxxF4LuQoHMkAffTbV5XAKsGHVSGHzFZ23csDVmNsyG8TADQZYDKBJIBOpAknTaG4rEd5DWhdmQxZEAJ/lzZQAvUSfzPYtJGUbU0VPcnTiy5xd9rkpaOUDS5d0hOqr1ufcOetV2L4hhMMhtvdS2omUkvddt5dVlpmDBEk76ACoPEOEXsQFUXLtpRHh71UA1/uWU59Z9ag4DitkL3d7h4YpKsyLaOxI+E5SPczXTihjxqn+RbJSfH4LLgPFcPj7dzDqWDW/gzrlLJycAnYGVPPY6ZhEA27tq4SCcw/hXEIL6mIOXbKRlOh5+sWXDf3Brga3Yu27q6rlt3FIIHVZXy1MHY1Lx2KFzx5Ct23yKz3lsGZUbEq2oG41H2gaumlw49SqUWmPxFgd0l9SGAAFyPHIBIDCSRmXQSTEbyK4LfbDsjHIttwAI0UNJlJIG58QzSQZk71CtY57d8taCm06gtrIYE6qxIiILEHoRryq34hxw3RFu0SBqDpuNvEwgR1UN5GrllhkhU0c+yV+UtrV4MJBkelEx61SdmcVcZLguWxaYOfCGLeEgQczbzrqKuQOsCvPZYqE3FHdG65HZp0pFT7j5/wBaAte/305WqsYI1/CgSZpxb7/xpu/150AO709KNOzUaAOQ00oExRLUlIoAR3FBfz+6kQNKLHb61oARXlVLxzEhrLi2M5VlLLMKVVgWUty0U1cMd4+hVJxW0pUeGB3izoVkwVnTfTSfTnFaWi08cnnfZkWRBjmA1wB/1WSPLcVzu8eRD48IFPOTY29taebG4g/2y8tNc0H0BYnTm1VZwGjs9nOVcFGcB0KMy5gFUxlysPFqQU+HWtWTroRUFVloOJqY/wDoDqJGlg6da5W+Jku3c4OG0Et3axHL+GGJHPlvUPBBF1uEwAuQAh8oWQUlz4lDCAc0kQNTV7huJ2s9wKcx7x/hBO5020GhAqOSSSTIVy1RwGGxlweK6lkdLagke7Zz94qO1nD2Gi4WxF99jcPeBY/xkhOsb/KrLGcUdV8NoljooYganbTXaJ9jqN6oMOwW+Q5BAGYkxqdJY+plo6VxajMpKosuxYrdsrO1fEXZkBlgICwSFE+Q5kRr8vOJg8IyMudAsjwtnchhO4YTrtoRz21Jq/4nw9r8XFUgKcyj7Tkayemk6HUyJ5Co3FsSncoAQGDqwHvDDXkQduRnzrmd0kdkUo8onWUUQyqyuBOjF50iY9DHKJ8652uKYm45U3EtJPhYWzJ9SZAOh0gfjXfjDKloMhi4ArhdyTpKdTOaPed6g2OKgWiYjOZ10AP90iN569T6UoScPgjOO9WTbuFtTF7GO55qt0//AIWzpVBxvhROItJhVIV1bLnTKpZczO0sNssax7VYcFww7statxbncZVyACSCB4jvH+XenccshrYZbzpdsK7WiqsoBynQl4kMBlEcj0muzG3ldNcHLfhO0+R3Z/gGLsFme3au5gAAbihVA5wUOvLlpV2+GvnfCYX3uKf/ANZrOWuKle7DYq+WZUbMHQLLQDOmkHf00opx4gw+IxBOkxdAiQDsp1OvLzHKtDbBccGfLUOTvkvbXCLqzGEw0TIBusyj/CpSE9FArq+FxX/t8L/8h/8A5VT4vijgArexBBZVDG8cvinXTlEGZ+0Nqg2uM3C4X95ur8RYm9cgKpyyJbUuQSqjlrPU2RILObPg+CZczOqK58JCHMANCDOUa+UVaOKrOCSEbNcZyWJljLQAv3DWrO4NK87qf1X8mjje6KYsvt503nTidPcUUHnpXOTE1Bhr6fjSyGZolqABkpUvcffSoAJjn+H50oHKhbuSN/r3oqTQACwnlRjX8/0ppugcqK3JoAJGlYftfie6cgZxmiDmuZI2IgGCYnets10ASdqoO0F7WywDsoc5u7Essr0MeEwQdZg+ddOnhNvi6DxFj5MY3G4XR3BB18V2ICjTQwvikekelVuM4zoQLjKP5bl0QfTmJ5H9K2V7EsbYQW8QWW265Tb0zMEEKdIU5W3rNcd4dccEDD3QYiMmx119YIrRx4JPl2Rya5p0oo9NweCttbVnS2zFQxIRYaembfQ9aQ4cFYFDAAabYChWJ1PIdfunmagYTEXLWFR/HdzLayqFANsFVDDUgMBMkmBA0607iWMTD2zdcM4e5GXwGJzxq0QvhOm+1Fqc9kVyV21Hc+hB4xjAtxYt3FYmIIEDNKyIMaSNuZ6RVXh+Gm5iy5MqGGcEyDpmAjnBAFdXsXMUha1cXMDmyCQ3h1AyFj5TljbSdq6cIwT21bUksxbUQekEciIiqHjnGVyjR2YZQkuGae3hxzisv2s4CiuL24JAjSAdST5kgQAOZmp2E4pcBANhyTJkIuWB1YtM9OflV88EByskCR1Hp0rppSjRXLdGRneF9nC5W9fzAqAEQ+UQzfzaSBy0ocZsKjK4AysQlwQNQdA3qJj0Ou1SDxxM0IjB5hvA6xMxJIytzqN2gwj3LUKwVgymW2EMPrziNJkUyiq2pFqb9TIvCFRGuWislNCBIE7KSf8ACSfx1FXGGe46kIqoBIUNmYmOjTAmTrJioOCsdxaZ7zFGuEkOUyyZyoSvidfAF+zz5c7bD8UtDDPfVmYWwZZswlkA0ynYElek0Q0+S77WcuTNDkxnariDC/cK5dAEEKPFHxAAjxeMtznUGpa4Y27OZiO9uK/j1lbSWg14iNiW8AI5E7k1UYu+wz2zbdmQjUllyswECBprpr5/O/4phz/EQeIW7BsgiJDZQH56Znuk+0GIU105Et7a+BJS2xTVLr8kOxY4ZEB8QRtvjNvSB+VScnDoiMSfbHH6/pUbBcOuLbYAXIYAHxW9BJ13iSd/QdKNjgra/FB63bfkTz8tfL1NNbvYn4eP3LPgeEwBxAaxbZbqqTLreUwYU/2m+9ay2KoeB4U2jDoV+LxFgd4JHp4QPY6VbYjHIi5mYAdT9fhWdnw5J5ajFsi5RgupIRdNfr6/OgNaicO4xbvT3bTG4IKnpIkaipc/PpXHPHLG9slTJRkpK0KPM/MihkM8z6x+RpFuu/n08jTs1QGGfT5GlXLN9R/WlQB0kGkW8vupgBp6j1oAO/8ASlpHSmjTePnVZ2i4h3VhiDBbwrqOhkwSJgAmAeVOKt0MF/FW8UFtozkEyGFtskiY8TDKdelZ3EJ4lCuQo7zOSqLARTJUZoJILAT6GNKh3O0lyx3JEFwM7rqisWGgZZyhspDEgbkba1Xv2jcFWFtBnVmK945nvN5aJTQRzG3StzTTWKNJsjLTZJvyouOKYtbKM7XGOVguX+GGy5RqBEaSBHqZqFf4mLy5rb3XnWDZMjTyEHblodPOH8CcYm4rXVHxO4UaqIKIJJ1MaefyrUtjwm5ceIAwNNNSumkdY2kiam9RK/Ze5XGHFNcjOEcWRsJZVn7u6ERSH8JBGZCYbQTG/T2qu7ecSV8PbVSD/FWYMj4GPLnrMeddMW5ILvmES2qznXcEEGGMxpvIrJcaYSi7nNJMAEyG5DQRJUeS+VU4pOWZfI54qxtkaxh71tUfPmziQJOYAGASYgSZgEyYmACJ0GB7V3Vhbii70FweL2eQfaTVt2f4IXs2w4lVHh0k66kDy/Oak43swjAjmBpIGsR89vWtp5sLl4eRqzKSyLzRXB0wHHLFwwrm0/8AcuHn5Mdfx9BUi/xZUJVnRSolgxjKPUHUHlA1+ZGGOF7nE28wkCTlYzpDCOY/EVZ4/EWjbcJaCMUYZtNN9oX8xQ9FudroXR1bSpltf7RWhoua6fId2vzgufaPU1GfEYhhKKtlesZf+9yXPtHOjwbD3e6VbNoR3dt8wy2zqGJ/iMCN7ZWY8PeLoZEc+N8AFszcdrjMpKW1zsX/AIlvLN0/DmMeokj4daFGN+VFjk365EVMIjuFa41xm3K/CAc51Y6/Yf8A0nYxVbjOKRw8WwJLXWO/IAE6dNBW6tcJwWHQwoLBfiZiW2JmWPMgmB1Omprzfht8d0qzbzXWLT3iGAMoysMhe2WIaCDB0PlVii5NW+5B1T2rsd+DXEfFYdr10FfDcclyMotyVV80LJIED+bzq+uYgCw94zmutbMqQA3e3M4ILKwzeEqZn4QNgrFly2e4XM9pQrQ6osKMuZmLnOpbMgWPDqRupqFfsWsmZbmcIVkp3dvVWWZKPDEpcMuZ2Mc5WfTuS8vDJYdSkkpdCfa4ggXeATEG5huROhBsev0a5Jiu9Y27NvMwBYs3cd2n8zFcPtB5anlzNcOB4ZsVALi0g1ZiQ1x9dktgT7xHrtWg7RYC9Ywfd4HDuSTqfDm21di5GZjoANfwrPhDNHnJI6pzxv0Ih8Ix91xbF0IXcZkbMWGkSAuVVVwDMeu5BqTxDDky6vnyETMGQGAbUgBQvi8KxMTPI0PZ/jaoFs4tiiXDmt3SdbV6dVZjt45IY8ywOjVqcVh8rgzkyC5mjNCjLmLKo5mA2kmAYkjXS0+a0Z+bFTKoXdUu2p2ncn/EIAMEf3YzGZMAGtNw7iS3lnZhuNPu6jSPI6VnLzpbyvB7u5BKmJQxmRADATc+wM9RBxd02rithTmJIKKokGfsiN1M/KNoqGt0i1MXLuu5HDl8J12N6TPr+NAN5e1NsXCVUsuVoBImcp5iRvHWnXD/AEryLVcGuHvB50q594Ov3UaQwhacr+c0FE+tcsdcZUlEDv4QATlGpA1PQTNAHdW+6vNu2XaPNiyg1WyCpACkFiAWzSfD9leuhPOK4dqP2gYq3dezkGHKHKQPGxnUHORpIMiBrOhrPXuz2MZReuWL3dkySBLxuTlOs76mt3R6DHGp55pJ9F3Od55J+RDsNhbuMuNkZcygsYJnU6kaSxEcgdKs8F2SutbZbge09u2xEuCLhJIQaAhFGRp1mBrAkh2CxmGtjCXhcA7vPkssZdXJufxHYKAXzBRGWIC6mJGibhN3EyMWxRJJNu0mlzzLKCoEFhoCYJ2mtB7dqUI8Ij4rTbcuX+xlezeIIeyArXie8nuxmObxDMIiVkAgmNydK237nft281xFtqSuhvDvBvJOYBT5IpJOuugnpbxqYde7wtkW5YJmyjMzSAAFJkmSNbh9qfg+B96Sb105zqVzQ8fzFoYc9BlA6aVzz08L3ZOP77FMc8ukeTPX8S125kVWOoEACVXZiQpA5aZ8uhg1DxHAWuZHt2coLBi13EZrhU7FkgBSenlyGtelKlnD25ARF2mIWTsBAlz0CiqriXHbatFx0sk7Z1D4hz/JYAbIfNwzeQqMIRhK4qjqWWUobZHbDYhX8IDLlAGVpBGmh03BGuYTNWgUaKGzA9SSVYee8V51guD498Tcv2bTIrOxD4h8hZNlzBvGZUDQDny2rU3FxlqWuhLoIXKtkOAjBpJZicxGi6xG4IqzOsWXG01z/wBnFCMoy+xTdr0UYu0RztMSOhzOD7Vn82kzBKtp5aj0+vSpHFOKm7iFzAEi2VJBzKSCxJkaTrrH51Ce9KAiPhPzJ9en41raJuWCN9SjPHbNo1WGxhVbKIys+QFUInWNC38mUk/5PYjHYq+xC3bqobgOVFJYjUH7EBTlDCZjQ9Na7A48KX7yVtslhO8EN4lFtspCnNsLvpE1Zp2MuXRh75cI6FXNplMKs5u7BU6RLDUE6wTpWPmzLHF+52Rw3NW+B3DuBWrku+JZ9xmQWyinMSeTZTOniHh1g86PEuyd8KO57jEWjmLWyi2y8xqI8IfT40K8tNNevDuGgIqt4bqD40aDqTsw1ZT0YR5VMW9dtHbP5pCv55kPgc+kHoKy4a/mpGh4GzmB5TiEu27pW8txWBMC6CDBJM7RJkEldCdRU/DY0KQ51EFW+Eyp0I15xt0Pqa9LN1cWmV7Vu4kf8xWQ7kEQQcrAr5b1l8f2dGCKsjKM9yFnxG2AJgXG2DEgToRPxitnT6tZGkV5HGONxlH8HT9n2DFvGosgjurhtvIl1JEKRvnGpI3EaxXp1+MpkwIMnQQI1MnaK8uwARrVw2LAOXI5cCCiv3hzrDjxyR4c2wUSTU+xxhka2b95wxbvO5BvMyOhUKpjV7ZWTlYnU8hV+TGsacl0M7HKWRqPfsVfFOw94DukQ3bdwjKdFMgfaV4KyB0/StdiWtqrgD+FaBttoYACy9sgDwgKQwJ0HiE6inJx1LmU3FxKENmXKhgETEhZLaHY6a1Jv8Sw2ILWSysl22y3BOQjkJDQcxBO22Ue3JCk7izpyQnVSRm7nGEDJhibb3LpVFS2SUGaIdmiVnfqTm0512/4jawd11uW7jXhlD3YWDnBKhRmlR4W0/lMk0/gnCcFgLjXO/S5E5Aq5mUHUk5JzNGkwNPWs5xa0+KxNy/eYWrLFclvMC7JbBVS0SFJBY67ZopaqfiQ2t0WaXTPfe1s3/DuJ276koZjcHQidtD/ALVMP171kOx75r9x1EJkCxEbMY/MfP1rXu35152aUZUjrzY/Cm4ilfKlQyH6ilUCoUb/AFrVdxnFOvdqkZ3ZQJ2EQSTofDAI+XtKx2MFlC5BPIDzP4VkOLFr+ItEXWBBBAByqoVtSflHUzFW4ZRjNOQbJSXBe421ZbF2y1oPcQEi4x+Bd9uYETrtOm9SsFh2DE3HGdgNAY0JMkr1IB9NelVuAxytecooKux7y4wPI7K2i5RAAGsiCa4YvFBrodHzFiSEjMV0YAtlJhSQANDEKT0qWNSk9qY5JR+3BW8d4VbxRuu9kDJMMNHnkCR8Xvy9jVlb4lrGYgbARuRvB5+vkelQ8bxVimVAAPEsCWOUQGJB0USTr666wK4X4JcCYZjAkzuNwIBg8+e5rf8ApSlDdFu1aM3XvdtfTg727K4jHW7Tzk7y4T4iuigNyIiACflW3bhFxkHd4tmSMy95btXtCJBDMJOmxM+9YPhjj97uuT8FjEvrA8TBVWP5vEdq1nCL+Iz90zyEBDLo2SAFRSSsnvC4IMzCHfWuzPzkIae1jG8V7S/uzNbJkpathCUykXmW54gSPGCB9kZVCNJ1is92f4uuEEKgZCSSyQt3UyczEfxN51YGoPbbiIfG3CpBRRaVSDue7JJBG4yvy61njjiEPvHvoKxtRllvpdj0Gl0kJY/N35Nrjv2mSSuHtR/M+p/0gx8zWV4j2nv3dbl0kbx9nfTwiBVc4CAAnYTpzJk8/f5VcW+xF25bnKSWHwwwHXU5ZI8gAKq8Rs6lp8OBcpX9yJgeHYi45crEiBmOoH+FdRy00rviODYjaEYeRg7z9oeXM1qVt4wAZrQukc7iK0nr4bCkf6vfnUhExJBnClTGhS5cI/03LbR7NWjDVTgtsXx8GROGGbbnF2/uUPZaw2cJiEy5XzqGAMsQAuokAbHkfCANzW34txPJa3En6J+Un0BqifB4piZw5UTIVXdRodC3gJuNoNWMeVN4phMUyIXtQEJZzrDAbCJ0HMzOu3SsfVQyZMm6+CcIwqlwdnw4t2VuQVuvJOsakNlEajfLpG5PnVsNutVnGr892hEEsuhglTIJGnOFaCCNAfaytHQe1U65KLhGua5LsK4b+5THEFUYh3t6mCqZtS1wwVg6da6cHx11iudsxY3F8asRly250ypoTPLn1qvxNw/u+hjMxBYxAGa5uSjR0mJ15VCxuM7rD2yqD48q5TlnPcsrmD5QTMnxRJ1HmJ6JXNL7k89KFtFxxbgy2LyXLWlw5nCqpyBkKQxSW18ZP2R5idRiOC3Ll0O62sQQRmCEo2YgyWnUb8iAIGhqo4fjrt4tdQ21Nu5eCo7MO8RXSAp1Myu0EGRV1gbtvZ1u2RcgSWDDNmJa2CpiZPuJ5DXt1mbMvIvSZ2GOO98fUQ+J8Ku4UHu2c2iZCGWdVn3MAldZnWoa8Ta9bKXU7xOcgSvoev4RvWqONQ3AxW26geJwBOcAQQIJX4SAJgzuMuuR47i7aXCBCFRJAhQQWWHy7IWBJgHxZdIOlcmLLJ+5q6fNfkmuhDbh1oHLbZ12kliNOQjbrtpT7eFdm8KEgczJ/OPP7vOpPDeJd2uZgGLa848x7VJw/EL97RLPySBz5nSr1ynKZpZJuDUY8Il9nsVesXEtvkK3HIPhyvOusg668jOlbM7/AF1rP8B7OMri9f1uDVVGoWZ3PM68tB51oRXDlcW/KY+plCU7j+5JpVwk+X30qpOWiNxO/ktO7KWCqSQJMgDXQb1S9nMKpDXmSyVaO7yorH2I+zvz5ToK0TAnTSKz2N4AULPYd7XPKgDKdBINtjEmIlCu+o51ZGVLgmum33OjYci4WxF1GkaW2K5SNYBDeGPQcjvEmvvX7Zdmt2e9CmWuZiqSB9hpCaSR1bUdJgItw327/uryhWkDMBMLBKkSpImPEeehqXxMZzlOY5ULQzF8pAhVH+YzprCnpXfptJvh4kn+CM5VPYiFiU1vNcY240FvD5QkmAO9acxliAfCBGgO9Q7iTvsc0mBoPFy25zPSeVcMRKgKSYZhoNdFbTXQxmzAA7Qa7MJ2GhkiRO4Mztp8uWtbmhioqoruZ31CO2S+Cx7LYVLl+8XRnUMgATU/bJ0+0CNwIMZiDIE60cZt27NzN3wKzdcXs2YCNgSNR4YEfmJj/s4w2XD3XO73nPrlCr+Ib76hftP4hlS3aES5LN1yroo92M/5TS1E6uQ9Lj8Rxh7nm98yY66e+kjw9AMumm9MFotcCATETqN+Xy0++l8JJOseRg/Ub+dXfY7g168HuIVUTlzEmSYBIBCmB4htBM71kY1GUrl0PS5pvHDy8N/wVfEsH3RVrpAbMpyyZIzDYDyHOBXqVrtRhDqMRbM68zWWT9nVzMSbtsk6knMxn1In3JqQP2c3f+rb/wBP9KtSr0oztQ1klcppmmHazCD/AJyewP5Cnf8Aq/Cf9Zfk3/jWbX9m7/8AWX2Qf+NPH7NW/wCsPZFn8KknL2OV48f/ACX9/Yvz25wQ/wCd/wBrfpUDjvbPDXcNdS3dh2QhZUjxctTtqBUIfs0b/wBx/wBv6EV1H7NjH/3HyT8yak3P2BY8a/y/n/wzz8fttiLRLAAhjOsSYADTop+MecnXWtfYIMVXv+zYkQcQSOmSZ6bmuPDeFNhrzWlusyIQCrDmQDptlAkdQdfWszXYXJ+K+DRwSg4bE+SDiVmzaEKZubM2Vdn3PofnTrVpCkvbVgochCSVzi7IykRoMhI8xImuWLBNi0BBJb7WQA+CTq+nP3qRw+zmtlQUGW2sFpyrF66Ps7jSOYINGi/UXyyWb9M5cb4g1u9ZEZDcw5LRLQBdGvxNPgnSTFDhmJXvL4Azrc0DEQYEJm2MkeH13J0JodpbariMM6Hw27dsCNsrs4PIQNvamWi3eAkad46DN0bUanlKk+457aWWW3Lta6mLjnWWkaXFcMNrI1ghQQo/vuzatBLqRDKIUAqA06NIhXux+He4xZJtuRdVQWUZmmZykExyHKfIVc4K6jWRnKkKYJnQQZUyf7p0BPSuWEQgIqAlVLw06d20lQMwBYghQOUDc85Z8aljqHXsTjklGVtmVu8Ut4C93D217uQbbgZWCMfhJIIfKTqZGnmNdhauqyhlIYHYgyI8iDrRv8OFxSrgMrAgg6gg7jXrXnHE+yuIwAd7F+baycqM+dV6MoUggdSRprIrjWleWPPlf8nR4ql3PSBp/tRmfOqLsvbxDWw+IuMcwGVPDoIBBJEmTO2YxV3kPt71mzjtk43ZI6ZT9GlTO7pVEAHSiRp50gPl0I/CkdAKAK3imGnKB7n1KgbeLm20DzrNY+1nt99HxuziSQQokLH3mfMb1P7UcOvXL9vImZMoDNJBUgltIOuuU7H4fOqrH8XkZMjJAChDp5Aee1beLIlgjFFmmxp5HJkRMGr5rhbRSqrrqx6z66+/kabw8+ICRrPIzsSNJgbVOHZW+bOcwmWHCQWdiCpboFnXT06SYj4kAQqmdY8MmTyHOfKtD6Y1JSe7ozI+pSbycLqbvsxjrVrCWw7qjNmuEMY+N2bnodCK827ZcZ/eMS9wGbYOVP8ACswR1k5mjnPrWj43xm7ZwoRrdxGVERJRiqyqqxFy2+U7SA4Bk5aweXxQDtvt15RuI9Z3rk1eW+Ea307A1y/g5XJYi2NzE8/rnV92f7WXsJmtJaR1di4BZhl0UHyI8IM9SaosM83DlUsx0UAEn2A1Og6Vo8B2bxFub99VRSpVVJ8U6GSNQBAjU89q54NRI67LN5HXRF7b7cYvX/6a1tJm44EaayVA5ikO3OKIzC3ho01712Gu2zc4PyNd+CkB0IyyR18X2ZkRA57f0GdGCBsISDmW1hwDBkfxryk/6fx6a11Y/N14MvxWXdvtljGiEw2oBGt3UFgqmCwMFiAOpOlM/wDXeL5/uuoZh/bahQCxGusAg++k1WXwnd2e6UsGSy7hV+G5as3cupgTmklQd1BAzHXhisK7LbCo0Cy6MMj/ANpktoI02zwZ5gEjQGrFFe4/EZpU7T48sUC4XMNxF3TVl5mN0cR/KeWtc8R2nx6/F+6jc/2dw6Aj+bz/AB6UMCi3HvAhkDlbssg1YvehYdYP8MrO8ZgNyQOOPvMWMNd3I8LMq+FSVg5ACGJj5bAzVLk91AsjCvbHGnQLhm3nwXF2j+bbxD51x4XxW7fv3HuKiAlQVQN8S6TqToVj5CmtdY8758USWMEZz0UDaCZ5TrvUWxijZu3DlYoSCDGphRrH2tRBInnXHrLljo79FO8nPsXXCLYNlAyggrbMEAjVEPOnYiZxAUGRbsgASD8bHQoCQdeQNDhIi2g5hUHyRR77VDxmOAN74ST3SiRm5bkDcDeJGo368Wg/3H5NLMvI/g49sLyC+6uYH7vaAPMtLRoBp4su21VReLxYDQoriCgGniO/iLBlYabD5VZ9s+A3XuC+y95ZKBXCGbltlzA3RoAQQdukgxvVLiCBbtOSDkZkJ+EMIDfaEwdY0n760881KSa7WjC9GSzY8KxYUjwG4NcsH4YynRI10dYI10IrR2+KBwYBEbkMJHrMQfWPyrG8P4bZxCWrd1CYJOYMQZWVBEbEd4CDzzfO1HZ+9a/scR3ijZL4JI8hcXxAHaDIjlzqfiwi6bqy7JFt2kXPfEBjmhftMzZVA820J9o9DVW3E1uDLYtnE/zR3dgddSPH6KGnqaKdnmusHxTi7Hw2lkWl6eEjxnzPsOQug0aAD5/kKoyauEOIcijjb68EHhODuWwTcu5p2QKAlsDZVJ8REaanpU8mkd6OYdfvrLnJyds6EqB8vvpUu8HX7qFRGOaOmvWgDvPr70d9elImaAGudZ+uVA2BmzZQWHOBO55704Nv9bzSDbH507AcD8qaBBpSDTj560rYUc8TaDqUdQysII6j8az93sHhm1yvHQMQPvE/fWhg+dOU6VJSa7kozlH0uiHw3g9nDgCzbVJ3I3J82Op9674jCq6sr6g7/jpHOumfT3pc6Ld2RavqQrXAbS8iDy8R0Gun305uDWzuG/8Akf8AWpb08nan4k/cr8OPsV44LanZuvxvvv8A3vqaA4JaMHKdNvE361Pb76UbCjxJe49kfYgf8Asb92Pm360RwOx/0k+/9fIfKpsa0Vb8aN8vceyPsRF4VZGndJ8vrzovhUZApUZeQiI9I2qUVg0cnOk5N9xpKPQpm7MW+bNE7T5yNt6kWOAWEGiDUCZ6DQadNKsHBpMumtJNp2ixzk+4Lew0gCoV3gdlnLG2JkE9JE6xtPiInzqeEmuca0W+pW4p9R6oB06bUsxosfrnQ7uldjEyCgBG2v4Cl6zSOvp9bCgByjzoMQOVFzHyppTf6+tKAH5fKlTO9alQA9jBpijX3okafhRn6+dAHNjBPTSnaaRsaWTn5D8v0pMNYPKKADl59aEiKP6/Roc9OdACI1osus0p05/d+lICgBEfXnSB1n65f1oqN6Q1/P7qAFc6eR+vuoR91LLypI0mfrc0AH7hRy60Gcg/X6UzPrQA8CmqPr8aRHSnCgBpn2+vlSVvr/anudKZn+taACdfKnHamx03od2fKfagBFuk/OnNHL3poOutHnQAQumgpoPoKR86St5UAI/P3oltKFw6QOdJPu5UAHlt+Bolp2oZOs/fSmgB3d0q5yPqaVAD/wBaadj/AJvwNKlQB0FMff8Ayn8BSpUAMTb512XYUqVAHJdvr+9TzsPelSoAK/pSt/nSpUAD7VNO31/epUqADdrmm/z/ACo0qAH8z6U4c6VKgAHam4felSoAB39q6LSpUAMucvWunOlSoAYvxU7mPWlSoAYN/nTk5UaVAHO9+dJeVKlQAKVKlQB//9k=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6" descr="data:image/jpeg;base64,/9j/4AAQSkZJRgABAQAAAQABAAD/2wCEAAkGBhQSERUTExQWFRUWGBgYGBgYFxcYGhgXHBoYHBsaHhoYGyYfGhokHBcXHy8gIycpLCwsGiAxNTAqNSYrLCkBCQoKDgwOGg8PGiwkHiUqKSwpLC0sLCosLCksKSwqLCwsLCwpLCkpLCwsLCwsLCwsLCwsLCkpLCwsLCwpLCwsLP/AABEIAOEA4QMBIgACEQEDEQH/xAAbAAABBQEBAAAAAAAAAAAAAAABAAIEBQYDB//EAEUQAAIBAgQDBgMFBQYFAwUAAAECEQADBBIhMQVBUQYTImFxgTKR8EKhscHRBxQjYuEzUnKCkvEVQ1Oi0hZUkyQ0ssPT/8QAGgEAAgMBAQAAAAAAAAAAAAAAAAECAwUEBv/EAC8RAAICAQMCBQMEAQUAAAAAAAABAhEDBBIhMUETIjJRcQVhkTOBsfBCFDRSwdH/2gAMAwEAAhEDEQA/APTm5fXnTzvFBfz/AKVxxGIyhnOygk+gFeVNSrZ1Gk/X1vSB5fKoHCONJikzJpyIO4MwdvSpqb+5p0NqnTHIIG1IXBP1rQe8FUknKBqSTAHueVBRIkQQdQRz/WkIc43jmfzp1xdvregNKqe0PaAYVUYrmzMB7SNj110npQkOMbdItWuCPSKSHSuWGuB1DDUETSuXwGClgGPwqSJPoOZpiR2dddKj4THpdXNbYMskEjqDB++pDDSKxX7Pyf4gJ0zMfLePyPyppWiVeVs2pb5f0mmMNNPoU8L9fXpSA00FRIgJ0mih86CGhlE9aAFcU9Pw/Ogx02pxaOn4UZ+vragDmqc66q2m9NPnHyonTyoAWTrQuP8AX1+NAATRIH19fdQAVWlkn/emlvKiflQAnNHNppTQfL+v10pt/FqgGZlWTAzEAT0k0APjp86DLTsophB5T6UAKfKlR73yoUAOB+6uWJs50ZTpmBUdYIIrrNNLUDRjf2cnKt1DurEH5n5bmtoHFY3B2+54ndQmFuxcHnO/lvNWvaTjPcgW7f8AavtzyLzcj8OpirJLcyc43P55I3bDjRRRasnNeaWZR9lSDGY8gdgNz6VG/ZzjGbDZGY5kkR0+p++rDgXAAoFxwSx1EwST1JjVvOqvAKcNxG5b2S8M68tzqPY/hUuK2oae6G325NgpHOsd2sb94xVu0uotatH99iIX1EA1oeM8VFi3IguxyovVvXkBuT0BqB2V4UQO8fxEmZPNj8TfPbyFRiq5Ip7Vfdk/GYtcLh8x+wohdJJmAB6nSsfxHAvesXMTebxqPB4jo8jKqCdIMajU1M7fO73rNu18QTOZmPi8MxvrTMD2bxF0p37GLcFV2UHrH2m6E7dOdWQSq2WKscU0+TT8ExLNYDOZIBHrAqg/Z+SUJ6yfm7GtLiLAt4dwvK20eymqPsCIw4nov4VX2ZX/AIfuaknT0rL9ouNOS2GsfH9ttfATsBBHiOvkBO9aU3MoJOwBJ9ufvWR7F2u8dr7CSxZz6sTH/aPvpQ7sI8Jy/AeBcbv2sT+6Yg94QoKtsdevXca/rWvP1+tQMTwa295bpAFxdMw3KzoJ6VI/4ihtG6GBVQxnlpP5g0pU+gpPc7X9Zm+1naJlYWLGfvMyZ3UgZV1nf7XQeVDCcXv4Z7aYpi9u7orkDMrf3WIGo89/y4djOFlpuvqT4tddW1G/8sfOrPt3anCHqLlqP8RcD8zVjriJYmt2zt0LDtBeIwl5kJBFtiCDrtOhFcey/EGvWEe4QSAuvXwjWouPxBHDrjHcWn5SCIPKqa1jms4FbaEC5cIReZACjMfYDfqRSUeKFFXFfJK7Q9qLsscMNLTeInUXI0YR0HM9RA51peGY4X7S3B9oA+n9aoF4ULWAvEjxG00c4WPxO/zrp2exi2cD3jmFCg/9o09TrQ0q4B1JLau9EvjvaFcOEgrnNxFyHU5TMkR5AmrexdzKGjQ615lxOw91rV+6NWun2lCVX/KB8/SvTcIpyLtsPypSikkLIlGqBexAQFmIAAJ3jQCT91YvIceWuXfDaUFgCYVUjc8sxEmTMVZ/tBufwUtqfFcePbKc0xyjlVDw/gWLvWxbuPFsmSF0Dbbncjnl096ljSq2SVRgnfLL/sPirhw4ViSFHhneOX3RWlHWonDuHizbCj3PnUw7R99Vyab4Km7dnKaNOyeVKoiCF86BuA0QoApDeI2oAzXbPDEd3il+KwTm0+wf0OvpNVvY8fvbtiXEkmTpG2ijXYDU+rGtmbYYFW1BkEHY9fUVG4bwu3YUi2Mqk7cvb9KmpUibm9m0mZfOs72w4dmtreSc9hs0jms+IdYjWtAT89P60LiA5gRIgiDzEfpUU6FGW12YbhF44+/3jQAngEdBudebGB6L51u7aAaCNOlVXBuAW8KX7sQDqF5DrvVuWgT5VKck+EKT3OzI8RheJIX0Vra5SdAcrGR66g1o8dxO3aQu7BQPPU+QG5PSuPGeC28TbCXBsZU6gg+1UuE7BojBi0xrzJHpO3qKfD6k24vl9Sy4dxBsTh3lcrEOIHKQco/xRE+dZbs52kWxY7sKz3RpkAgAjTVthW9wuGVFyqIAqPd4LaL5yok6+/WOtJNCU0lyir4E966rm4xIcH0WVjKg3gTud6q+zPG7OFVrN9hbdPCQQdQNiIB5QZrZhemn1tUPHcCtXjLqCw56T8+lG5ApqvMjPcT7Wd+ptYdW8XhNzaFO+QbsxG3Sd678UwZXh14RB7vQf3QIgeyirzC8It2z4V30k6kVKvWQdCJB/wBj7GhyXYN/KpcFLwHEW7WGzM6Ku8lgB9QKrsXjWxl1cqkW0MoCCC7EEd4QdlAJyjnqakp2HsrczJp5RMekzFXuEwKWwQo33J3NNtXYNpekru0WGAwN1eSpr6Agn7gaynY/ANiLne3AYnQdE5Dynf5V6F+B0NcbGEVPhETv70RnSYb3s2HHjGFz4a6g3NtgAPTSsDwq82JW3YUeBCDr9twAP9K7+Zjzr0smuGGwKKS6qAxO8UoyoFNqNFN2h4HODy2hL2yLi9Sw3+YmoFrtkWsqlpWF3QHOsLb5EmYzRyUb1sBUX/h9vNmyLPpQpLuJSpU0ZftTeLHC3H0WXB5CWWBPSYNaj96RUDFlVQJkkREUsbw9b1tkuAFW5fh7zWZt/s9QNo2g6yfuOlNU0SuLSvsW3Be0Hfu8LKz/AAyJkqNCxnaTMeVXJHTeovD8Cllcqj1PM1JqDrsQuwdyfKlQ7r1pUhDs3n8qcqz9a0txufehl00oARXQxTcsDSuiCm92KAAonQ0itEsRyoM9ADWEjzFPXanI2lcxcoANw6Ciz7TSOwogTrtQAl1pbjYik3r9fKorYxs5VQGgqCJjQxJ9QJMdBQJuiQR5e1ImnZp0pUDGkzRmZ+ulALrRBj8fr8aAESJJ+taKiPr66UIG/wAqgYviozFLcFlEsx+C2I0Lnr/KNfTepRi5OkBYIKYTr9dayuK45irYtlu7ZbokMFZSuxAImDIPUQdNal4GyLl1kxLOViQRpbO28DbxbnpXZDSW9rfJRLK10Rd2sYjMUVgWHKR9AjzruFPMe9UeOyAk2Vy90YdSvjncFZkjmY0keWhtsLfzqCDyH3gEEdQRr/saNTpHh5XQMWXdwzqWpE6aazTGueXymniPeuEvDufrehFBhSQH1/GgBMJ0igGI5U80Mk/X50AN06ff/WlT8p8/n/SlTADGdRRVt58qLD6+vSmoJkcqQAZv605m02pqrrrzoz/SgAZfqaUeetPFc29dOfSgBBgPiIHqQPxoW7gMiV/1Cq/iHaDCJl765bPIAhX+7XoK4/8Aqjhn/UsD1Qf+Nd+DSb47nZTLJRcmI+JfmP1pl3EAHcT03OvkDNU9ztDw5hHeYU+yj8qhNx7BrcBS7bQFLgfKyjNoMiwDqc2u010PRxXYSyErjOIvN/ZllO0Zxb3mPjMSdeU1B4JeuC5DOjuZCiXeOpZgFBMKAIkDXrNQ7eOXQWMNdulRAZEMDWYD3gAIIGvd7yZ1qaqY11B/gYZRMZi95l16DLZUj0qz/TJRojup2akefX9fyFOA/SqLF8QOHwgZ7neMYAcBUnNzAEjTeddaqLHFQWg3GuZgdHd1g7aMrb9NCdOVZGzmrO3HilOO5GxxF4LuQoHMkAffTbV5XAKsGHVSGHzFZ23csDVmNsyG8TADQZYDKBJIBOpAknTaG4rEd5DWhdmQxZEAJ/lzZQAvUSfzPYtJGUbU0VPcnTiy5xd9rkpaOUDS5d0hOqr1ufcOetV2L4hhMMhtvdS2omUkvddt5dVlpmDBEk76ACoPEOEXsQFUXLtpRHh71UA1/uWU59Z9ag4DitkL3d7h4YpKsyLaOxI+E5SPczXTihjxqn+RbJSfH4LLgPFcPj7dzDqWDW/gzrlLJycAnYGVPPY6ZhEA27tq4SCcw/hXEIL6mIOXbKRlOh5+sWXDf3Brga3Yu27q6rlt3FIIHVZXy1MHY1Lx2KFzx5Ct23yKz3lsGZUbEq2oG41H2gaumlw49SqUWmPxFgd0l9SGAAFyPHIBIDCSRmXQSTEbyK4LfbDsjHIttwAI0UNJlJIG58QzSQZk71CtY57d8taCm06gtrIYE6qxIiILEHoRryq34hxw3RFu0SBqDpuNvEwgR1UN5GrllhkhU0c+yV+UtrV4MJBkelEx61SdmcVcZLguWxaYOfCGLeEgQczbzrqKuQOsCvPZYqE3FHdG65HZp0pFT7j5/wBaAte/305WqsYI1/CgSZpxb7/xpu/150AO709KNOzUaAOQ00oExRLUlIoAR3FBfz+6kQNKLHb61oARXlVLxzEhrLi2M5VlLLMKVVgWUty0U1cMd4+hVJxW0pUeGB3izoVkwVnTfTSfTnFaWi08cnnfZkWRBjmA1wB/1WSPLcVzu8eRD48IFPOTY29taebG4g/2y8tNc0H0BYnTm1VZwGjs9nOVcFGcB0KMy5gFUxlysPFqQU+HWtWTroRUFVloOJqY/wDoDqJGlg6da5W+Jku3c4OG0Et3axHL+GGJHPlvUPBBF1uEwAuQAh8oWQUlz4lDCAc0kQNTV7huJ2s9wKcx7x/hBO5020GhAqOSSSTIVy1RwGGxlweK6lkdLagke7Zz94qO1nD2Gi4WxF99jcPeBY/xkhOsb/KrLGcUdV8NoljooYganbTXaJ9jqN6oMOwW+Q5BAGYkxqdJY+plo6VxajMpKosuxYrdsrO1fEXZkBlgICwSFE+Q5kRr8vOJg8IyMudAsjwtnchhO4YTrtoRz21Jq/4nw9r8XFUgKcyj7Tkayemk6HUyJ5Co3FsSncoAQGDqwHvDDXkQduRnzrmd0kdkUo8onWUUQyqyuBOjF50iY9DHKJ8652uKYm45U3EtJPhYWzJ9SZAOh0gfjXfjDKloMhi4ArhdyTpKdTOaPed6g2OKgWiYjOZ10AP90iN569T6UoScPgjOO9WTbuFtTF7GO55qt0//AIWzpVBxvhROItJhVIV1bLnTKpZczO0sNssax7VYcFww7statxbncZVyACSCB4jvH+XenccshrYZbzpdsK7WiqsoBynQl4kMBlEcj0muzG3ldNcHLfhO0+R3Z/gGLsFme3au5gAAbihVA5wUOvLlpV2+GvnfCYX3uKf/ANZrOWuKle7DYq+WZUbMHQLLQDOmkHf00opx4gw+IxBOkxdAiQDsp1OvLzHKtDbBccGfLUOTvkvbXCLqzGEw0TIBusyj/CpSE9FArq+FxX/t8L/8h/8A5VT4vijgArexBBZVDG8cvinXTlEGZ+0Nqg2uM3C4X95ur8RYm9cgKpyyJbUuQSqjlrPU2RILObPg+CZczOqK58JCHMANCDOUa+UVaOKrOCSEbNcZyWJljLQAv3DWrO4NK87qf1X8mjje6KYsvt503nTidPcUUHnpXOTE1Bhr6fjSyGZolqABkpUvcffSoAJjn+H50oHKhbuSN/r3oqTQACwnlRjX8/0ppugcqK3JoAJGlYftfie6cgZxmiDmuZI2IgGCYnets10ASdqoO0F7WywDsoc5u7Essr0MeEwQdZg+ddOnhNvi6DxFj5MY3G4XR3BB18V2ICjTQwvikekelVuM4zoQLjKP5bl0QfTmJ5H9K2V7EsbYQW8QWW265Tb0zMEEKdIU5W3rNcd4dccEDD3QYiMmx119YIrRx4JPl2Rya5p0oo9NweCttbVnS2zFQxIRYaembfQ9aQ4cFYFDAAabYChWJ1PIdfunmagYTEXLWFR/HdzLayqFANsFVDDUgMBMkmBA0607iWMTD2zdcM4e5GXwGJzxq0QvhOm+1Fqc9kVyV21Hc+hB4xjAtxYt3FYmIIEDNKyIMaSNuZ6RVXh+Gm5iy5MqGGcEyDpmAjnBAFdXsXMUha1cXMDmyCQ3h1AyFj5TljbSdq6cIwT21bUksxbUQekEciIiqHjnGVyjR2YZQkuGae3hxzisv2s4CiuL24JAjSAdST5kgQAOZmp2E4pcBANhyTJkIuWB1YtM9OflV88EByskCR1Hp0rppSjRXLdGRneF9nC5W9fzAqAEQ+UQzfzaSBy0ocZsKjK4AysQlwQNQdA3qJj0Ou1SDxxM0IjB5hvA6xMxJIytzqN2gwj3LUKwVgymW2EMPrziNJkUyiq2pFqb9TIvCFRGuWislNCBIE7KSf8ACSfx1FXGGe46kIqoBIUNmYmOjTAmTrJioOCsdxaZ7zFGuEkOUyyZyoSvidfAF+zz5c7bD8UtDDPfVmYWwZZswlkA0ynYElek0Q0+S77WcuTNDkxnariDC/cK5dAEEKPFHxAAjxeMtznUGpa4Y27OZiO9uK/j1lbSWg14iNiW8AI5E7k1UYu+wz2zbdmQjUllyswECBprpr5/O/4phz/EQeIW7BsgiJDZQH56Znuk+0GIU105Et7a+BJS2xTVLr8kOxY4ZEB8QRtvjNvSB+VScnDoiMSfbHH6/pUbBcOuLbYAXIYAHxW9BJ13iSd/QdKNjgra/FB63bfkTz8tfL1NNbvYn4eP3LPgeEwBxAaxbZbqqTLreUwYU/2m+9ay2KoeB4U2jDoV+LxFgd4JHp4QPY6VbYjHIi5mYAdT9fhWdnw5J5ajFsi5RgupIRdNfr6/OgNaicO4xbvT3bTG4IKnpIkaipc/PpXHPHLG9slTJRkpK0KPM/MihkM8z6x+RpFuu/n08jTs1QGGfT5GlXLN9R/WlQB0kGkW8vupgBp6j1oAO/8ASlpHSmjTePnVZ2i4h3VhiDBbwrqOhkwSJgAmAeVOKt0MF/FW8UFtozkEyGFtskiY8TDKdelZ3EJ4lCuQo7zOSqLARTJUZoJILAT6GNKh3O0lyx3JEFwM7rqisWGgZZyhspDEgbkba1Xv2jcFWFtBnVmK945nvN5aJTQRzG3StzTTWKNJsjLTZJvyouOKYtbKM7XGOVguX+GGy5RqBEaSBHqZqFf4mLy5rb3XnWDZMjTyEHblodPOH8CcYm4rXVHxO4UaqIKIJJ1MaefyrUtjwm5ceIAwNNNSumkdY2kiam9RK/Ze5XGHFNcjOEcWRsJZVn7u6ERSH8JBGZCYbQTG/T2qu7ecSV8PbVSD/FWYMj4GPLnrMeddMW5ILvmES2qznXcEEGGMxpvIrJcaYSi7nNJMAEyG5DQRJUeS+VU4pOWZfI54qxtkaxh71tUfPmziQJOYAGASYgSZgEyYmACJ0GB7V3Vhbii70FweL2eQfaTVt2f4IXs2w4lVHh0k66kDy/Oak43swjAjmBpIGsR89vWtp5sLl4eRqzKSyLzRXB0wHHLFwwrm0/8AcuHn5Mdfx9BUi/xZUJVnRSolgxjKPUHUHlA1+ZGGOF7nE28wkCTlYzpDCOY/EVZ4/EWjbcJaCMUYZtNN9oX8xQ9FudroXR1bSpltf7RWhoua6fId2vzgufaPU1GfEYhhKKtlesZf+9yXPtHOjwbD3e6VbNoR3dt8wy2zqGJ/iMCN7ZWY8PeLoZEc+N8AFszcdrjMpKW1zsX/AIlvLN0/DmMeokj4daFGN+VFjk365EVMIjuFa41xm3K/CAc51Y6/Yf8A0nYxVbjOKRw8WwJLXWO/IAE6dNBW6tcJwWHQwoLBfiZiW2JmWPMgmB1Omprzfht8d0qzbzXWLT3iGAMoysMhe2WIaCDB0PlVii5NW+5B1T2rsd+DXEfFYdr10FfDcclyMotyVV80LJIED+bzq+uYgCw94zmutbMqQA3e3M4ILKwzeEqZn4QNgrFly2e4XM9pQrQ6osKMuZmLnOpbMgWPDqRupqFfsWsmZbmcIVkp3dvVWWZKPDEpcMuZ2Mc5WfTuS8vDJYdSkkpdCfa4ggXeATEG5huROhBsev0a5Jiu9Y27NvMwBYs3cd2n8zFcPtB5anlzNcOB4ZsVALi0g1ZiQ1x9dktgT7xHrtWg7RYC9Ywfd4HDuSTqfDm21di5GZjoANfwrPhDNHnJI6pzxv0Ih8Ix91xbF0IXcZkbMWGkSAuVVVwDMeu5BqTxDDky6vnyETMGQGAbUgBQvi8KxMTPI0PZ/jaoFs4tiiXDmt3SdbV6dVZjt45IY8ywOjVqcVh8rgzkyC5mjNCjLmLKo5mA2kmAYkjXS0+a0Z+bFTKoXdUu2p2ncn/EIAMEf3YzGZMAGtNw7iS3lnZhuNPu6jSPI6VnLzpbyvB7u5BKmJQxmRADATc+wM9RBxd02rithTmJIKKokGfsiN1M/KNoqGt0i1MXLuu5HDl8J12N6TPr+NAN5e1NsXCVUsuVoBImcp5iRvHWnXD/AEryLVcGuHvB50q594Ov3UaQwhacr+c0FE+tcsdcZUlEDv4QATlGpA1PQTNAHdW+6vNu2XaPNiyg1WyCpACkFiAWzSfD9leuhPOK4dqP2gYq3dezkGHKHKQPGxnUHORpIMiBrOhrPXuz2MZReuWL3dkySBLxuTlOs76mt3R6DHGp55pJ9F3Od55J+RDsNhbuMuNkZcygsYJnU6kaSxEcgdKs8F2SutbZbge09u2xEuCLhJIQaAhFGRp1mBrAkh2CxmGtjCXhcA7vPkssZdXJufxHYKAXzBRGWIC6mJGibhN3EyMWxRJJNu0mlzzLKCoEFhoCYJ2mtB7dqUI8Ij4rTbcuX+xlezeIIeyArXie8nuxmObxDMIiVkAgmNydK237nft281xFtqSuhvDvBvJOYBT5IpJOuugnpbxqYde7wtkW5YJmyjMzSAAFJkmSNbh9qfg+B96Sb105zqVzQ8fzFoYc9BlA6aVzz08L3ZOP77FMc8ukeTPX8S125kVWOoEACVXZiQpA5aZ8uhg1DxHAWuZHt2coLBi13EZrhU7FkgBSenlyGtelKlnD25ARF2mIWTsBAlz0CiqriXHbatFx0sk7Z1D4hz/JYAbIfNwzeQqMIRhK4qjqWWUobZHbDYhX8IDLlAGVpBGmh03BGuYTNWgUaKGzA9SSVYee8V51guD498Tcv2bTIrOxD4h8hZNlzBvGZUDQDny2rU3FxlqWuhLoIXKtkOAjBpJZicxGi6xG4IqzOsWXG01z/wBnFCMoy+xTdr0UYu0RztMSOhzOD7Vn82kzBKtp5aj0+vSpHFOKm7iFzAEi2VJBzKSCxJkaTrrH51Ce9KAiPhPzJ9en41raJuWCN9SjPHbNo1WGxhVbKIys+QFUInWNC38mUk/5PYjHYq+xC3bqobgOVFJYjUH7EBTlDCZjQ9Na7A48KX7yVtslhO8EN4lFtspCnNsLvpE1Zp2MuXRh75cI6FXNplMKs5u7BU6RLDUE6wTpWPmzLHF+52Rw3NW+B3DuBWrku+JZ9xmQWyinMSeTZTOniHh1g86PEuyd8KO57jEWjmLWyi2y8xqI8IfT40K8tNNevDuGgIqt4bqD40aDqTsw1ZT0YR5VMW9dtHbP5pCv55kPgc+kHoKy4a/mpGh4GzmB5TiEu27pW8txWBMC6CDBJM7RJkEldCdRU/DY0KQ51EFW+Eyp0I15xt0Pqa9LN1cWmV7Vu4kf8xWQ7kEQQcrAr5b1l8f2dGCKsjKM9yFnxG2AJgXG2DEgToRPxitnT6tZGkV5HGONxlH8HT9n2DFvGosgjurhtvIl1JEKRvnGpI3EaxXp1+MpkwIMnQQI1MnaK8uwARrVw2LAOXI5cCCiv3hzrDjxyR4c2wUSTU+xxhka2b95wxbvO5BvMyOhUKpjV7ZWTlYnU8hV+TGsacl0M7HKWRqPfsVfFOw94DukQ3bdwjKdFMgfaV4KyB0/StdiWtqrgD+FaBttoYACy9sgDwgKQwJ0HiE6inJx1LmU3FxKENmXKhgETEhZLaHY6a1Jv8Sw2ILWSysl22y3BOQjkJDQcxBO22Ue3JCk7izpyQnVSRm7nGEDJhibb3LpVFS2SUGaIdmiVnfqTm0512/4jawd11uW7jXhlD3YWDnBKhRmlR4W0/lMk0/gnCcFgLjXO/S5E5Aq5mUHUk5JzNGkwNPWs5xa0+KxNy/eYWrLFclvMC7JbBVS0SFJBY67ZopaqfiQ2t0WaXTPfe1s3/DuJ276koZjcHQidtD/ALVMP171kOx75r9x1EJkCxEbMY/MfP1rXu35152aUZUjrzY/Cm4ilfKlQyH6ilUCoUb/AFrVdxnFOvdqkZ3ZQJ2EQSTofDAI+XtKx2MFlC5BPIDzP4VkOLFr+ItEXWBBBAByqoVtSflHUzFW4ZRjNOQbJSXBe421ZbF2y1oPcQEi4x+Bd9uYETrtOm9SsFh2DE3HGdgNAY0JMkr1IB9NelVuAxytecooKux7y4wPI7K2i5RAAGsiCa4YvFBrodHzFiSEjMV0YAtlJhSQANDEKT0qWNSk9qY5JR+3BW8d4VbxRuu9kDJMMNHnkCR8Xvy9jVlb4lrGYgbARuRvB5+vkelQ8bxVimVAAPEsCWOUQGJB0USTr666wK4X4JcCYZjAkzuNwIBg8+e5rf8ApSlDdFu1aM3XvdtfTg727K4jHW7Tzk7y4T4iuigNyIiACflW3bhFxkHd4tmSMy95btXtCJBDMJOmxM+9YPhjj97uuT8FjEvrA8TBVWP5vEdq1nCL+Iz90zyEBDLo2SAFRSSsnvC4IMzCHfWuzPzkIae1jG8V7S/uzNbJkpathCUykXmW54gSPGCB9kZVCNJ1is92f4uuEEKgZCSSyQt3UyczEfxN51YGoPbbiIfG3CpBRRaVSDue7JJBG4yvy61njjiEPvHvoKxtRllvpdj0Gl0kJY/N35Nrjv2mSSuHtR/M+p/0gx8zWV4j2nv3dbl0kbx9nfTwiBVc4CAAnYTpzJk8/f5VcW+xF25bnKSWHwwwHXU5ZI8gAKq8Rs6lp8OBcpX9yJgeHYi45crEiBmOoH+FdRy00rviODYjaEYeRg7z9oeXM1qVt4wAZrQukc7iK0nr4bCkf6vfnUhExJBnClTGhS5cI/03LbR7NWjDVTgtsXx8GROGGbbnF2/uUPZaw2cJiEy5XzqGAMsQAuokAbHkfCANzW34txPJa3En6J+Un0BqifB4piZw5UTIVXdRodC3gJuNoNWMeVN4phMUyIXtQEJZzrDAbCJ0HMzOu3SsfVQyZMm6+CcIwqlwdnw4t2VuQVuvJOsakNlEajfLpG5PnVsNutVnGr892hEEsuhglTIJGnOFaCCNAfaytHQe1U65KLhGua5LsK4b+5THEFUYh3t6mCqZtS1wwVg6da6cHx11iudsxY3F8asRly250ypoTPLn1qvxNw/u+hjMxBYxAGa5uSjR0mJ15VCxuM7rD2yqD48q5TlnPcsrmD5QTMnxRJ1HmJ6JXNL7k89KFtFxxbgy2LyXLWlw5nCqpyBkKQxSW18ZP2R5idRiOC3Ll0O62sQQRmCEo2YgyWnUb8iAIGhqo4fjrt4tdQ21Nu5eCo7MO8RXSAp1Myu0EGRV1gbtvZ1u2RcgSWDDNmJa2CpiZPuJ5DXt1mbMvIvSZ2GOO98fUQ+J8Ku4UHu2c2iZCGWdVn3MAldZnWoa8Ta9bKXU7xOcgSvoev4RvWqONQ3AxW26geJwBOcAQQIJX4SAJgzuMuuR47i7aXCBCFRJAhQQWWHy7IWBJgHxZdIOlcmLLJ+5q6fNfkmuhDbh1oHLbZ12kliNOQjbrtpT7eFdm8KEgczJ/OPP7vOpPDeJd2uZgGLa848x7VJw/EL97RLPySBz5nSr1ynKZpZJuDUY8Il9nsVesXEtvkK3HIPhyvOusg668jOlbM7/AF1rP8B7OMri9f1uDVVGoWZ3PM68tB51oRXDlcW/KY+plCU7j+5JpVwk+X30qpOWiNxO/ktO7KWCqSQJMgDXQb1S9nMKpDXmSyVaO7yorH2I+zvz5ToK0TAnTSKz2N4AULPYd7XPKgDKdBINtjEmIlCu+o51ZGVLgmum33OjYci4WxF1GkaW2K5SNYBDeGPQcjvEmvvX7Zdmt2e9CmWuZiqSB9hpCaSR1bUdJgItw327/uryhWkDMBMLBKkSpImPEeehqXxMZzlOY5ULQzF8pAhVH+YzprCnpXfptJvh4kn+CM5VPYiFiU1vNcY240FvD5QkmAO9acxliAfCBGgO9Q7iTvsc0mBoPFy25zPSeVcMRKgKSYZhoNdFbTXQxmzAA7Qa7MJ2GhkiRO4Mztp8uWtbmhioqoruZ31CO2S+Cx7LYVLl+8XRnUMgATU/bJ0+0CNwIMZiDIE60cZt27NzN3wKzdcXs2YCNgSNR4YEfmJj/s4w2XD3XO73nPrlCr+Ib76hftP4hlS3aES5LN1yroo92M/5TS1E6uQ9Lj8Rxh7nm98yY66e+kjw9AMumm9MFotcCATETqN+Xy0++l8JJOseRg/Ub+dXfY7g168HuIVUTlzEmSYBIBCmB4htBM71kY1GUrl0PS5pvHDy8N/wVfEsH3RVrpAbMpyyZIzDYDyHOBXqVrtRhDqMRbM68zWWT9nVzMSbtsk6knMxn1In3JqQP2c3f+rb/wBP9KtSr0oztQ1klcppmmHazCD/AJyewP5Cnf8Aq/Cf9Zfk3/jWbX9m7/8AWX2Qf+NPH7NW/wCsPZFn8KknL2OV48f/ACX9/Yvz25wQ/wCd/wBrfpUDjvbPDXcNdS3dh2QhZUjxctTtqBUIfs0b/wBx/wBv6EV1H7NjH/3HyT8yak3P2BY8a/y/n/wzz8fttiLRLAAhjOsSYADTop+MecnXWtfYIMVXv+zYkQcQSOmSZ6bmuPDeFNhrzWlusyIQCrDmQDptlAkdQdfWszXYXJ+K+DRwSg4bE+SDiVmzaEKZubM2Vdn3PofnTrVpCkvbVgochCSVzi7IykRoMhI8xImuWLBNi0BBJb7WQA+CTq+nP3qRw+zmtlQUGW2sFpyrF66Ps7jSOYINGi/UXyyWb9M5cb4g1u9ZEZDcw5LRLQBdGvxNPgnSTFDhmJXvL4Azrc0DEQYEJm2MkeH13J0JodpbariMM6Hw27dsCNsrs4PIQNvamWi3eAkad46DN0bUanlKk+457aWWW3Lta6mLjnWWkaXFcMNrI1ghQQo/vuzatBLqRDKIUAqA06NIhXux+He4xZJtuRdVQWUZmmZykExyHKfIVc4K6jWRnKkKYJnQQZUyf7p0BPSuWEQgIqAlVLw06d20lQMwBYghQOUDc85Z8aljqHXsTjklGVtmVu8Ut4C93D217uQbbgZWCMfhJIIfKTqZGnmNdhauqyhlIYHYgyI8iDrRv8OFxSrgMrAgg6gg7jXrXnHE+yuIwAd7F+baycqM+dV6MoUggdSRprIrjWleWPPlf8nR4ql3PSBp/tRmfOqLsvbxDWw+IuMcwGVPDoIBBJEmTO2YxV3kPt71mzjtk43ZI6ZT9GlTO7pVEAHSiRp50gPl0I/CkdAKAK3imGnKB7n1KgbeLm20DzrNY+1nt99HxuziSQQokLH3mfMb1P7UcOvXL9vImZMoDNJBUgltIOuuU7H4fOqrH8XkZMjJAChDp5Aee1beLIlgjFFmmxp5HJkRMGr5rhbRSqrrqx6z66+/kabw8+ICRrPIzsSNJgbVOHZW+bOcwmWHCQWdiCpboFnXT06SYj4kAQqmdY8MmTyHOfKtD6Y1JSe7ozI+pSbycLqbvsxjrVrCWw7qjNmuEMY+N2bnodCK827ZcZ/eMS9wGbYOVP8ACswR1k5mjnPrWj43xm7ZwoRrdxGVERJRiqyqqxFy2+U7SA4Bk5aweXxQDtvt15RuI9Z3rk1eW+Ea307A1y/g5XJYi2NzE8/rnV92f7WXsJmtJaR1di4BZhl0UHyI8IM9SaosM83DlUsx0UAEn2A1Og6Vo8B2bxFub99VRSpVVJ8U6GSNQBAjU89q54NRI67LN5HXRF7b7cYvX/6a1tJm44EaayVA5ikO3OKIzC3ho01712Gu2zc4PyNd+CkB0IyyR18X2ZkRA57f0GdGCBsISDmW1hwDBkfxryk/6fx6a11Y/N14MvxWXdvtljGiEw2oBGt3UFgqmCwMFiAOpOlM/wDXeL5/uuoZh/bahQCxGusAg++k1WXwnd2e6UsGSy7hV+G5as3cupgTmklQd1BAzHXhisK7LbCo0Cy6MMj/ANpktoI02zwZ5gEjQGrFFe4/EZpU7T48sUC4XMNxF3TVl5mN0cR/KeWtc8R2nx6/F+6jc/2dw6Aj+bz/AB6UMCi3HvAhkDlbssg1YvehYdYP8MrO8ZgNyQOOPvMWMNd3I8LMq+FSVg5ACGJj5bAzVLk91AsjCvbHGnQLhm3nwXF2j+bbxD51x4XxW7fv3HuKiAlQVQN8S6TqToVj5CmtdY8758USWMEZz0UDaCZ5TrvUWxijZu3DlYoSCDGphRrH2tRBInnXHrLljo79FO8nPsXXCLYNlAyggrbMEAjVEPOnYiZxAUGRbsgASD8bHQoCQdeQNDhIi2g5hUHyRR77VDxmOAN74ST3SiRm5bkDcDeJGo368Wg/3H5NLMvI/g49sLyC+6uYH7vaAPMtLRoBp4su21VReLxYDQoriCgGniO/iLBlYabD5VZ9s+A3XuC+y95ZKBXCGbltlzA3RoAQQdukgxvVLiCBbtOSDkZkJ+EMIDfaEwdY0n760881KSa7WjC9GSzY8KxYUjwG4NcsH4YynRI10dYI10IrR2+KBwYBEbkMJHrMQfWPyrG8P4bZxCWrd1CYJOYMQZWVBEbEd4CDzzfO1HZ+9a/scR3ijZL4JI8hcXxAHaDIjlzqfiwi6bqy7JFt2kXPfEBjmhftMzZVA820J9o9DVW3E1uDLYtnE/zR3dgddSPH6KGnqaKdnmusHxTi7Hw2lkWl6eEjxnzPsOQug0aAD5/kKoyauEOIcijjb68EHhODuWwTcu5p2QKAlsDZVJ8REaanpU8mkd6OYdfvrLnJyds6EqB8vvpUu8HX7qFRGOaOmvWgDvPr70d9elImaAGudZ+uVA2BmzZQWHOBO55704Nv9bzSDbH507AcD8qaBBpSDTj560rYUc8TaDqUdQysII6j8az93sHhm1yvHQMQPvE/fWhg+dOU6VJSa7kozlH0uiHw3g9nDgCzbVJ3I3J82Op9674jCq6sr6g7/jpHOumfT3pc6Ld2RavqQrXAbS8iDy8R0Gun305uDWzuG/8Akf8AWpb08nan4k/cr8OPsV44LanZuvxvvv8A3vqaA4JaMHKdNvE361Pb76UbCjxJe49kfYgf8Asb92Pm360RwOx/0k+/9fIfKpsa0Vb8aN8vceyPsRF4VZGndJ8vrzovhUZApUZeQiI9I2qUVg0cnOk5N9xpKPQpm7MW+bNE7T5yNt6kWOAWEGiDUCZ6DQadNKsHBpMumtJNp2ixzk+4Lew0gCoV3gdlnLG2JkE9JE6xtPiInzqeEmuca0W+pW4p9R6oB06bUsxosfrnQ7uldjEyCgBG2v4Cl6zSOvp9bCgByjzoMQOVFzHyppTf6+tKAH5fKlTO9alQA9jBpijX3okafhRn6+dAHNjBPTSnaaRsaWTn5D8v0pMNYPKKADl59aEiKP6/Roc9OdACI1osus0p05/d+lICgBEfXnSB1n65f1oqN6Q1/P7qAFc6eR+vuoR91LLypI0mfrc0AH7hRy60Gcg/X6UzPrQA8CmqPr8aRHSnCgBpn2+vlSVvr/anudKZn+taACdfKnHamx03od2fKfagBFuk/OnNHL3poOutHnQAQumgpoPoKR86St5UAI/P3oltKFw6QOdJPu5UAHlt+Bolp2oZOs/fSmgB3d0q5yPqaVAD/wBaadj/AJvwNKlQB0FMff8Ayn8BSpUAMTb512XYUqVAHJdvr+9TzsPelSoAK/pSt/nSpUAD7VNO31/epUqADdrmm/z/ACo0qAH8z6U4c6VKgAHam4felSoAB39q6LSpUAMucvWunOlSoAYvxU7mPWlSoAYN/nTk5UaVAHO9+dJeVKlQAKVKlQB//9k="/>
          <p:cNvSpPr>
            <a:spLocks noChangeAspect="1" noChangeArrowheads="1"/>
          </p:cNvSpPr>
          <p:nvPr/>
        </p:nvSpPr>
        <p:spPr bwMode="auto">
          <a:xfrm>
            <a:off x="3048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8" name="Picture 10" descr="Welcome">
            <a:hlinkClick r:id="rId7" tooltip="Welcom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363" y="-26008013"/>
            <a:ext cx="20955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Welcome">
            <a:hlinkClick r:id="rId7" tooltip="Welcom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763" y="-25855613"/>
            <a:ext cx="20955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Welcome">
            <a:hlinkClick r:id="rId7" tooltip="Welcom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163" y="-25703213"/>
            <a:ext cx="20955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332" y="0"/>
            <a:ext cx="8229600" cy="1143000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经济类数据库（中文）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17638"/>
            <a:ext cx="8291264" cy="5179714"/>
          </a:xfrm>
        </p:spPr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hlinkClick r:id="rId2"/>
              </a:rPr>
              <a:t>财新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2"/>
              </a:rPr>
              <a:t>网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以较高品质的原创内容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，提供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财经新闻、资讯、评论，以及基础金融信息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服务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在校园网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环境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下，可以通过“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财新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 无需注册即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可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阅读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创新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树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（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全球创新知识服务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平台）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2" indent="-342900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创新案例、创新视频、创新思维、创新研究报告、创新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成果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42950" lvl="2" indent="-342900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53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8540750" cy="908720"/>
          </a:xfrm>
        </p:spPr>
        <p:txBody>
          <a:bodyPr/>
          <a:lstStyle/>
          <a:p>
            <a:pPr algn="l"/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查找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学位论文</a:t>
            </a:r>
          </a:p>
        </p:txBody>
      </p:sp>
      <p:sp>
        <p:nvSpPr>
          <p:cNvPr id="34819" name="内容占位符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472608"/>
          </a:xfr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txBody>
          <a:bodyPr/>
          <a:lstStyle/>
          <a:p>
            <a:pPr marL="342900" lvl="1" indent="-342900">
              <a:buClr>
                <a:schemeClr val="hlink"/>
              </a:buClr>
              <a:buSzTx/>
              <a:buFont typeface="Wingdings" pitchFamily="2" charset="2"/>
              <a:buChar char="§"/>
            </a:pP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学位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论文的特点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介绍研究课题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的来龙去脉，包括研究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背景、意义和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现状等，论述问题细致深入，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有一定的独创性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，有详细的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数据、图表、图片等，并罗列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许多参考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文献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b="1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  <a:hlinkClick r:id="rId2"/>
              </a:rPr>
              <a:t>清华大学学位论文数据库 （本校的学位论文） </a:t>
            </a:r>
            <a:endParaRPr lang="en-US" altLang="zh-CN" b="1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lvl="1"/>
            <a:r>
              <a:rPr lang="en-US" altLang="zh-CN" b="1" dirty="0" smtClean="0">
                <a:solidFill>
                  <a:srgbClr val="0000FF"/>
                </a:solidFill>
                <a:latin typeface="+mj-lt"/>
                <a:hlinkClick r:id="rId3"/>
              </a:rPr>
              <a:t>ProQuest </a:t>
            </a:r>
            <a:r>
              <a:rPr lang="en-US" altLang="zh-CN" b="1" dirty="0">
                <a:solidFill>
                  <a:srgbClr val="0000FF"/>
                </a:solidFill>
                <a:latin typeface="+mj-lt"/>
                <a:hlinkClick r:id="rId3"/>
              </a:rPr>
              <a:t>Dissertaions and Theses(PQDT</a:t>
            </a:r>
            <a:r>
              <a:rPr lang="en-US" altLang="zh-CN" b="1" dirty="0" smtClean="0">
                <a:solidFill>
                  <a:srgbClr val="0000FF"/>
                </a:solidFill>
                <a:latin typeface="+mj-lt"/>
                <a:hlinkClick r:id="rId3"/>
              </a:rPr>
              <a:t>)</a:t>
            </a:r>
            <a:endParaRPr lang="en-US" altLang="zh-CN" b="1" dirty="0" smtClean="0">
              <a:solidFill>
                <a:srgbClr val="0000FF"/>
              </a:solidFill>
              <a:latin typeface="+mj-lt"/>
            </a:endParaRPr>
          </a:p>
          <a:p>
            <a:pPr lvl="2"/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收录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欧美</a:t>
            </a:r>
            <a:r>
              <a:rPr lang="en-US" altLang="zh-CN" dirty="0">
                <a:latin typeface="黑体" pitchFamily="2" charset="-122"/>
                <a:ea typeface="黑体" pitchFamily="2" charset="-122"/>
              </a:rPr>
              <a:t>1000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余所大学的</a:t>
            </a:r>
            <a:r>
              <a:rPr lang="en-US" altLang="zh-CN" dirty="0">
                <a:latin typeface="黑体" pitchFamily="2" charset="-122"/>
                <a:ea typeface="黑体" pitchFamily="2" charset="-122"/>
              </a:rPr>
              <a:t>250</a:t>
            </a:r>
            <a:r>
              <a:rPr lang="zh-CN" altLang="en-US" dirty="0">
                <a:latin typeface="黑体" pitchFamily="2" charset="-122"/>
                <a:ea typeface="黑体" pitchFamily="2" charset="-122"/>
              </a:rPr>
              <a:t>万篇学位论文（文摘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）</a:t>
            </a:r>
            <a:endParaRPr lang="en-US" altLang="zh-CN" dirty="0" smtClean="0">
              <a:latin typeface="黑体" pitchFamily="2" charset="-122"/>
              <a:ea typeface="黑体" pitchFamily="2" charset="-122"/>
              <a:hlinkClick r:id="rId4"/>
            </a:endParaRPr>
          </a:p>
          <a:p>
            <a:pPr lvl="1"/>
            <a:r>
              <a:rPr lang="en-US" altLang="zh-CN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hlinkClick r:id="rId4"/>
              </a:rPr>
              <a:t>ProQuest</a:t>
            </a:r>
            <a:r>
              <a:rPr lang="zh-CN" altLang="en-US" b="1" dirty="0">
                <a:solidFill>
                  <a:srgbClr val="0000FF"/>
                </a:solidFill>
                <a:latin typeface="+mj-lt"/>
                <a:ea typeface="黑体" panose="02010609060101010101" pitchFamily="49" charset="-122"/>
                <a:hlinkClick r:id="rId4"/>
              </a:rPr>
              <a:t>学位论文全文</a:t>
            </a:r>
            <a:r>
              <a:rPr lang="zh-CN" altLang="en-US" b="1" dirty="0" smtClean="0">
                <a:solidFill>
                  <a:srgbClr val="0000FF"/>
                </a:solidFill>
                <a:latin typeface="+mj-lt"/>
                <a:ea typeface="黑体" panose="02010609060101010101" pitchFamily="49" charset="-122"/>
                <a:hlinkClick r:id="rId4"/>
              </a:rPr>
              <a:t>数据库</a:t>
            </a:r>
            <a:endParaRPr lang="en-US" altLang="zh-CN" b="1" dirty="0" smtClean="0">
              <a:solidFill>
                <a:srgbClr val="0000FF"/>
              </a:solidFill>
              <a:latin typeface="+mj-lt"/>
              <a:ea typeface="黑体" panose="02010609060101010101" pitchFamily="49" charset="-122"/>
            </a:endParaRPr>
          </a:p>
          <a:p>
            <a:pPr lvl="2"/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收录</a:t>
            </a:r>
            <a:r>
              <a:rPr lang="en-US" altLang="zh-CN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55</a:t>
            </a:r>
            <a:r>
              <a:rPr lang="zh-CN" altLang="en-US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万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篇国外院校学位论文</a:t>
            </a:r>
            <a:r>
              <a:rPr lang="zh-CN" altLang="en-US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全文</a:t>
            </a:r>
            <a:endParaRPr lang="en-US" altLang="zh-CN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lvl="2"/>
            <a:r>
              <a:rPr lang="zh-CN" altLang="en-US" dirty="0" smtClean="0">
                <a:solidFill>
                  <a:srgbClr val="0000FF"/>
                </a:solidFill>
                <a:latin typeface="黑体" pitchFamily="2" charset="-122"/>
                <a:ea typeface="黑体" pitchFamily="2" charset="-122"/>
                <a:hlinkClick r:id="rId5"/>
              </a:rPr>
              <a:t>博硕士学位论文免费荐购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32040" y="5734536"/>
            <a:ext cx="3854279" cy="1371682"/>
            <a:chOff x="4332280" y="5404130"/>
            <a:chExt cx="4814079" cy="1556792"/>
          </a:xfrm>
        </p:grpSpPr>
        <p:pic>
          <p:nvPicPr>
            <p:cNvPr id="9218" name="Picture 2" descr="http://t1.gstatic.com/images?q=tbn:ANd9GcQaM_17ABWxRDbALs7yXBdveEbdvE73ChTyw6Uf6sDlqsxQYzd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280" y="5440134"/>
              <a:ext cx="2474639" cy="1484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t1.gstatic.com/images?q=tbn:ANd9GcQT-EQxlTu_bDqO_zHwGPo8UJu4DvQnFgEGeskK76Agiy1qF5dazQ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6919" y="5404130"/>
              <a:ext cx="2339440" cy="1556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914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8229600" cy="850900"/>
          </a:xfrm>
        </p:spPr>
        <p:txBody>
          <a:bodyPr/>
          <a:lstStyle/>
          <a:p>
            <a:pPr algn="l" eaLnBrk="1" hangingPunct="1"/>
            <a:r>
              <a:rPr lang="zh-CN" alt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查找</a:t>
            </a:r>
            <a:r>
              <a:rPr lang="zh-CN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研究</a:t>
            </a:r>
            <a:r>
              <a:rPr lang="zh-CN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手</a:t>
            </a:r>
            <a:r>
              <a:rPr lang="zh-CN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稿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（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华文行楷" pitchFamily="2" charset="-122"/>
              </a:rPr>
              <a:t>Working Papers</a:t>
            </a:r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华文行楷" pitchFamily="2" charset="-122"/>
              </a:rPr>
              <a:t>）</a:t>
            </a:r>
            <a:endParaRPr lang="en-US" altLang="zh-CN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华文行楷" pitchFamily="2" charset="-122"/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504" y="980728"/>
            <a:ext cx="8928992" cy="5760640"/>
          </a:xfr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sz="3800" b="1" dirty="0" err="1">
                <a:solidFill>
                  <a:srgbClr val="7030A0"/>
                </a:solidFill>
              </a:rPr>
              <a:t>Bebchuk</a:t>
            </a:r>
            <a:r>
              <a:rPr lang="zh-CN" altLang="zh-CN" sz="3800" b="1" dirty="0">
                <a:solidFill>
                  <a:srgbClr val="7030A0"/>
                </a:solidFill>
              </a:rPr>
              <a:t>，</a:t>
            </a:r>
            <a:r>
              <a:rPr lang="en-US" altLang="zh-CN" sz="3800" b="1" dirty="0">
                <a:solidFill>
                  <a:srgbClr val="7030A0"/>
                </a:solidFill>
              </a:rPr>
              <a:t>.A.A </a:t>
            </a:r>
            <a:r>
              <a:rPr lang="en-US" altLang="zh-CN" sz="3800" b="1" dirty="0" smtClean="0">
                <a:solidFill>
                  <a:srgbClr val="7030A0"/>
                </a:solidFill>
              </a:rPr>
              <a:t>Rent-Protection</a:t>
            </a:r>
            <a:r>
              <a:rPr lang="en-US" altLang="zh-CN" sz="3800" b="1" dirty="0">
                <a:solidFill>
                  <a:srgbClr val="7030A0"/>
                </a:solidFill>
              </a:rPr>
              <a:t> Theory of Corporate Ownership </a:t>
            </a:r>
            <a:endParaRPr lang="en-US" altLang="zh-CN" sz="3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CN" sz="3800" b="1" dirty="0" smtClean="0">
                <a:solidFill>
                  <a:srgbClr val="7030A0"/>
                </a:solidFill>
              </a:rPr>
              <a:t>And Control[R</a:t>
            </a:r>
            <a:r>
              <a:rPr lang="en-US" altLang="zh-CN" sz="3800" b="1" dirty="0">
                <a:solidFill>
                  <a:srgbClr val="7030A0"/>
                </a:solidFill>
              </a:rPr>
              <a:t>]. </a:t>
            </a:r>
            <a:r>
              <a:rPr lang="en-US" altLang="zh-CN" sz="3800" b="1" i="1" dirty="0">
                <a:solidFill>
                  <a:srgbClr val="FF0000"/>
                </a:solidFill>
              </a:rPr>
              <a:t>Working Paper</a:t>
            </a:r>
            <a:r>
              <a:rPr lang="zh-CN" altLang="zh-CN" sz="3800" b="1" i="1" dirty="0">
                <a:solidFill>
                  <a:srgbClr val="FF0000"/>
                </a:solidFill>
              </a:rPr>
              <a:t>，</a:t>
            </a:r>
            <a:r>
              <a:rPr lang="en-US" altLang="zh-CN" sz="3800" b="1" i="1" dirty="0">
                <a:solidFill>
                  <a:srgbClr val="FF0000"/>
                </a:solidFill>
              </a:rPr>
              <a:t>Harvard Law School</a:t>
            </a:r>
            <a:r>
              <a:rPr lang="zh-CN" altLang="zh-CN" sz="3800" b="1" i="1" dirty="0">
                <a:solidFill>
                  <a:srgbClr val="FF0000"/>
                </a:solidFill>
              </a:rPr>
              <a:t>，</a:t>
            </a:r>
            <a:r>
              <a:rPr lang="en-US" altLang="zh-CN" sz="3800" b="1" i="1" dirty="0">
                <a:solidFill>
                  <a:srgbClr val="FF0000"/>
                </a:solidFill>
              </a:rPr>
              <a:t>1999</a:t>
            </a:r>
            <a:r>
              <a:rPr lang="zh-CN" altLang="zh-CN" sz="3800" b="1" dirty="0">
                <a:solidFill>
                  <a:srgbClr val="FF0000"/>
                </a:solidFill>
              </a:rPr>
              <a:t>．</a:t>
            </a:r>
            <a:r>
              <a:rPr lang="en-US" altLang="zh-CN" sz="3800" b="1" dirty="0">
                <a:solidFill>
                  <a:srgbClr val="7030A0"/>
                </a:solidFill>
              </a:rPr>
              <a:t> </a:t>
            </a:r>
            <a:endParaRPr lang="zh-CN" altLang="zh-CN" sz="3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CN" sz="3800" b="1" dirty="0">
                <a:solidFill>
                  <a:srgbClr val="7030A0"/>
                </a:solidFill>
              </a:rPr>
              <a:t> </a:t>
            </a:r>
            <a:endParaRPr lang="zh-CN" altLang="zh-CN" sz="3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CN" sz="3800" b="1" dirty="0" err="1">
                <a:solidFill>
                  <a:srgbClr val="7030A0"/>
                </a:solidFill>
              </a:rPr>
              <a:t>Evans,M.,and</a:t>
            </a:r>
            <a:r>
              <a:rPr lang="en-US" altLang="zh-CN" sz="3800" b="1" dirty="0">
                <a:solidFill>
                  <a:srgbClr val="7030A0"/>
                </a:solidFill>
              </a:rPr>
              <a:t> </a:t>
            </a:r>
            <a:r>
              <a:rPr lang="en-US" altLang="zh-CN" sz="3800" b="1" dirty="0" err="1">
                <a:solidFill>
                  <a:srgbClr val="7030A0"/>
                </a:solidFill>
              </a:rPr>
              <a:t>Lyons,R</a:t>
            </a:r>
            <a:r>
              <a:rPr lang="en-US" altLang="zh-CN" sz="3800" b="1" dirty="0">
                <a:solidFill>
                  <a:srgbClr val="7030A0"/>
                </a:solidFill>
              </a:rPr>
              <a:t>. Exchange Rate Fundamentals and Order </a:t>
            </a:r>
            <a:endParaRPr lang="en-US" altLang="zh-CN" sz="3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CN" sz="3800" b="1" dirty="0" smtClean="0">
                <a:solidFill>
                  <a:srgbClr val="7030A0"/>
                </a:solidFill>
              </a:rPr>
              <a:t>Flow[R</a:t>
            </a:r>
            <a:r>
              <a:rPr lang="en-US" altLang="zh-CN" sz="3800" b="1" dirty="0">
                <a:solidFill>
                  <a:srgbClr val="7030A0"/>
                </a:solidFill>
              </a:rPr>
              <a:t>]</a:t>
            </a:r>
            <a:r>
              <a:rPr lang="zh-CN" altLang="zh-CN" sz="3800" b="1" dirty="0" smtClean="0">
                <a:solidFill>
                  <a:srgbClr val="7030A0"/>
                </a:solidFill>
              </a:rPr>
              <a:t>．</a:t>
            </a:r>
            <a:r>
              <a:rPr lang="en-US" altLang="zh-CN" sz="3800" b="1" i="1" dirty="0" smtClean="0">
                <a:solidFill>
                  <a:srgbClr val="FF0000"/>
                </a:solidFill>
              </a:rPr>
              <a:t>NBER</a:t>
            </a:r>
            <a:r>
              <a:rPr lang="en-US" altLang="zh-CN" sz="3800" b="1" i="1" dirty="0">
                <a:solidFill>
                  <a:srgbClr val="FF0000"/>
                </a:solidFill>
              </a:rPr>
              <a:t> Working Papers</a:t>
            </a:r>
            <a:r>
              <a:rPr lang="zh-CN" altLang="zh-CN" sz="3800" b="1" i="1" dirty="0">
                <a:solidFill>
                  <a:srgbClr val="FF0000"/>
                </a:solidFill>
              </a:rPr>
              <a:t>，</a:t>
            </a:r>
            <a:r>
              <a:rPr lang="en-US" altLang="zh-CN" sz="3800" b="1" i="1" dirty="0">
                <a:solidFill>
                  <a:srgbClr val="FF0000"/>
                </a:solidFill>
              </a:rPr>
              <a:t>No</a:t>
            </a:r>
            <a:r>
              <a:rPr lang="zh-CN" altLang="zh-CN" sz="3800" b="1" i="1" dirty="0">
                <a:solidFill>
                  <a:srgbClr val="FF0000"/>
                </a:solidFill>
              </a:rPr>
              <a:t>．</a:t>
            </a:r>
            <a:r>
              <a:rPr lang="en-US" altLang="zh-CN" sz="3800" b="1" i="1" dirty="0">
                <a:solidFill>
                  <a:srgbClr val="FF0000"/>
                </a:solidFill>
              </a:rPr>
              <a:t>13151</a:t>
            </a:r>
            <a:r>
              <a:rPr lang="en-US" altLang="zh-CN" sz="3800" b="1" i="1" dirty="0" smtClean="0">
                <a:solidFill>
                  <a:srgbClr val="FF0000"/>
                </a:solidFill>
              </a:rPr>
              <a:t>, 2007</a:t>
            </a:r>
            <a:endParaRPr lang="zh-CN" altLang="zh-CN" sz="3800" b="1" i="1" dirty="0">
              <a:solidFill>
                <a:srgbClr val="FF0000"/>
              </a:solidFill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</a:pPr>
            <a:endParaRPr lang="en-US" altLang="zh-CN" b="1" dirty="0" smtClean="0">
              <a:solidFill>
                <a:schemeClr val="tx1"/>
              </a:solidFill>
              <a:ea typeface="华文行楷" pitchFamily="2" charset="-122"/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zh-CN" sz="5100" b="1" dirty="0" smtClean="0">
                <a:solidFill>
                  <a:schemeClr val="tx1"/>
                </a:solidFill>
                <a:ea typeface="华文行楷" pitchFamily="2" charset="-122"/>
              </a:rPr>
              <a:t>Working Papers</a:t>
            </a:r>
            <a:endParaRPr lang="en-US" altLang="zh-CN" sz="5100" b="1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来自研究机构的即将发表的研究（工作）手稿或研究报告</a:t>
            </a:r>
          </a:p>
          <a:p>
            <a:pPr lvl="1"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特点：反映</a:t>
            </a: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最新的研究成果或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进行中的研究课题</a:t>
            </a:r>
            <a:endParaRPr lang="en-US" altLang="zh-CN" sz="4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没有同行评审程序</a:t>
            </a:r>
          </a:p>
          <a:p>
            <a:pPr lvl="1" eaLnBrk="1" hangingPunct="1"/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查找工具</a:t>
            </a:r>
          </a:p>
          <a:p>
            <a:pPr lvl="2" eaLnBrk="1" hangingPunct="1"/>
            <a:r>
              <a:rPr lang="en-US" altLang="zh-CN" sz="3800" b="1" dirty="0" smtClean="0">
                <a:hlinkClick r:id="rId2"/>
              </a:rPr>
              <a:t>ABI/INFORM</a:t>
            </a:r>
            <a:r>
              <a:rPr lang="zh-CN" altLang="en-US" sz="3800" b="1" dirty="0" smtClean="0"/>
              <a:t>（</a:t>
            </a:r>
            <a:r>
              <a:rPr lang="en-US" altLang="zh-CN" sz="3800" dirty="0" smtClean="0"/>
              <a:t>3</a:t>
            </a:r>
            <a:r>
              <a:rPr lang="zh-CN" altLang="en-US" sz="3800" dirty="0" smtClean="0"/>
              <a:t>万多篇）</a:t>
            </a:r>
          </a:p>
          <a:p>
            <a:pPr lvl="2" eaLnBrk="1" hangingPunct="1"/>
            <a:r>
              <a:rPr lang="en-US" altLang="zh-CN" sz="3800" b="1" dirty="0" smtClean="0">
                <a:hlinkClick r:id="rId3"/>
              </a:rPr>
              <a:t>EBSCO</a:t>
            </a:r>
            <a:r>
              <a:rPr lang="en-US" altLang="zh-CN" sz="3800" b="1" dirty="0" smtClean="0"/>
              <a:t> </a:t>
            </a:r>
            <a:r>
              <a:rPr lang="en-US" altLang="zh-CN" sz="3800" dirty="0" smtClean="0"/>
              <a:t>Business Source Premier </a:t>
            </a:r>
            <a:endParaRPr lang="en-US" altLang="zh-CN" sz="3800" b="1" dirty="0" smtClean="0"/>
          </a:p>
          <a:p>
            <a:pPr lvl="2" eaLnBrk="1" hangingPunct="1"/>
            <a:r>
              <a:rPr lang="en-US" altLang="zh-CN" sz="3800" b="1" dirty="0" smtClean="0">
                <a:hlinkClick r:id="rId2"/>
              </a:rPr>
              <a:t>EconLit </a:t>
            </a:r>
            <a:r>
              <a:rPr lang="zh-CN" altLang="en-US" sz="3800" b="1" dirty="0" smtClean="0"/>
              <a:t>（</a:t>
            </a:r>
            <a:r>
              <a:rPr lang="en-US" altLang="zh-CN" sz="3800" dirty="0" smtClean="0"/>
              <a:t>4</a:t>
            </a:r>
            <a:r>
              <a:rPr lang="zh-CN" altLang="en-US" sz="3800" dirty="0" smtClean="0"/>
              <a:t>万多篇）</a:t>
            </a:r>
            <a:endParaRPr lang="en-US" altLang="zh-CN" sz="3800" dirty="0" smtClean="0"/>
          </a:p>
          <a:p>
            <a:pPr lvl="2" eaLnBrk="1" hangingPunct="1"/>
            <a:r>
              <a:rPr lang="en-US" altLang="zh-CN" sz="3800" b="1" dirty="0" smtClean="0">
                <a:hlinkClick r:id="rId4"/>
              </a:rPr>
              <a:t>IMF</a:t>
            </a:r>
            <a:r>
              <a:rPr lang="en-US" altLang="zh-CN" sz="3800" b="1" dirty="0" smtClean="0"/>
              <a:t> </a:t>
            </a:r>
            <a:r>
              <a:rPr lang="en-US" altLang="zh-CN" sz="3800" dirty="0" err="1" smtClean="0"/>
              <a:t>eLibrary</a:t>
            </a:r>
            <a:endParaRPr lang="zh-CN" altLang="en-US" sz="3800" b="1" dirty="0"/>
          </a:p>
          <a:p>
            <a:pPr lvl="2" eaLnBrk="1" hangingPunct="1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03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53" t="6512" r="6660" b="5830"/>
          <a:stretch/>
        </p:blipFill>
        <p:spPr>
          <a:xfrm>
            <a:off x="107503" y="332656"/>
            <a:ext cx="9260171" cy="6785152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07502" y="207778"/>
            <a:ext cx="3312370" cy="96158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399285" y="2708920"/>
            <a:ext cx="909019" cy="453376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318302" y="3347876"/>
            <a:ext cx="2987824" cy="2554914"/>
          </a:xfrm>
          <a:prstGeom prst="wedgeRoundRectCallout">
            <a:avLst>
              <a:gd name="adj1" fmla="val -25266"/>
              <a:gd name="adj2" fmla="val -5076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利用</a:t>
            </a:r>
            <a:r>
              <a:rPr lang="en-US" altLang="zh-CN" sz="2800" b="1" dirty="0" smtClean="0">
                <a:solidFill>
                  <a:srgbClr val="C00000"/>
                </a:solidFill>
                <a:hlinkClick r:id="rId3"/>
              </a:rPr>
              <a:t>Journal Citation Reports </a:t>
            </a:r>
            <a:r>
              <a:rPr lang="zh-CN" altLang="en-US" sz="2800" b="1" dirty="0">
                <a:solidFill>
                  <a:srgbClr val="C00000"/>
                </a:solidFill>
              </a:rPr>
              <a:t>查找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本学科的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重要期刊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399285" y="93258"/>
            <a:ext cx="2583904" cy="1095110"/>
          </a:xfrm>
          <a:prstGeom prst="wedgeRoundRectCallout">
            <a:avLst>
              <a:gd name="adj1" fmla="val -149641"/>
              <a:gd name="adj2" fmla="val 278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经济学</a:t>
            </a:r>
            <a:r>
              <a:rPr lang="zh-CN" altLang="en-US" sz="2800" b="1" dirty="0">
                <a:solidFill>
                  <a:srgbClr val="C00000"/>
                </a:solidFill>
              </a:rPr>
              <a:t>类期刊国际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排名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1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/>
        </p:nvPicPr>
        <p:blipFill rotWithShape="1">
          <a:blip r:embed="rId2"/>
          <a:srcRect l="4638" t="6228" r="11919" b="7833"/>
          <a:stretch/>
        </p:blipFill>
        <p:spPr>
          <a:xfrm>
            <a:off x="70992" y="274436"/>
            <a:ext cx="9073008" cy="5890868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70992" y="251042"/>
            <a:ext cx="3881536" cy="8796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728048" y="2276872"/>
            <a:ext cx="1008112" cy="41044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179512" y="3137266"/>
            <a:ext cx="3240360" cy="2667997"/>
          </a:xfrm>
          <a:prstGeom prst="wedgeRoundRectCallout">
            <a:avLst>
              <a:gd name="adj1" fmla="val -22912"/>
              <a:gd name="adj2" fmla="val -4904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利用</a:t>
            </a:r>
            <a:r>
              <a:rPr lang="en-US" altLang="zh-CN" sz="2800" b="1" dirty="0" smtClean="0">
                <a:solidFill>
                  <a:srgbClr val="C00000"/>
                </a:solidFill>
                <a:hlinkClick r:id="rId3"/>
              </a:rPr>
              <a:t>Journal Citation Reports </a:t>
            </a:r>
            <a:r>
              <a:rPr lang="zh-CN" altLang="en-US" sz="2800" b="1" dirty="0">
                <a:solidFill>
                  <a:srgbClr val="C00000"/>
                </a:solidFill>
              </a:rPr>
              <a:t>查找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本学科的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重要期刊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724128" y="690874"/>
            <a:ext cx="3303984" cy="1052736"/>
          </a:xfrm>
          <a:prstGeom prst="wedgeRoundRectCallout">
            <a:avLst>
              <a:gd name="adj1" fmla="val -100809"/>
              <a:gd name="adj2" fmla="val -3152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管理类期刊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国际排名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6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查找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中文核心期刊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的工具</a:t>
            </a:r>
            <a:endParaRPr lang="zh-CN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《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中文核心期刊要目总览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2" action="ppaction://hlinkfile"/>
              </a:rPr>
              <a:t>》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《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中国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科技期刊引证报告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》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4"/>
              </a:rPr>
              <a:t> 中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hlinkClick r:id="rId4"/>
              </a:rPr>
              <a:t>外文核心期刊查询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4"/>
              </a:rPr>
              <a:t>系统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/>
          <a:srcRect l="7833" t="15473" r="10351" b="25727"/>
          <a:stretch/>
        </p:blipFill>
        <p:spPr>
          <a:xfrm>
            <a:off x="395536" y="3861048"/>
            <a:ext cx="820891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1497"/>
            <a:ext cx="8229600" cy="959231"/>
          </a:xfrm>
        </p:spPr>
        <p:txBody>
          <a:bodyPr/>
          <a:lstStyle/>
          <a:p>
            <a:pPr algn="l" eaLnBrk="1" hangingPunct="1"/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国内外</a:t>
            </a: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数据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/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统计数据数据库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80728"/>
            <a:ext cx="9036496" cy="5760640"/>
          </a:xfr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4300" b="1" dirty="0" smtClean="0">
                <a:solidFill>
                  <a:srgbClr val="FF0000"/>
                </a:solidFill>
              </a:rPr>
              <a:t>快捷通道</a:t>
            </a:r>
            <a:r>
              <a:rPr lang="zh-CN" altLang="en-US" sz="3600" b="1" dirty="0" smtClean="0"/>
              <a:t>：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hlinkClick r:id="rId2"/>
              </a:rPr>
              <a:t>统计资料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2400" dirty="0" smtClean="0"/>
              <a:t>统计资料数据库汇合网页</a:t>
            </a:r>
            <a:endParaRPr lang="en-US" altLang="zh-CN" sz="2400" dirty="0" smtClean="0"/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endParaRPr lang="en-US" altLang="zh-CN" sz="2400" dirty="0" smtClean="0"/>
          </a:p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en-US" altLang="zh-CN" sz="2800" b="1" dirty="0" smtClean="0"/>
              <a:t>BVD</a:t>
            </a:r>
            <a:r>
              <a:rPr lang="zh-CN" altLang="en-US" sz="2800" b="1" dirty="0" smtClean="0"/>
              <a:t>全球财经实证系列数据库  </a:t>
            </a:r>
            <a:r>
              <a:rPr lang="zh-CN" altLang="en-US" sz="2800" dirty="0" smtClean="0">
                <a:hlinkClick r:id="rId3"/>
              </a:rPr>
              <a:t>进入</a:t>
            </a:r>
            <a:endParaRPr lang="en-US" altLang="zh-CN" sz="2800" dirty="0" smtClean="0"/>
          </a:p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en-US" altLang="zh-CN" sz="2800" dirty="0" smtClean="0"/>
              <a:t>World </a:t>
            </a:r>
            <a:r>
              <a:rPr lang="en-US" altLang="zh-CN" sz="2800" dirty="0"/>
              <a:t>Bank </a:t>
            </a:r>
            <a:r>
              <a:rPr lang="en-US" altLang="zh-CN" sz="2800" dirty="0" smtClean="0"/>
              <a:t>E-resource</a:t>
            </a:r>
            <a:r>
              <a:rPr lang="zh-CN" altLang="en-US" sz="2800" dirty="0"/>
              <a:t>（世界银行数据</a:t>
            </a:r>
            <a:r>
              <a:rPr lang="zh-CN" altLang="en-US" sz="2800" dirty="0" smtClean="0"/>
              <a:t>资源 ，</a:t>
            </a:r>
            <a:r>
              <a:rPr lang="zh-CN" altLang="en-US" sz="2800" dirty="0">
                <a:hlinkClick r:id="rId4"/>
              </a:rPr>
              <a:t>进入</a:t>
            </a:r>
            <a:r>
              <a:rPr lang="zh-CN" altLang="en-US" sz="2800" dirty="0" smtClean="0"/>
              <a:t>）</a:t>
            </a:r>
            <a:endParaRPr lang="zh-CN" altLang="en-US" sz="2800" dirty="0"/>
          </a:p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en-US" altLang="zh-CN" sz="2800" dirty="0"/>
              <a:t>IMF </a:t>
            </a:r>
            <a:r>
              <a:rPr lang="en-US" altLang="zh-CN" sz="2800" dirty="0" err="1" smtClean="0"/>
              <a:t>eLibrary</a:t>
            </a:r>
            <a:r>
              <a:rPr lang="zh-CN" altLang="en-US" sz="2800" dirty="0" smtClean="0"/>
              <a:t>（</a:t>
            </a:r>
            <a:r>
              <a:rPr lang="zh-CN" altLang="en-US" sz="2800" dirty="0"/>
              <a:t>国际</a:t>
            </a:r>
            <a:r>
              <a:rPr lang="zh-CN" altLang="en-US" sz="2800" dirty="0" smtClean="0"/>
              <a:t>货币基金组织在线图书馆，</a:t>
            </a:r>
            <a:r>
              <a:rPr lang="zh-CN" altLang="en-US" sz="2800" dirty="0" smtClean="0">
                <a:hlinkClick r:id="rId5"/>
              </a:rPr>
              <a:t>进入</a:t>
            </a:r>
            <a:r>
              <a:rPr lang="zh-CN" altLang="en-US" sz="2800" dirty="0" smtClean="0"/>
              <a:t>）</a:t>
            </a:r>
            <a:endParaRPr lang="en-US" altLang="zh-CN" sz="2800" dirty="0" smtClean="0"/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en-US" altLang="zh-CN" sz="2400" b="1" dirty="0">
                <a:hlinkClick r:id="rId6"/>
              </a:rPr>
              <a:t>IMF Data (IMF</a:t>
            </a:r>
            <a:r>
              <a:rPr lang="zh-CN" altLang="en-US" sz="2400" b="1" dirty="0">
                <a:hlinkClick r:id="rId6"/>
              </a:rPr>
              <a:t>统计数据库</a:t>
            </a:r>
            <a:r>
              <a:rPr lang="en-US" altLang="zh-CN" sz="2400" b="1" dirty="0" smtClean="0">
                <a:hlinkClick r:id="rId6"/>
              </a:rPr>
              <a:t>)</a:t>
            </a:r>
            <a:endParaRPr lang="en-US" altLang="zh-CN" sz="2400" b="1" dirty="0" smtClean="0"/>
          </a:p>
          <a:p>
            <a:pPr>
              <a:lnSpc>
                <a:spcPct val="90000"/>
              </a:lnSpc>
            </a:pP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hlinkClick r:id="rId7"/>
            </a:endParaRP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hlinkClick r:id="rId7"/>
              </a:rPr>
              <a:t>日经数据库</a:t>
            </a:r>
            <a:r>
              <a:rPr lang="en-US" altLang="zh-CN" sz="2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hlinkClick r:id="rId7"/>
              </a:rPr>
              <a:t>Nikkei Telecom</a:t>
            </a:r>
            <a:r>
              <a:rPr lang="en-US" altLang="zh-CN" sz="2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(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日本经济新闻社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动态新闻、企业信息（上市和非上市公司）、统计数据（宏观经济、零售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POS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排名）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日文检索</a:t>
            </a:r>
            <a:endParaRPr lang="en-US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n"/>
            </a:pPr>
            <a:endParaRPr lang="zh-CN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6295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国内外数据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/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统计数据数据库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56886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b="1" dirty="0">
                <a:hlinkClick r:id="rId2"/>
              </a:rPr>
              <a:t>WRDS </a:t>
            </a:r>
            <a:r>
              <a:rPr lang="zh-CN" altLang="en-US" b="1" dirty="0">
                <a:hlinkClick r:id="rId2"/>
              </a:rPr>
              <a:t>平台</a:t>
            </a:r>
            <a:r>
              <a:rPr lang="zh-CN" altLang="en-US" b="1" dirty="0"/>
              <a:t>（</a:t>
            </a:r>
            <a:r>
              <a:rPr lang="en-US" altLang="zh-CN" dirty="0"/>
              <a:t>Wharton Research Data Services</a:t>
            </a:r>
            <a:r>
              <a:rPr lang="zh-CN" altLang="en-US" b="1" dirty="0" smtClean="0"/>
              <a:t>）</a:t>
            </a:r>
            <a:endParaRPr lang="en-US" altLang="zh-CN" b="1" dirty="0" smtClean="0"/>
          </a:p>
          <a:p>
            <a:pPr lvl="1">
              <a:lnSpc>
                <a:spcPct val="90000"/>
              </a:lnSpc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宾夕法尼亚大学沃顿商学院于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1993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年开发的金融领域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的研究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工具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3200" b="1" dirty="0" err="1" smtClean="0"/>
              <a:t>Compustat</a:t>
            </a:r>
            <a:r>
              <a:rPr lang="en-US" altLang="zh-CN" sz="3200" b="1" dirty="0" smtClean="0"/>
              <a:t>  (S&amp;P </a:t>
            </a:r>
            <a:r>
              <a:rPr lang="zh-CN" altLang="en-US" sz="3200" b="1" dirty="0" smtClean="0"/>
              <a:t>标准普尔</a:t>
            </a:r>
            <a:r>
              <a:rPr lang="en-US" altLang="zh-CN" sz="3200" b="1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美国加拿大地区上市公司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的详细季度和年度财务报表与财务指标的历史数据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3200" b="1" dirty="0" smtClean="0">
                <a:latin typeface="Arial Narrow" panose="020B0606020202030204" pitchFamily="34" charset="0"/>
                <a:ea typeface="Arial Unicode MS" pitchFamily="34" charset="-122"/>
                <a:cs typeface="Arial Unicode MS" pitchFamily="34" charset="-122"/>
              </a:rPr>
              <a:t>CRSP</a:t>
            </a:r>
            <a:r>
              <a:rPr lang="zh-CN" altLang="en-US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（</a:t>
            </a:r>
            <a:r>
              <a:rPr lang="zh-CN" altLang="en-US" sz="32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证券</a:t>
            </a:r>
            <a:r>
              <a:rPr lang="zh-CN" altLang="en-US" sz="3200" b="1" dirty="0" smtClean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价格研究中心</a:t>
            </a:r>
            <a:r>
              <a:rPr lang="zh-CN" altLang="en-US" sz="32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</a:t>
            </a:r>
            <a:endParaRPr lang="en-US" altLang="zh-CN" sz="32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收录纽交所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NYSE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）、美国证券交易所（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AMEX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）及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纳斯达克交易所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</a:rPr>
              <a:t>Nasdaq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）的美国上市公司股票价格和交易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提供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1926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年以来美国上市公司单日、月度、年度的股票价格、收益率、红利、交易信息等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</a:pPr>
            <a:endParaRPr lang="zh-CN" altLang="en-US" b="1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40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9231" r="35024" b="6282"/>
          <a:stretch/>
        </p:blipFill>
        <p:spPr bwMode="auto">
          <a:xfrm>
            <a:off x="179513" y="1325453"/>
            <a:ext cx="7344816" cy="55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2" r="58317" b="75513"/>
          <a:stretch/>
        </p:blipFill>
        <p:spPr bwMode="auto">
          <a:xfrm>
            <a:off x="119636" y="116631"/>
            <a:ext cx="5081954" cy="105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0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463"/>
            <a:ext cx="8579296" cy="966265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国内外数据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/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统计数据数据库</a:t>
            </a:r>
            <a:endParaRPr lang="zh-CN" altLang="en-US" dirty="0">
              <a:solidFill>
                <a:srgbClr val="0000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hlinkClick r:id="rId2"/>
              </a:rPr>
              <a:t>彭博终端</a:t>
            </a:r>
            <a:r>
              <a:rPr lang="en-US" altLang="zh-CN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b="1" dirty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Bloomberg Professional Service</a:t>
            </a:r>
            <a:r>
              <a:rPr lang="en-US" altLang="zh-CN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  <a:p>
            <a:pPr lvl="1"/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校内指定地点使用，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地点</a:t>
            </a:r>
            <a:r>
              <a:rPr lang="en-US" altLang="zh-CN" sz="2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：经管</a:t>
            </a:r>
            <a:r>
              <a:rPr lang="zh-CN" altLang="en-US" sz="2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学院伟伦楼</a:t>
            </a:r>
            <a:r>
              <a:rPr lang="en-US" altLang="zh-CN" sz="2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107A,</a:t>
            </a:r>
            <a:r>
              <a:rPr lang="zh-CN" altLang="en-US" sz="2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开放时间为工作日的</a:t>
            </a:r>
            <a:r>
              <a:rPr lang="en-US" altLang="zh-CN" sz="2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10:00-18:00,</a:t>
            </a:r>
            <a:r>
              <a:rPr lang="zh-CN" altLang="en-US" sz="2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联系人为王一方老师，电话</a:t>
            </a:r>
            <a:r>
              <a:rPr lang="en-US" altLang="zh-CN" sz="2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15652934806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地点</a:t>
            </a:r>
            <a:r>
              <a:rPr lang="en-US" altLang="zh-CN" sz="2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五道口金融学院</a:t>
            </a:r>
            <a:r>
              <a:rPr lang="en-US" altLang="zh-CN" sz="2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号楼</a:t>
            </a:r>
            <a:r>
              <a:rPr lang="en-US" altLang="zh-CN" sz="2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2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层（金融图书馆）</a:t>
            </a:r>
            <a:endParaRPr lang="en-US" altLang="zh-CN" sz="22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提供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实时行情、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金融市场数据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、价格、交易信息、新闻和通讯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工具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将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数据、彭博新闻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、研究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报告、分析功能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、电子交易整合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在一个平台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ea typeface="黑体" pitchFamily="2" charset="-122"/>
                <a:hlinkClick r:id="rId3"/>
              </a:rPr>
              <a:t>WIND</a:t>
            </a:r>
            <a:r>
              <a:rPr lang="zh-CN" altLang="en-US" b="1" dirty="0">
                <a:ea typeface="黑体" pitchFamily="2" charset="-122"/>
                <a:hlinkClick r:id="rId3"/>
              </a:rPr>
              <a:t>资讯金融终端</a:t>
            </a:r>
            <a:r>
              <a:rPr lang="zh-CN" altLang="en-US" b="1" dirty="0">
                <a:ea typeface="黑体" pitchFamily="2" charset="-122"/>
              </a:rPr>
              <a:t>（万得资讯）</a:t>
            </a:r>
            <a:endParaRPr lang="en-US" altLang="zh-CN" b="1" dirty="0">
              <a:ea typeface="黑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校内指定地点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使用，</a:t>
            </a:r>
            <a:r>
              <a:rPr lang="zh-CN" altLang="en-US" b="1" dirty="0" smtClean="0">
                <a:solidFill>
                  <a:srgbClr val="FF0000"/>
                </a:solidFill>
                <a:ea typeface="黑体" pitchFamily="2" charset="-122"/>
              </a:rPr>
              <a:t>地点</a:t>
            </a:r>
            <a:r>
              <a:rPr lang="en-US" altLang="zh-CN" b="1" dirty="0" smtClean="0">
                <a:solidFill>
                  <a:srgbClr val="FF0000"/>
                </a:solidFill>
                <a:ea typeface="黑体" pitchFamily="2" charset="-122"/>
              </a:rPr>
              <a:t>1</a:t>
            </a:r>
            <a:r>
              <a:rPr lang="zh-CN" altLang="en-US" b="1" dirty="0" smtClean="0">
                <a:ea typeface="黑体" pitchFamily="2" charset="-122"/>
              </a:rPr>
              <a:t>：</a:t>
            </a:r>
            <a:r>
              <a:rPr lang="zh-CN" altLang="en-US" b="1" dirty="0">
                <a:ea typeface="黑体" pitchFamily="2" charset="-122"/>
              </a:rPr>
              <a:t>逸夫馆</a:t>
            </a:r>
            <a:r>
              <a:rPr lang="en-US" altLang="zh-CN" b="1" dirty="0">
                <a:ea typeface="黑体" pitchFamily="2" charset="-122"/>
              </a:rPr>
              <a:t>306</a:t>
            </a:r>
            <a:r>
              <a:rPr lang="zh-CN" altLang="en-US" b="1" dirty="0">
                <a:ea typeface="黑体" pitchFamily="2" charset="-122"/>
              </a:rPr>
              <a:t>室（</a:t>
            </a:r>
            <a:r>
              <a:rPr lang="en-US" altLang="zh-CN" b="1" dirty="0" smtClean="0">
                <a:ea typeface="黑体" pitchFamily="2" charset="-122"/>
              </a:rPr>
              <a:t>2</a:t>
            </a:r>
            <a:r>
              <a:rPr lang="zh-CN" altLang="en-US" b="1" dirty="0" smtClean="0">
                <a:ea typeface="黑体" pitchFamily="2" charset="-122"/>
              </a:rPr>
              <a:t>台终端），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地点</a:t>
            </a:r>
            <a:r>
              <a:rPr lang="en-US" altLang="zh-CN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经管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学院图书馆（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台终端）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43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8913"/>
            <a:ext cx="8229600" cy="777875"/>
          </a:xfrm>
        </p:spPr>
        <p:txBody>
          <a:bodyPr/>
          <a:lstStyle/>
          <a:p>
            <a:pPr algn="l" eaLnBrk="1" hangingPunct="1"/>
            <a:r>
              <a:rPr lang="zh-CN" altLang="en-US" dirty="0" smtClean="0">
                <a:solidFill>
                  <a:srgbClr val="0000FF"/>
                </a:solidFill>
                <a:ea typeface="华文行楷" pitchFamily="2" charset="-122"/>
              </a:rPr>
              <a:t>主要内容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504" y="1196752"/>
            <a:ext cx="8579296" cy="547233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（馆购）国内外经济</a:t>
            </a:r>
            <a:r>
              <a:rPr lang="en-US" altLang="zh-CN" sz="2800" dirty="0" smtClean="0">
                <a:latin typeface="黑体" pitchFamily="2" charset="-122"/>
                <a:ea typeface="黑体" pitchFamily="2" charset="-122"/>
              </a:rPr>
              <a:t>/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管理</a:t>
            </a:r>
            <a:r>
              <a:rPr lang="en-US" altLang="zh-CN" sz="2800" dirty="0" smtClean="0">
                <a:latin typeface="黑体" pitchFamily="2" charset="-122"/>
                <a:ea typeface="黑体" pitchFamily="2" charset="-122"/>
              </a:rPr>
              <a:t>/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商业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类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数据库</a:t>
            </a:r>
            <a:endParaRPr lang="en-US" altLang="zh-CN" sz="2800" dirty="0" smtClean="0">
              <a:latin typeface="黑体" pitchFamily="2" charset="-122"/>
              <a:ea typeface="黑体" pitchFamily="2" charset="-122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查找期刊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/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图书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/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会议文献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查找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学位论文</a:t>
            </a:r>
            <a:endParaRPr lang="en-US" altLang="zh-CN" sz="2400" dirty="0">
              <a:latin typeface="黑体" pitchFamily="2" charset="-122"/>
              <a:ea typeface="黑体" pitchFamily="2" charset="-122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查找</a:t>
            </a:r>
            <a:r>
              <a:rPr lang="zh-CN" altLang="en-US" sz="2400" dirty="0">
                <a:latin typeface="黑体" pitchFamily="2" charset="-122"/>
                <a:ea typeface="黑体" pitchFamily="2" charset="-122"/>
              </a:rPr>
              <a:t>研究手稿（</a:t>
            </a:r>
            <a:r>
              <a:rPr lang="en-US" altLang="zh-CN" sz="2400" dirty="0">
                <a:latin typeface="Arial Narrow" pitchFamily="34" charset="0"/>
                <a:ea typeface="黑体" pitchFamily="2" charset="-122"/>
              </a:rPr>
              <a:t>Working Papers</a:t>
            </a:r>
            <a:r>
              <a:rPr lang="zh-CN" altLang="en-US" sz="2400" dirty="0" smtClean="0">
                <a:latin typeface="Arial Narrow" pitchFamily="34" charset="0"/>
                <a:ea typeface="黑体" pitchFamily="2" charset="-122"/>
              </a:rPr>
              <a:t>）</a:t>
            </a:r>
            <a:endParaRPr lang="en-US" altLang="zh-CN" sz="2400" dirty="0" smtClean="0">
              <a:latin typeface="Arial Narrow" pitchFamily="34" charset="0"/>
              <a:ea typeface="黑体" pitchFamily="2" charset="-122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endParaRPr lang="en-US" altLang="zh-CN" sz="2400" dirty="0">
              <a:latin typeface="Arial Narrow" pitchFamily="34" charset="0"/>
              <a:ea typeface="黑体" pitchFamily="2" charset="-122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（馆购）国内外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数值</a:t>
            </a:r>
            <a:r>
              <a:rPr lang="en-US" altLang="zh-CN" sz="2800" dirty="0" smtClean="0">
                <a:latin typeface="黑体" pitchFamily="2" charset="-122"/>
                <a:ea typeface="黑体" pitchFamily="2" charset="-122"/>
              </a:rPr>
              <a:t>/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统计类数据库</a:t>
            </a:r>
            <a:endParaRPr lang="en-US" altLang="zh-CN" sz="2800" dirty="0" smtClean="0">
              <a:latin typeface="黑体" pitchFamily="2" charset="-122"/>
              <a:ea typeface="黑体" pitchFamily="2" charset="-122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n"/>
            </a:pPr>
            <a:endParaRPr lang="en-US" altLang="zh-CN" sz="2800" dirty="0" smtClean="0">
              <a:latin typeface="黑体" pitchFamily="2" charset="-122"/>
              <a:ea typeface="黑体" pitchFamily="2" charset="-122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数据</a:t>
            </a:r>
            <a:r>
              <a:rPr lang="zh-CN" altLang="en-US" sz="2800" dirty="0">
                <a:latin typeface="黑体" pitchFamily="2" charset="-122"/>
                <a:ea typeface="黑体" pitchFamily="2" charset="-122"/>
              </a:rPr>
              <a:t>库检索演示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从课题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/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主题入手查找文献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从公司入手查找相关信息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从行业入手查找相关信息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个人文献管理工具和</a:t>
            </a:r>
            <a:r>
              <a:rPr lang="zh-CN" altLang="en-US" sz="2800" dirty="0" smtClean="0">
                <a:latin typeface="Arial Narrow" pitchFamily="34" charset="0"/>
                <a:ea typeface="黑体" pitchFamily="2" charset="-122"/>
              </a:rPr>
              <a:t>相关软件</a:t>
            </a:r>
            <a:r>
              <a:rPr lang="zh-CN" altLang="en-US" sz="2800" dirty="0" smtClean="0">
                <a:latin typeface="黑体" pitchFamily="2" charset="-122"/>
                <a:ea typeface="黑体" pitchFamily="2" charset="-122"/>
              </a:rPr>
              <a:t>介绍</a:t>
            </a:r>
            <a:endParaRPr lang="en-US" altLang="zh-CN" sz="2800" dirty="0" smtClean="0">
              <a:latin typeface="黑体" pitchFamily="2" charset="-122"/>
              <a:ea typeface="黑体" pitchFamily="2" charset="-122"/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n"/>
            </a:pPr>
            <a:endParaRPr lang="zh-CN" altLang="en-US" sz="2800" dirty="0" smtClean="0"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65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8229600" cy="864096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国内外数据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/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统计数据数据库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sz="43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国内统计数据来源</a:t>
            </a:r>
            <a:endParaRPr lang="en-US" altLang="zh-CN" sz="43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hlinkClick r:id="rId2" tooltip="最大的中文商业财经全文数据库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国家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省市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地方统计局、国家发改委、海关总署工商总局、税务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总局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工业和信息化部、文化部、教育部、商务部等部门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中国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证监会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保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监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会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银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监会及各行业主管部门和行业协会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市场调查机构、研究机构、统计年鉴等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u="sng" dirty="0" smtClean="0">
              <a:latin typeface="黑体" panose="02010609060101010101" pitchFamily="49" charset="-122"/>
              <a:ea typeface="黑体" panose="02010609060101010101" pitchFamily="49" charset="-122"/>
              <a:hlinkClick r:id="rId2" tooltip="最大的中文商业财经全文数据库"/>
            </a:endParaRPr>
          </a:p>
          <a:p>
            <a:r>
              <a:rPr lang="zh-CN" altLang="en-US" u="sng" dirty="0" smtClean="0">
                <a:latin typeface="黑体" panose="02010609060101010101" pitchFamily="49" charset="-122"/>
                <a:ea typeface="黑体" panose="02010609060101010101" pitchFamily="49" charset="-122"/>
                <a:hlinkClick r:id="rId2" tooltip="最大的中文商业财经全文数据库"/>
              </a:rPr>
              <a:t>高校</a:t>
            </a:r>
            <a:r>
              <a:rPr lang="zh-CN" altLang="en-US" u="sng" dirty="0">
                <a:latin typeface="黑体" panose="02010609060101010101" pitchFamily="49" charset="-122"/>
                <a:ea typeface="黑体" panose="02010609060101010101" pitchFamily="49" charset="-122"/>
                <a:hlinkClick r:id="rId2" tooltip="最大的中文商业财经全文数据库"/>
              </a:rPr>
              <a:t>财经数据库（</a:t>
            </a:r>
            <a:r>
              <a:rPr lang="en-US" altLang="zh-CN" u="sng" dirty="0">
                <a:ea typeface="黑体" panose="02010609060101010101" pitchFamily="49" charset="-122"/>
                <a:hlinkClick r:id="rId2" tooltip="最大的中文商业财经全文数据库"/>
              </a:rPr>
              <a:t>China </a:t>
            </a:r>
            <a:r>
              <a:rPr lang="en-US" altLang="zh-CN" u="sng" dirty="0" err="1">
                <a:ea typeface="黑体" panose="02010609060101010101" pitchFamily="49" charset="-122"/>
                <a:hlinkClick r:id="rId2" tooltip="最大的中文商业财经全文数据库"/>
              </a:rPr>
              <a:t>InfoBank</a:t>
            </a:r>
            <a:r>
              <a:rPr lang="zh-CN" altLang="en-US" u="sng" dirty="0" smtClean="0">
                <a:latin typeface="黑体" panose="02010609060101010101" pitchFamily="49" charset="-122"/>
                <a:ea typeface="黑体" panose="02010609060101010101" pitchFamily="49" charset="-122"/>
                <a:hlinkClick r:id="rId2" tooltip="最大的中文商业财经全文数据库"/>
              </a:rPr>
              <a:t>）</a:t>
            </a:r>
            <a:endParaRPr lang="en-US" altLang="zh-CN" u="sng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中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宏数据库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hlinkClick r:id="rId4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hlinkClick r:id="rId4"/>
              </a:rPr>
              <a:t>中宏产业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hlinkClick r:id="rId4"/>
              </a:rPr>
              <a:t>数据库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提供中国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的十大支柱工业产业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群统计数据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hlinkClick r:id="rId5"/>
              </a:rPr>
              <a:t>中宏城市比较分析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hlinkClick r:id="rId5"/>
              </a:rPr>
              <a:t>系统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（国内城市）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一个城市在不同时期的发展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情况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城市与其它城市同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时期的比较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11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8229600" cy="834281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国内外数据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/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统计数据数据库</a:t>
            </a:r>
            <a:endParaRPr lang="zh-CN" altLang="en-US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文行楷" pitchFamily="2" charset="-122"/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01725"/>
            <a:ext cx="9144000" cy="5567363"/>
          </a:xfr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zh-CN" altLang="en-US" dirty="0" smtClean="0">
                <a:ea typeface="黑体" pitchFamily="2" charset="-122"/>
              </a:rPr>
              <a:t>可利用的国内数据库</a:t>
            </a:r>
            <a:endParaRPr lang="zh-CN" altLang="en-US" dirty="0">
              <a:ea typeface="黑体" pitchFamily="2" charset="-122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b="1" dirty="0">
                <a:latin typeface="+mj-lt"/>
                <a:ea typeface="黑体" pitchFamily="2" charset="-122"/>
                <a:hlinkClick r:id="rId3"/>
              </a:rPr>
              <a:t>搜数</a:t>
            </a:r>
            <a:r>
              <a:rPr lang="en-US" altLang="zh-CN" b="1" dirty="0">
                <a:latin typeface="+mj-lt"/>
                <a:ea typeface="黑体" pitchFamily="2" charset="-122"/>
                <a:hlinkClick r:id="rId3"/>
              </a:rPr>
              <a:t>SOSHOO</a:t>
            </a:r>
            <a:endParaRPr lang="en-US" altLang="zh-CN" b="1" dirty="0">
              <a:latin typeface="+mj-lt"/>
              <a:ea typeface="黑体" pitchFamily="2" charset="-122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CN" altLang="en-US" b="1" dirty="0" smtClean="0">
                <a:latin typeface="+mj-lt"/>
                <a:ea typeface="黑体" pitchFamily="2" charset="-122"/>
                <a:hlinkClick r:id="rId4"/>
              </a:rPr>
              <a:t>中国</a:t>
            </a:r>
            <a:r>
              <a:rPr lang="zh-CN" altLang="en-US" b="1" dirty="0">
                <a:latin typeface="+mj-lt"/>
                <a:ea typeface="黑体" pitchFamily="2" charset="-122"/>
                <a:hlinkClick r:id="rId4"/>
              </a:rPr>
              <a:t>统计数据库 </a:t>
            </a:r>
            <a:endParaRPr lang="zh-CN" altLang="en-US" b="1" dirty="0">
              <a:latin typeface="+mj-lt"/>
              <a:ea typeface="黑体" pitchFamily="2" charset="-12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CN" b="1" dirty="0" smtClean="0">
                <a:latin typeface="+mj-lt"/>
                <a:ea typeface="黑体" pitchFamily="2" charset="-122"/>
                <a:hlinkClick r:id="rId5" tooltip="收录国内外的经济、贸易、行业、科技领域的统计数据；利用内嵌的数据分析预测软件可完成对数据的分析和预测"/>
              </a:rPr>
              <a:t>EPS</a:t>
            </a:r>
            <a:r>
              <a:rPr lang="zh-CN" altLang="en-US" b="1" dirty="0" smtClean="0">
                <a:latin typeface="+mj-lt"/>
                <a:ea typeface="黑体" pitchFamily="2" charset="-122"/>
                <a:hlinkClick r:id="rId5" tooltip="收录国内外的经济、贸易、行业、科技领域的统计数据；利用内嵌的数据分析预测软件可完成对数据的分析和预测"/>
              </a:rPr>
              <a:t>数据分析平台</a:t>
            </a:r>
            <a:r>
              <a:rPr lang="zh-CN" altLang="en-US" b="1" dirty="0" smtClean="0">
                <a:latin typeface="+mj-lt"/>
                <a:ea typeface="黑体" pitchFamily="2" charset="-122"/>
              </a:rPr>
              <a:t> （包括</a:t>
            </a:r>
            <a:r>
              <a:rPr lang="en-US" altLang="zh-CN" b="1" dirty="0" smtClean="0">
                <a:latin typeface="+mj-lt"/>
                <a:ea typeface="黑体" pitchFamily="2" charset="-122"/>
              </a:rPr>
              <a:t>80</a:t>
            </a:r>
            <a:r>
              <a:rPr lang="zh-CN" altLang="en-US" b="1" dirty="0" smtClean="0">
                <a:latin typeface="+mj-lt"/>
                <a:ea typeface="黑体" pitchFamily="2" charset="-122"/>
              </a:rPr>
              <a:t>个子库）</a:t>
            </a:r>
            <a:endParaRPr lang="en-US" altLang="zh-CN" b="1" dirty="0" smtClean="0">
              <a:latin typeface="+mj-lt"/>
              <a:ea typeface="黑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6"/>
              </a:rPr>
              <a:t>CEIC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6"/>
              </a:rPr>
              <a:t>经济数据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全球、金砖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国及中国经济数据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财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新网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hlinkClick r:id="rId7"/>
              </a:rPr>
              <a:t>塔塔统计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7"/>
              </a:rPr>
              <a:t>数据库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b="1" dirty="0">
                <a:ea typeface="黑体" pitchFamily="2" charset="-122"/>
                <a:hlinkClick r:id="rId8"/>
              </a:rPr>
              <a:t>国泰安</a:t>
            </a:r>
            <a:r>
              <a:rPr lang="en-US" altLang="zh-CN" b="1" dirty="0">
                <a:ea typeface="黑体" pitchFamily="2" charset="-122"/>
                <a:hlinkClick r:id="rId8"/>
              </a:rPr>
              <a:t>CSMAR</a:t>
            </a:r>
            <a:r>
              <a:rPr lang="zh-CN" altLang="en-US" b="1" dirty="0">
                <a:ea typeface="黑体" pitchFamily="2" charset="-122"/>
                <a:hlinkClick r:id="rId8"/>
              </a:rPr>
              <a:t>数据库</a:t>
            </a:r>
            <a:endParaRPr lang="en-US" altLang="zh-CN" b="1" dirty="0">
              <a:ea typeface="黑体" pitchFamily="2" charset="-122"/>
            </a:endParaRPr>
          </a:p>
          <a:p>
            <a:pPr lvl="2" indent="-396000">
              <a:lnSpc>
                <a:spcPct val="120000"/>
              </a:lnSpc>
            </a:pP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</a:rPr>
              <a:t>定位为研究型精准数据库，服务对象为以研究和量化投资分析为目的的学术高校和金融机构</a:t>
            </a:r>
            <a:endParaRPr lang="en-US" altLang="zh-CN" sz="27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</a:pPr>
            <a:endParaRPr lang="zh-CN" altLang="en-US" dirty="0" smtClean="0">
              <a:latin typeface="Arial" pitchFamily="34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CEAAkGBxQSEhAUEBIUFRQUFBUUFRAVFRAXFBYPFBQWFhQUFhQYHCggGBolGxQUITEhJSkrLi4uFx8zODMsNygtLisBCgoKDg0OGxAQGCwkHyQsLC0rNywsLCw3LCwsLC0sLSwtLC8sKyssLiwsLCwsLCwsLCwsLC8sLSwsLCwsLCwsLP/AABEIANUA7QMBIgACEQEDEQH/xAAbAAEAAgMBAQAAAAAAAAAAAAAABQYBAwQCB//EAEUQAAEDAQMHBgoJBAIDAQAAAAEAAgMRBBIhBQYxQVFhcRMigZGhsSMyM0JScnOywfAHFBYkNFNiwtGCg5LhQ9JEk6Jj/8QAGgEBAAIDAQAAAAAAAAAAAAAAAAIDAQQFBv/EAC8RAAIBAgUCBQMDBQAAAAAAAAABAgMRBBIhMTIFcRMzQYGxFCJRIzSRQmHB4fH/2gAMAwEAAhEDEQA/APuKIiAIiIAiIgCIiAIiIAiIgCIiAIiIAiIgCIiAIiIAiLCAyi8veACTgBrOhRlmzis8k3IRytdJQuoK0oKVF7QTjoqsqLeqRhtLclUWAVlYMhERAEREAREQBERAEREAREQBERAEREAREQBERAEREAWKrJVUz/tlphga+zXroJ5UsALmtpg4awNOhTpwzyUb2uRnLLG5PZRynFAKzSNZsBIqeA0lUvLX0ksZzbOypODXSaz+mMGp7FQbTYrZK0yuaY2H/nmJBcToDQ7nuJ3DpUMAI3BkZ5Sd+DpXY3G6zwGxdangaUdW83waM8RN6LQtOVctzT1M8jnD0NDP8Rh3qf8AoyyCZJDa5RzWEtiG1+hzuABI4k7FVcjZLdap47PGTTS+TYweM879m8r7lYrI2JjI4xdawBrRuCxjqypw8KGhjC03J55G8LKwsrjnRCIiAIiIAiIgCIiAIiIAiIgCIiAIiIAiIgCwq5ntl8WWA3XUkfg0+iNb+jvIVf8Ao9zrlkmkstrffddvQyEAOc0eM1xGk0INdxV6w83T8T0KvFjnyH0RYRCqC0VUNnFnBFZGVebzyDdiFKnedjd6j87M7mWUFkdHS7PNZXW6mvcvneTcm2nKcziCbtRylofoG6ms7GjsW5Rwytnq6L5NarXs8kNznyllC1ZSnuRAvkNQAMGRs46Gt/UVw2rJsdkc5kb+Uk8V8o0Ok84Rj0QcNpPUvsdizZZZrNJDZCI5HtoZ3Cry70ndtNlVU80sy5Ray+1sAZCQWCoLZH6WuB2DTjrW3DFws3slsiiVCWifruWPMDN76rBekHhpqOfta3zWdFcd5KtKALK5U5ucnJm9GKirIIiKJIIiIAiIgCIiAIiIAiIgCIiAIiIAiIgC02qdsbXPeaNaC4nYAtq+cfSfnFQfV43aKGTe6lWs6KgnoVtGn4krfyV1aihG5UM5rdLlG1BkYqXuDGN2NxoDuAq4rrzoyRJk2ezyROLjEGPY86XXQBI00316HK1/RZm5ybDapR4SUUjB0thNOdxd3U2qdz6yR9YszqCr46vaNZFOc3pHcFvRxSVRQ/p2NTwXkz+u5MZKygy0QxTRnmyMDxuqNB2EYjoVLzzz7bEHR2ZwriHTDUdke079AVEs+XprNZTZRJVjnlwaK3rrqcyuptccNtFMZpZtwEtnynNFqLLKXt6DIB0c3rWtVVLDSedpv0/2Ynicyyp2/Leh4zTzTlt7hNPeZZ61rjfl23a6jrd1L67YLFHCxscTAxjRg0Cg/wBlRLs7LGwACUUGADWupQahQLOT87rJK+42UNfqa8FhPCulak8bCrKzmn7llCpQi8sZpvuTqAI0rKybgREQBERAEREAREQBERAEREAREQBERAEREAUZl7LTLJHyklTjQMbS847qnZU9CkJXhoJcaAAkk6ABpK+LZ35bkt1qYyCp5wZEzidJ4kVO4K/D0lOV5cVuU1qmRabsv0ufUD7NLLCTeabgjeKOEhFQSK+LTGo2L5/mrkh2UbWTJUxMN+Vx86pqG12uINd1Vry3m3aYZOSbA9xeQOUYx5jcXUAF6lBjpqvrGamQm2OzsiGLvGkf6Uh0ngNA3AK6tKnSTjSd7lEFOrK81sTDGgAACgGAA2BZISqXhtWjdG6Vq0Zo2SIyzxwgSXH0NSWgkGrmtOAO8L5k1faMpuHIzUPmP90r4u34LhdZd5Q9zzHXopShb+/+DKh8o+OeA7lLlRGUPKO6O5cuhyOPhuR9rzDcTYLLUk8zScdZU+oDMP8AAWT1PiVPr11Lgux7uj5ceyCIisLAiIgCIiAIiIAiIgCIiAIiIAiIUAWFWM985HWRjBCGulcahrqkXADXAEGp0DpUTkr6QQ+yzyShjZoyAIwSA68Oa4A40FDXhvV6w1SUM6WhU68FKzZ4+k3OS4z6vGec4AyH9J0M6dJ3U2rX9F+bd1v1uYc+QeCB0tjNav3F2rdxVYzVyQ/KVrc+WpiYb8rsec4moZxccdwHBfX7Za2wtbzTTQAKClAoYrEU6FPV2it2V0oOpLO/Y7KJRQ5y+30Hdijco56shcA6F5qK1Bb3FcqPVcJJ5Yz+TbcXFXZE2y0vvyeEfg9wpffSl471yukJ0uJ6SsyS3yXDQ4l1Dpo41HevC8VUqScnq9znt6lRyhbZGTvDJHtBkIIa94BBOIIBxXSonK7/ALy72v7lLFdSpfJG/wCDzHUk869zCiMoeUd0dylyojKHju6O5KHI1cNyPteYf4Cyez+JU+oHMX8BZPZjvKnl6+lwXZHu6Plx7IIiKZYEREAREQBFVPtY/wDKHWVg51v/ACh1lZsC2Iqn9q3/AJTesrH2rk/Lb1lLAtqKo/aqT8tvan2qk/Lb2pYFuRVD7Uy/lt7Vg50y+gztSwLgvMjwAScAMSdyqP2pl9BnaoXO3O+QWd7CGi+KVFa01gcdHWpU4OcspGcssblUzgt8mUMoxthxrI1jNgYCcSNgbVx4lc1vyJOJjZooXl7pLpfdfc04G/Sl2mOlSP0dtdE99quhziDGwurrIL3Dqp1q5WjLszjUOLMPFbo44pj+q/S0np9ui0KqGD8Vq+5ZM2MiMsVnZCzEjF76YvlPjOPV1ALznJ4rPWPcVVn5XnofCu0bVGZu5XmnfI2aVzw1oIDqYGuleVx3VaeJws4xi1/06KwzptMnSqtnc6jm+r8SrQqlns6hb6nxXnMCr1kRr8CVsx5jPVb7oWwrVZPEj9RvuhbSkt2cg+fZbd96Ptv3KbKgst/ij7b9ynSu1V4Q7HnOqco+5hRNv8d3R3KWUTb/ACjujuCjQ5Gjh+R9tzG/AWT2Y+KnV87zazhkjstnY1rSGsABNVKfamX0Gdq9fSX2Lse8o+XHsi4Iqf8AaqX0GdqfaqX0GdqssWFwRVD7VS/lt7U+1cn5be1LAt6Ko/auT8tvWVludb/y29ZSwIoxIIV38inIrIOHkk5Jd/JIYkBwcinIrv5JORQHBySpGX8qE2kRsF4VDAAcbxNBTpKveVpxDDI8+a3D1jo+dyoOYliNotb5nVLYqu/rfVrB0C8egLcwz8OLqfwUVlnagS3LzWcgSNq3VXFp9VyrWX7W612mOGPS4hoGmnHgKlfV5LOHAhwBGsECnaqPl2wRwTnkWBnNDqtwNXVqb2nFa2N6lGnSz5Pu20NjBdPlWqeHm031LJY7E2JjI24Na0NHR8V4tDaFUi3SG441xArU449KmM0Ji6z1JJN92J2YLynU8b9Rh7Zbar1Oz9B9PK+a/sTMmg8CojMw+Fn9RvvKWfoPA9yhsyT4af2bfeXCgv0KhXWLiqdn3pb6nxVxVNz80t9T4lVdP89GlW4ExY/Jxeoz3QttVpsZ8HH6jPdC3LE+TOOfPMtn72fbfvU8VAZa/Fn237lPldqtwh2POdV5R9woe3+O7o7lLqIt/lHdHcFChyNLDcmXrIMf3eD1Au7k1rzei+62f2YXfya9hS4Lse6o+XHsjk5NY5NdvJryY1YWnJyacmuvk1gsCA5OTXpsa6eSXpsaAkzHxS4Pmi6jGdyXB8hAcvJIIjsXVcalzYgOURrNz5ouq6dvcvLjQEk4AVJxGA0ogfO/pOyhdayFp0853SCB2V61CW0zWCx2LkpDG60crLJdu1Pk+TBqMKNP/wBFZew5Ryk1vmukqRshYau7BRTP0wNoLFQUHhsN1IqK3qL8OhkRudCjGpjYuSunffsyh2zLNoeDfnldroXvp2FSGb87nwguJJvOFSSTTiVATeK7gVM5reQ/rcvMYlt0Xf8AJ7XFQjCcVFJafg78oeTfwUtmT+G/uP8AgonKB8G/gpTMg/dv7j/guXiP2z7o5GM3RPyaDwPcoTMjy8/s2+8pqQ4HgVCZkeXn9mPeWlDyKnY5VYuapufulvqfFXIqmZ+6W+p8VR0/z0aVbiTNi8nH6jPdC3LTYvJReoz3QtyxPkzkHzvLX4s+2/cp8qAy1+L/AL37lPrtVuEOx53qvKPv8mFEW7x3fOoKXURbvHd86lCjuaOH5H0zNto+qWb2bVIXdy5c14/ulmw/4mqScAF7ClwXY93R8uPZHPcQ0W4tJ2jvWAym1WFhpuV3dSCLYtxC1uONBQnu4oDW8U/hYbFtW9sVOO3+F6DEBLBw9Er0Hbwvd07O1Z5Kuk9n8oDxc3ryYhrWzkRv6yO5OTpoJHGhQGu4NVfniq5n7lLkLK8A86TmDRW7pdo6ulWW+dVDwqvl/wBJwtU0zWw2eVzWNoCAKVOJNa8OpX4dLPeWyKqzeWy9Tt+irJRDZrSRi48kw4eKCC8jiaDoXN9Mg5tirtm7o1ZMg2zkLPDC2zz8xgBN2MVccXHF2sklVH6V7UZG2SsUjKGXF93GoZooTsWrj5OcZSOv0KOXF013+GfOpvFdwUxmt5D+t3wUPN4ruBUvmsfA/wBbvgvP4jyX3R7DG+ZHsSGUPJv9VSmY5+7H2j/govKB8G/1VI5jfhz7R/wXOr/tn3Rx8ZuixP0Hh8FBZkHw8/sx7ynHHTwUDmSfvE3sx7wWjT8ip2OVWLqqdn7pZ6p71cVTM/jiz1D3qjp6/XRpVuJNWLyUXs2e6FuK0WE+Di9mz3QtpWJ8mcg+fZZ/F/3v3qeKr+WT97/vfvVgK7NfhDsed6ryj7/IURbfHd86gpZRFu8d3zqChQ3NHD8j6pmwPull1Dkm4qVDANHXWpUfmu4fU7L7JmrcpOo2jsXsKfBdj3dHy49kebvzgl0r0WhaQL+iobtxqeGwb1MsMOcTUNpvdqG4bSjY6altEdMBhTVgl0/IWQaru5AOPattCnQgJLlDsvb2/wC8O1OW2i7vdo7MO1byiwDUMfO6qLFwbOtJGNGmgO7A9mK8XXeaT/Xo/wCyXJI9uXBlEAC84gDWSQB1lYtVlnc4+Gus1CNrL4wx5z9Jrjo6F4tOT4X3TIxr3tADXytBcKaxeFK7wsKVjKSOOHLUbm0iD5yPymFzemU0jH+SgM8cgyW1kODYCxzyGk37wcGjEtoGnDQKq4WYY01di4sqQ2hzqMMMbNUhvySHDGjOa1p6XKqr9yaZt4Wt4NRTjuj5DlDMi1ta66xrxQ4tcB13qLGSskzWeO7KylSXAt5zaH9YwrgvqQyCx2MzpJzsldeZ/wCloEY43elb7RbILOwco9kbdAFWgbLrR8BtXPrUFKGVHWn1WpOSlO2h8otx8G/1VIZiu+7n2ru4K4WqAWoER2Fhaf8AmtDRG0jcynKO6WgHau/J+a0bY2jmsdr5FgZGTujNe9c7EYOSoOCetyitjY1WtLEI5V/Mg/eJ/Zj3wr3Nm4/zHtduIIPZVVfNjIL4p7QeUilcGhj4oTfdGSai91LnRwtWNGomvQ1KtSLtZliqqbn95nqHvVzdhg7A7CCO9Uj6RpA25j5h71pdPi/qErGrV4k5YfJRezZ7oW9c2Tj4KL2bPcC6SoVOTOO9z53ln8Z/e/erCVXMsn75/f8A3qxLs1+EOx5/qvKPv8hRGUPHd86gphQuUjznfOoKFDkaOG5F6zbzjc2CCPki8tYALpIJaBhhQ4qUkzlujn2aRvH/AGFRbDLdjjIJBujQSCd2C3NBOLie+nWvWU39qPcUn9i7ItgzmjcauieG6mgsx3u/hdIzoh9CUf4/9lTgTuWQfkKy5Zcuf2mi/wD06Wt/lehnNDtd0t/2qfHbHt0Pe3pcpGw5eLa8oBLUUAdcFN9btSs3BYRnLDtd1FbGZwwHznf4OVVynlHli2kbIwNTQMSdZNMVy2fKD2VEd3VUlrSa6hUj5qsg+u3nHQAOOJ6gnJ10kndoHYsxyhwq0g8F7WGSPDWgaABwWaIsOdQVJoNpUTJlYIWvlq+KCd+gdZ0rFxx0mm5uHbpUTNzhtETGu9E7qg9Q0rNoDzS6cP1gV6h8V0TQgYgU7+tay7ALEtjMHqcJYfPaXcPF/wAcPisQQxX+UDGCWgbyha0SXRoFSK0XaUDQRiAeKoa0LXLUFaLVLI2MmGISvrQNc8Mbxc8g4cAStps41VbwJA6tCMY4A0cDxFO0fwqnAhKREnIkk9fr05e0/wDiwXooOD3A8pLvqQD6KlrBAyFoZGxscbRgxga1gG4DALx9aJGDCf1DFvGoFT0BZst1xqXBx2aAODf5UJQbRByNtotgDXOJa1gFXSyENjAGk1dpCp8z2Wt4dY7KyYaDbp2XLMG6+RFL039NB+pWK35vQzytktF+UNAu2d7q2drga3+R0OdvdWmpSEo0UwoNG5RjTjHVLUg5EO7NxlBde5ppooC2u4aQOlcc2QZR4rmOHS0/EKzalA5wZyx2ZzYmh01pf5OyRYyOO12qNv6nLTl06nUfE1nFP0Pm2VczrU60GUtaGNkLwL1XEB1dAGnct5FNOB2Go7CrfY8gSzSMnyk8Oe03o7HGT9XhOq9j4aQekcNisctna7x2tdxAPera+DUkknsjlY/BeM1Z7Hy5V7K8lHkazq6Avq9syFBIS2OMNPnPbVrW9AwJXF9hrNeLiZHE6y4dQwVeHwMozu9jUw3TZwneT0KVk5tGMrpugf6XaCrzDmhZgBzHaPTcO5bhmvZxoaelzj8V3IaI9DC6VihLK+gDIUI/4Yz/AJfElbG5MhH/AI7BvuNd/tTLUfO1lfR2WaEaI4x/QwHtC3tgbqa3oa1SB8we2gJoe1bbHZnUrdfU4mgP8L6HO289jABTxnYahoC7gsokdEtmaTWlD6QwK1cs9po0iTdTnDi4YLo5D0iXbtDeof7W1opo7FAkcf1upo7we5wxPA6F0NiGnSdpNVsc0HAgEb8VzOsdMY3Fm4Yt/wASgOkrFVy8rI3x2Xh6TP8AqtkVpa7QRXZoPUVgGyQVC4yF2rleMUsLnhzVlqw60g4MF47tA4nQtboS7yhr+gYNHHaoOOhPNcw+0VqGC8dvmji7+F6hhqOeb27zerX0rZTCgWY1W0YZ7Wq4DW8AeNFsXmNRykGeeRA8Uub01HUVz21spa4McypFA4t0b6aCaVXbVa5VhRIlajsE0JLYr/JFodV0rg505JvumkuuIYObRsdAMcNFNGTLZaKAiJr5y7k3OdCWudGx5BklnBDWtLaFrW3zS7pJNLaFptDWAVeBhr19al7ETEmlcrnmWoZgzQX6zuatDYDJXFzWamk1J3mp0LsF9uFGkfpq3DgcO1ZylUonuOINAAFAFhwXn6yB4wLeIw6xgvTXg6CDwWUjGU6GDALNFlmgIrUi1I8kLFF7XlSJGHCulaZImgEkUoCcKjRwW9cOUHVLYxpcan1VJGTzYYjQvqQXbcebqXVV36T1hemigoNGjoXoLJkkqIiKJIIiLAFFonszX+M0cRgetZRAcdovQirXkj0XY9q8QDlgS84A+IMB06yiIROxrAAABQbNS1uCyiw9jK3PJCywLKKBJgrywYoiiYZ7IWuREWERZhxoFw2VvKkvfjQ4M1DeiLJE63DFZIRFkgxRaJbM06sdowPWERZQRtbCQOa88HAO/wBrVBbCTQgcR/CIrCZ2UWCERAYoo+xC8+R50+KNw+QiKRk7aIAiLKMn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4" descr="data:image/jpeg;base64,/9j/4AAQSkZJRgABAQAAAQABAAD/2wCEAAkGBxQSEhAUEBIUFRQUFBUUFRAVFRAXFBYPFBQWFhQUFhQYHCggGBolGxQUITEhJSkrLi4uFx8zODMsNygtLisBCgoKDg0OGxAQGCwkHyQsLC0rNywsLCw3LCwsLC0sLSwtLC8sKyssLiwsLCwsLCwsLCwsLC8sLSwsLCwsLCwsLP/AABEIANUA7QMBIgACEQEDEQH/xAAbAAEAAgMBAQAAAAAAAAAAAAAABQYBAwQCB//EAEUQAAEDAQMHBgoJBAIDAQAAAAEAAgMRBBIhBQYxQVFhcRMigZGhsSMyM0JScnOywfAHFBYkNFNiwtGCg5LhQ9JEk6Jj/8QAGgEBAAIDAQAAAAAAAAAAAAAAAAIDAQQFBv/EAC8RAAIBAgUCBQMDBQAAAAAAAAABAgMRBBIhMTIFcRMzQYGxFCJRIzSRQmHB4fH/2gAMAwEAAhEDEQA/APuKIiAIiIAiIgCIiAIiIAiIgCIiAIiIAiIgCIiAIiIAiLCAyi8veACTgBrOhRlmzis8k3IRytdJQuoK0oKVF7QTjoqsqLeqRhtLclUWAVlYMhERAEREAREQBERAEREAREQBERAEREAREQBERAEREAWKrJVUz/tlphga+zXroJ5UsALmtpg4awNOhTpwzyUb2uRnLLG5PZRynFAKzSNZsBIqeA0lUvLX0ksZzbOypODXSaz+mMGp7FQbTYrZK0yuaY2H/nmJBcToDQ7nuJ3DpUMAI3BkZ5Sd+DpXY3G6zwGxdangaUdW83waM8RN6LQtOVctzT1M8jnD0NDP8Rh3qf8AoyyCZJDa5RzWEtiG1+hzuABI4k7FVcjZLdap47PGTTS+TYweM879m8r7lYrI2JjI4xdawBrRuCxjqypw8KGhjC03J55G8LKwsrjnRCIiAIiIAiIgCIiAIiIAiIgCIiAIiIAiIgCwq5ntl8WWA3XUkfg0+iNb+jvIVf8Ao9zrlkmkstrffddvQyEAOc0eM1xGk0INdxV6w83T8T0KvFjnyH0RYRCqC0VUNnFnBFZGVebzyDdiFKnedjd6j87M7mWUFkdHS7PNZXW6mvcvneTcm2nKcziCbtRylofoG6ms7GjsW5Rwytnq6L5NarXs8kNznyllC1ZSnuRAvkNQAMGRs46Gt/UVw2rJsdkc5kb+Uk8V8o0Ok84Rj0QcNpPUvsdizZZZrNJDZCI5HtoZ3Cry70ndtNlVU80sy5Ray+1sAZCQWCoLZH6WuB2DTjrW3DFws3slsiiVCWifruWPMDN76rBekHhpqOfta3zWdFcd5KtKALK5U5ucnJm9GKirIIiKJIIiIAiIgCIiAIiIAiIgCIiAIiIAiIgC02qdsbXPeaNaC4nYAtq+cfSfnFQfV43aKGTe6lWs6KgnoVtGn4krfyV1aihG5UM5rdLlG1BkYqXuDGN2NxoDuAq4rrzoyRJk2ezyROLjEGPY86XXQBI00316HK1/RZm5ybDapR4SUUjB0thNOdxd3U2qdz6yR9YszqCr46vaNZFOc3pHcFvRxSVRQ/p2NTwXkz+u5MZKygy0QxTRnmyMDxuqNB2EYjoVLzzz7bEHR2ZwriHTDUdke079AVEs+XprNZTZRJVjnlwaK3rrqcyuptccNtFMZpZtwEtnynNFqLLKXt6DIB0c3rWtVVLDSedpv0/2Ynicyyp2/Leh4zTzTlt7hNPeZZ61rjfl23a6jrd1L67YLFHCxscTAxjRg0Cg/wBlRLs7LGwACUUGADWupQahQLOT87rJK+42UNfqa8FhPCulak8bCrKzmn7llCpQi8sZpvuTqAI0rKybgREQBERAEREAREQBERAEREAREQBERAEREAUZl7LTLJHyklTjQMbS847qnZU9CkJXhoJcaAAkk6ABpK+LZ35bkt1qYyCp5wZEzidJ4kVO4K/D0lOV5cVuU1qmRabsv0ufUD7NLLCTeabgjeKOEhFQSK+LTGo2L5/mrkh2UbWTJUxMN+Vx86pqG12uINd1Vry3m3aYZOSbA9xeQOUYx5jcXUAF6lBjpqvrGamQm2OzsiGLvGkf6Uh0ngNA3AK6tKnSTjSd7lEFOrK81sTDGgAACgGAA2BZISqXhtWjdG6Vq0Zo2SIyzxwgSXH0NSWgkGrmtOAO8L5k1faMpuHIzUPmP90r4u34LhdZd5Q9zzHXopShb+/+DKh8o+OeA7lLlRGUPKO6O5cuhyOPhuR9rzDcTYLLUk8zScdZU+oDMP8AAWT1PiVPr11Lgux7uj5ceyCIisLAiIgCIiAIiIAiIgCIiAIiIAiIUAWFWM985HWRjBCGulcahrqkXADXAEGp0DpUTkr6QQ+yzyShjZoyAIwSA68Oa4A40FDXhvV6w1SUM6WhU68FKzZ4+k3OS4z6vGec4AyH9J0M6dJ3U2rX9F+bd1v1uYc+QeCB0tjNav3F2rdxVYzVyQ/KVrc+WpiYb8rsec4moZxccdwHBfX7Za2wtbzTTQAKClAoYrEU6FPV2it2V0oOpLO/Y7KJRQ5y+30Hdijco56shcA6F5qK1Bb3FcqPVcJJ5Yz+TbcXFXZE2y0vvyeEfg9wpffSl471yukJ0uJ6SsyS3yXDQ4l1Dpo41HevC8VUqScnq9znt6lRyhbZGTvDJHtBkIIa94BBOIIBxXSonK7/ALy72v7lLFdSpfJG/wCDzHUk869zCiMoeUd0dylyojKHju6O5KHI1cNyPteYf4Cyez+JU+oHMX8BZPZjvKnl6+lwXZHu6Plx7IIiKZYEREAREQBFVPtY/wDKHWVg51v/ACh1lZsC2Iqn9q3/AJTesrH2rk/Lb1lLAtqKo/aqT8tvan2qk/Lb2pYFuRVD7Uy/lt7Vg50y+gztSwLgvMjwAScAMSdyqP2pl9BnaoXO3O+QWd7CGi+KVFa01gcdHWpU4OcspGcssblUzgt8mUMoxthxrI1jNgYCcSNgbVx4lc1vyJOJjZooXl7pLpfdfc04G/Sl2mOlSP0dtdE99quhziDGwurrIL3Dqp1q5WjLszjUOLMPFbo44pj+q/S0np9ui0KqGD8Vq+5ZM2MiMsVnZCzEjF76YvlPjOPV1ALznJ4rPWPcVVn5XnofCu0bVGZu5XmnfI2aVzw1oIDqYGuleVx3VaeJws4xi1/06KwzptMnSqtnc6jm+r8SrQqlns6hb6nxXnMCr1kRr8CVsx5jPVb7oWwrVZPEj9RvuhbSkt2cg+fZbd96Ptv3KbKgst/ij7b9ynSu1V4Q7HnOqco+5hRNv8d3R3KWUTb/ACjujuCjQ5Gjh+R9tzG/AWT2Y+KnV87zazhkjstnY1rSGsABNVKfamX0Gdq9fSX2Lse8o+XHsi4Iqf8AaqX0GdqfaqX0GdqssWFwRVD7VS/lt7U+1cn5be1LAt6Ko/auT8tvWVludb/y29ZSwIoxIIV38inIrIOHkk5Jd/JIYkBwcinIrv5JORQHBySpGX8qE2kRsF4VDAAcbxNBTpKveVpxDDI8+a3D1jo+dyoOYliNotb5nVLYqu/rfVrB0C8egLcwz8OLqfwUVlnagS3LzWcgSNq3VXFp9VyrWX7W612mOGPS4hoGmnHgKlfV5LOHAhwBGsECnaqPl2wRwTnkWBnNDqtwNXVqb2nFa2N6lGnSz5Pu20NjBdPlWqeHm031LJY7E2JjI24Na0NHR8V4tDaFUi3SG441xArU449KmM0Ji6z1JJN92J2YLynU8b9Rh7Zbar1Oz9B9PK+a/sTMmg8CojMw+Fn9RvvKWfoPA9yhsyT4af2bfeXCgv0KhXWLiqdn3pb6nxVxVNz80t9T4lVdP89GlW4ExY/Jxeoz3QttVpsZ8HH6jPdC3LE+TOOfPMtn72fbfvU8VAZa/Fn237lPldqtwh2POdV5R9woe3+O7o7lLqIt/lHdHcFChyNLDcmXrIMf3eD1Au7k1rzei+62f2YXfya9hS4Lse6o+XHsjk5NY5NdvJryY1YWnJyacmuvk1gsCA5OTXpsa6eSXpsaAkzHxS4Pmi6jGdyXB8hAcvJIIjsXVcalzYgOURrNz5ouq6dvcvLjQEk4AVJxGA0ogfO/pOyhdayFp0853SCB2V61CW0zWCx2LkpDG60crLJdu1Pk+TBqMKNP/wBFZew5Ryk1vmukqRshYau7BRTP0wNoLFQUHhsN1IqK3qL8OhkRudCjGpjYuSunffsyh2zLNoeDfnldroXvp2FSGb87nwguJJvOFSSTTiVATeK7gVM5reQ/rcvMYlt0Xf8AJ7XFQjCcVFJafg78oeTfwUtmT+G/uP8AgonKB8G/gpTMg/dv7j/guXiP2z7o5GM3RPyaDwPcoTMjy8/s2+8pqQ4HgVCZkeXn9mPeWlDyKnY5VYuapufulvqfFXIqmZ+6W+p8VR0/z0aVbiTNi8nH6jPdC3LTYvJReoz3QtyxPkzkHzvLX4s+2/cp8qAy1+L/AL37lPrtVuEOx53qvKPv8mFEW7x3fOoKXURbvHd86lCjuaOH5H0zNto+qWb2bVIXdy5c14/ulmw/4mqScAF7ClwXY93R8uPZHPcQ0W4tJ2jvWAym1WFhpuV3dSCLYtxC1uONBQnu4oDW8U/hYbFtW9sVOO3+F6DEBLBw9Er0Hbwvd07O1Z5Kuk9n8oDxc3ryYhrWzkRv6yO5OTpoJHGhQGu4NVfniq5n7lLkLK8A86TmDRW7pdo6ulWW+dVDwqvl/wBJwtU0zWw2eVzWNoCAKVOJNa8OpX4dLPeWyKqzeWy9Tt+irJRDZrSRi48kw4eKCC8jiaDoXN9Mg5tirtm7o1ZMg2zkLPDC2zz8xgBN2MVccXHF2sklVH6V7UZG2SsUjKGXF93GoZooTsWrj5OcZSOv0KOXF013+GfOpvFdwUxmt5D+t3wUPN4ruBUvmsfA/wBbvgvP4jyX3R7DG+ZHsSGUPJv9VSmY5+7H2j/govKB8G/1VI5jfhz7R/wXOr/tn3Rx8ZuixP0Hh8FBZkHw8/sx7ynHHTwUDmSfvE3sx7wWjT8ip2OVWLqqdn7pZ6p71cVTM/jiz1D3qjp6/XRpVuJNWLyUXs2e6FuK0WE+Di9mz3QtpWJ8mcg+fZZ/F/3v3qeKr+WT97/vfvVgK7NfhDsed6ryj7/IURbfHd86gpZRFu8d3zqChQ3NHD8j6pmwPull1Dkm4qVDANHXWpUfmu4fU7L7JmrcpOo2jsXsKfBdj3dHy49kebvzgl0r0WhaQL+iobtxqeGwb1MsMOcTUNpvdqG4bSjY6altEdMBhTVgl0/IWQaru5AOPattCnQgJLlDsvb2/wC8O1OW2i7vdo7MO1byiwDUMfO6qLFwbOtJGNGmgO7A9mK8XXeaT/Xo/wCyXJI9uXBlEAC84gDWSQB1lYtVlnc4+Gus1CNrL4wx5z9Jrjo6F4tOT4X3TIxr3tADXytBcKaxeFK7wsKVjKSOOHLUbm0iD5yPymFzemU0jH+SgM8cgyW1kODYCxzyGk37wcGjEtoGnDQKq4WYY01di4sqQ2hzqMMMbNUhvySHDGjOa1p6XKqr9yaZt4Wt4NRTjuj5DlDMi1ta66xrxQ4tcB13qLGSskzWeO7KylSXAt5zaH9YwrgvqQyCx2MzpJzsldeZ/wCloEY43elb7RbILOwco9kbdAFWgbLrR8BtXPrUFKGVHWn1WpOSlO2h8otx8G/1VIZiu+7n2ru4K4WqAWoER2Fhaf8AmtDRG0jcynKO6WgHau/J+a0bY2jmsdr5FgZGTujNe9c7EYOSoOCetyitjY1WtLEI5V/Mg/eJ/Zj3wr3Nm4/zHtduIIPZVVfNjIL4p7QeUilcGhj4oTfdGSai91LnRwtWNGomvQ1KtSLtZliqqbn95nqHvVzdhg7A7CCO9Uj6RpA25j5h71pdPi/qErGrV4k5YfJRezZ7oW9c2Tj4KL2bPcC6SoVOTOO9z53ln8Z/e/erCVXMsn75/f8A3qxLs1+EOx5/qvKPv8hRGUPHd86gphQuUjznfOoKFDkaOG5F6zbzjc2CCPki8tYALpIJaBhhQ4qUkzlujn2aRvH/AGFRbDLdjjIJBujQSCd2C3NBOLie+nWvWU39qPcUn9i7ItgzmjcauieG6mgsx3u/hdIzoh9CUf4/9lTgTuWQfkKy5Zcuf2mi/wD06Wt/lehnNDtd0t/2qfHbHt0Pe3pcpGw5eLa8oBLUUAdcFN9btSs3BYRnLDtd1FbGZwwHznf4OVVynlHli2kbIwNTQMSdZNMVy2fKD2VEd3VUlrSa6hUj5qsg+u3nHQAOOJ6gnJ10kndoHYsxyhwq0g8F7WGSPDWgaABwWaIsOdQVJoNpUTJlYIWvlq+KCd+gdZ0rFxx0mm5uHbpUTNzhtETGu9E7qg9Q0rNoDzS6cP1gV6h8V0TQgYgU7+tay7ALEtjMHqcJYfPaXcPF/wAcPisQQxX+UDGCWgbyha0SXRoFSK0XaUDQRiAeKoa0LXLUFaLVLI2MmGISvrQNc8Mbxc8g4cAStps41VbwJA6tCMY4A0cDxFO0fwqnAhKREnIkk9fr05e0/wDiwXooOD3A8pLvqQD6KlrBAyFoZGxscbRgxga1gG4DALx9aJGDCf1DFvGoFT0BZst1xqXBx2aAODf5UJQbRByNtotgDXOJa1gFXSyENjAGk1dpCp8z2Wt4dY7KyYaDbp2XLMG6+RFL039NB+pWK35vQzytktF+UNAu2d7q2drga3+R0OdvdWmpSEo0UwoNG5RjTjHVLUg5EO7NxlBde5ppooC2u4aQOlcc2QZR4rmOHS0/EKzalA5wZyx2ZzYmh01pf5OyRYyOO12qNv6nLTl06nUfE1nFP0Pm2VczrU60GUtaGNkLwL1XEB1dAGnct5FNOB2Go7CrfY8gSzSMnyk8Oe03o7HGT9XhOq9j4aQekcNisctna7x2tdxAPera+DUkknsjlY/BeM1Z7Hy5V7K8lHkazq6Avq9syFBIS2OMNPnPbVrW9AwJXF9hrNeLiZHE6y4dQwVeHwMozu9jUw3TZwneT0KVk5tGMrpugf6XaCrzDmhZgBzHaPTcO5bhmvZxoaelzj8V3IaI9DC6VihLK+gDIUI/4Yz/AJfElbG5MhH/AI7BvuNd/tTLUfO1lfR2WaEaI4x/QwHtC3tgbqa3oa1SB8we2gJoe1bbHZnUrdfU4mgP8L6HO289jABTxnYahoC7gsokdEtmaTWlD6QwK1cs9po0iTdTnDi4YLo5D0iXbtDeof7W1opo7FAkcf1upo7we5wxPA6F0NiGnSdpNVsc0HAgEb8VzOsdMY3Fm4Yt/wASgOkrFVy8rI3x2Xh6TP8AqtkVpa7QRXZoPUVgGyQVC4yF2rleMUsLnhzVlqw60g4MF47tA4nQtboS7yhr+gYNHHaoOOhPNcw+0VqGC8dvmji7+F6hhqOeb27zerX0rZTCgWY1W0YZ7Wq4DW8AeNFsXmNRykGeeRA8Uub01HUVz21spa4McypFA4t0b6aCaVXbVa5VhRIlajsE0JLYr/JFodV0rg505JvumkuuIYObRsdAMcNFNGTLZaKAiJr5y7k3OdCWudGx5BklnBDWtLaFrW3zS7pJNLaFptDWAVeBhr19al7ETEmlcrnmWoZgzQX6zuatDYDJXFzWamk1J3mp0LsF9uFGkfpq3DgcO1ZylUonuOINAAFAFhwXn6yB4wLeIw6xgvTXg6CDwWUjGU6GDALNFlmgIrUi1I8kLFF7XlSJGHCulaZImgEkUoCcKjRwW9cOUHVLYxpcan1VJGTzYYjQvqQXbcebqXVV36T1hemigoNGjoXoLJkkqIiKJIIiLAFFonszX+M0cRgetZRAcdovQirXkj0XY9q8QDlgS84A+IMB06yiIROxrAAABQbNS1uCyiw9jK3PJCywLKKBJgrywYoiiYZ7IWuREWERZhxoFw2VvKkvfjQ4M1DeiLJE63DFZIRFkgxRaJbM06sdowPWERZQRtbCQOa88HAO/wBrVBbCTQgcR/CIrCZ2UWCERAYoo+xC8+R50+KNw+QiKRk7aIAiLKMn/9k=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6" descr="data:image/jpeg;base64,/9j/4AAQSkZJRgABAQAAAQABAAD/2wCEAAkGBxQSEhAUEBIUFRQUFBUUFRAVFRAXFBYPFBQWFhQUFhQYHCggGBolGxQUITEhJSkrLi4uFx8zODMsNygtLisBCgoKDg0OGxAQGCwkHyQsLC0rNywsLCw3LCwsLC0sLSwtLC8sKyssLiwsLCwsLCwsLCwsLC8sLSwsLCwsLCwsLP/AABEIANUA7QMBIgACEQEDEQH/xAAbAAEAAgMBAQAAAAAAAAAAAAAABQYBAwQCB//EAEUQAAEDAQMHBgoJBAIDAQAAAAEAAgMRBBIhBQYxQVFhcRMigZGhsSMyM0JScnOywfAHFBYkNFNiwtGCg5LhQ9JEk6Jj/8QAGgEBAAIDAQAAAAAAAAAAAAAAAAIDAQQFBv/EAC8RAAIBAgUCBQMDBQAAAAAAAAABAgMRBBIhMTIFcRMzQYGxFCJRIzSRQmHB4fH/2gAMAwEAAhEDEQA/APuKIiAIiIAiIgCIiAIiIAiIgCIiAIiIAiIgCIiAIiIAiLCAyi8veACTgBrOhRlmzis8k3IRytdJQuoK0oKVF7QTjoqsqLeqRhtLclUWAVlYMhERAEREAREQBERAEREAREQBERAEREAREQBERAEREAWKrJVUz/tlphga+zXroJ5UsALmtpg4awNOhTpwzyUb2uRnLLG5PZRynFAKzSNZsBIqeA0lUvLX0ksZzbOypODXSaz+mMGp7FQbTYrZK0yuaY2H/nmJBcToDQ7nuJ3DpUMAI3BkZ5Sd+DpXY3G6zwGxdangaUdW83waM8RN6LQtOVctzT1M8jnD0NDP8Rh3qf8AoyyCZJDa5RzWEtiG1+hzuABI4k7FVcjZLdap47PGTTS+TYweM879m8r7lYrI2JjI4xdawBrRuCxjqypw8KGhjC03J55G8LKwsrjnRCIiAIiIAiIgCIiAIiIAiIgCIiAIiIAiIgCwq5ntl8WWA3XUkfg0+iNb+jvIVf8Ao9zrlkmkstrffddvQyEAOc0eM1xGk0INdxV6w83T8T0KvFjnyH0RYRCqC0VUNnFnBFZGVebzyDdiFKnedjd6j87M7mWUFkdHS7PNZXW6mvcvneTcm2nKcziCbtRylofoG6ms7GjsW5Rwytnq6L5NarXs8kNznyllC1ZSnuRAvkNQAMGRs46Gt/UVw2rJsdkc5kb+Uk8V8o0Ok84Rj0QcNpPUvsdizZZZrNJDZCI5HtoZ3Cry70ndtNlVU80sy5Ray+1sAZCQWCoLZH6WuB2DTjrW3DFws3slsiiVCWifruWPMDN76rBekHhpqOfta3zWdFcd5KtKALK5U5ucnJm9GKirIIiKJIIiIAiIgCIiAIiIAiIgCIiAIiIAiIgC02qdsbXPeaNaC4nYAtq+cfSfnFQfV43aKGTe6lWs6KgnoVtGn4krfyV1aihG5UM5rdLlG1BkYqXuDGN2NxoDuAq4rrzoyRJk2ezyROLjEGPY86XXQBI00316HK1/RZm5ybDapR4SUUjB0thNOdxd3U2qdz6yR9YszqCr46vaNZFOc3pHcFvRxSVRQ/p2NTwXkz+u5MZKygy0QxTRnmyMDxuqNB2EYjoVLzzz7bEHR2ZwriHTDUdke079AVEs+XprNZTZRJVjnlwaK3rrqcyuptccNtFMZpZtwEtnynNFqLLKXt6DIB0c3rWtVVLDSedpv0/2Ynicyyp2/Leh4zTzTlt7hNPeZZ61rjfl23a6jrd1L67YLFHCxscTAxjRg0Cg/wBlRLs7LGwACUUGADWupQahQLOT87rJK+42UNfqa8FhPCulak8bCrKzmn7llCpQi8sZpvuTqAI0rKybgREQBERAEREAREQBERAEREAREQBERAEREAUZl7LTLJHyklTjQMbS847qnZU9CkJXhoJcaAAkk6ABpK+LZ35bkt1qYyCp5wZEzidJ4kVO4K/D0lOV5cVuU1qmRabsv0ufUD7NLLCTeabgjeKOEhFQSK+LTGo2L5/mrkh2UbWTJUxMN+Vx86pqG12uINd1Vry3m3aYZOSbA9xeQOUYx5jcXUAF6lBjpqvrGamQm2OzsiGLvGkf6Uh0ngNA3AK6tKnSTjSd7lEFOrK81sTDGgAACgGAA2BZISqXhtWjdG6Vq0Zo2SIyzxwgSXH0NSWgkGrmtOAO8L5k1faMpuHIzUPmP90r4u34LhdZd5Q9zzHXopShb+/+DKh8o+OeA7lLlRGUPKO6O5cuhyOPhuR9rzDcTYLLUk8zScdZU+oDMP8AAWT1PiVPr11Lgux7uj5ceyCIisLAiIgCIiAIiIAiIgCIiAIiIAiIUAWFWM985HWRjBCGulcahrqkXADXAEGp0DpUTkr6QQ+yzyShjZoyAIwSA68Oa4A40FDXhvV6w1SUM6WhU68FKzZ4+k3OS4z6vGec4AyH9J0M6dJ3U2rX9F+bd1v1uYc+QeCB0tjNav3F2rdxVYzVyQ/KVrc+WpiYb8rsec4moZxccdwHBfX7Za2wtbzTTQAKClAoYrEU6FPV2it2V0oOpLO/Y7KJRQ5y+30Hdijco56shcA6F5qK1Bb3FcqPVcJJ5Yz+TbcXFXZE2y0vvyeEfg9wpffSl471yukJ0uJ6SsyS3yXDQ4l1Dpo41HevC8VUqScnq9znt6lRyhbZGTvDJHtBkIIa94BBOIIBxXSonK7/ALy72v7lLFdSpfJG/wCDzHUk869zCiMoeUd0dylyojKHju6O5KHI1cNyPteYf4Cyez+JU+oHMX8BZPZjvKnl6+lwXZHu6Plx7IIiKZYEREAREQBFVPtY/wDKHWVg51v/ACh1lZsC2Iqn9q3/AJTesrH2rk/Lb1lLAtqKo/aqT8tvan2qk/Lb2pYFuRVD7Uy/lt7Vg50y+gztSwLgvMjwAScAMSdyqP2pl9BnaoXO3O+QWd7CGi+KVFa01gcdHWpU4OcspGcssblUzgt8mUMoxthxrI1jNgYCcSNgbVx4lc1vyJOJjZooXl7pLpfdfc04G/Sl2mOlSP0dtdE99quhziDGwurrIL3Dqp1q5WjLszjUOLMPFbo44pj+q/S0np9ui0KqGD8Vq+5ZM2MiMsVnZCzEjF76YvlPjOPV1ALznJ4rPWPcVVn5XnofCu0bVGZu5XmnfI2aVzw1oIDqYGuleVx3VaeJws4xi1/06KwzptMnSqtnc6jm+r8SrQqlns6hb6nxXnMCr1kRr8CVsx5jPVb7oWwrVZPEj9RvuhbSkt2cg+fZbd96Ptv3KbKgst/ij7b9ynSu1V4Q7HnOqco+5hRNv8d3R3KWUTb/ACjujuCjQ5Gjh+R9tzG/AWT2Y+KnV87zazhkjstnY1rSGsABNVKfamX0Gdq9fSX2Lse8o+XHsi4Iqf8AaqX0GdqfaqX0GdqssWFwRVD7VS/lt7U+1cn5be1LAt6Ko/auT8tvWVludb/y29ZSwIoxIIV38inIrIOHkk5Jd/JIYkBwcinIrv5JORQHBySpGX8qE2kRsF4VDAAcbxNBTpKveVpxDDI8+a3D1jo+dyoOYliNotb5nVLYqu/rfVrB0C8egLcwz8OLqfwUVlnagS3LzWcgSNq3VXFp9VyrWX7W612mOGPS4hoGmnHgKlfV5LOHAhwBGsECnaqPl2wRwTnkWBnNDqtwNXVqb2nFa2N6lGnSz5Pu20NjBdPlWqeHm031LJY7E2JjI24Na0NHR8V4tDaFUi3SG441xArU449KmM0Ji6z1JJN92J2YLynU8b9Rh7Zbar1Oz9B9PK+a/sTMmg8CojMw+Fn9RvvKWfoPA9yhsyT4af2bfeXCgv0KhXWLiqdn3pb6nxVxVNz80t9T4lVdP89GlW4ExY/Jxeoz3QttVpsZ8HH6jPdC3LE+TOOfPMtn72fbfvU8VAZa/Fn237lPldqtwh2POdV5R9woe3+O7o7lLqIt/lHdHcFChyNLDcmXrIMf3eD1Au7k1rzei+62f2YXfya9hS4Lse6o+XHsjk5NY5NdvJryY1YWnJyacmuvk1gsCA5OTXpsa6eSXpsaAkzHxS4Pmi6jGdyXB8hAcvJIIjsXVcalzYgOURrNz5ouq6dvcvLjQEk4AVJxGA0ogfO/pOyhdayFp0853SCB2V61CW0zWCx2LkpDG60crLJdu1Pk+TBqMKNP/wBFZew5Ryk1vmukqRshYau7BRTP0wNoLFQUHhsN1IqK3qL8OhkRudCjGpjYuSunffsyh2zLNoeDfnldroXvp2FSGb87nwguJJvOFSSTTiVATeK7gVM5reQ/rcvMYlt0Xf8AJ7XFQjCcVFJafg78oeTfwUtmT+G/uP8AgonKB8G/gpTMg/dv7j/guXiP2z7o5GM3RPyaDwPcoTMjy8/s2+8pqQ4HgVCZkeXn9mPeWlDyKnY5VYuapufulvqfFXIqmZ+6W+p8VR0/z0aVbiTNi8nH6jPdC3LTYvJReoz3QtyxPkzkHzvLX4s+2/cp8qAy1+L/AL37lPrtVuEOx53qvKPv8mFEW7x3fOoKXURbvHd86lCjuaOH5H0zNto+qWb2bVIXdy5c14/ulmw/4mqScAF7ClwXY93R8uPZHPcQ0W4tJ2jvWAym1WFhpuV3dSCLYtxC1uONBQnu4oDW8U/hYbFtW9sVOO3+F6DEBLBw9Er0Hbwvd07O1Z5Kuk9n8oDxc3ryYhrWzkRv6yO5OTpoJHGhQGu4NVfniq5n7lLkLK8A86TmDRW7pdo6ulWW+dVDwqvl/wBJwtU0zWw2eVzWNoCAKVOJNa8OpX4dLPeWyKqzeWy9Tt+irJRDZrSRi48kw4eKCC8jiaDoXN9Mg5tirtm7o1ZMg2zkLPDC2zz8xgBN2MVccXHF2sklVH6V7UZG2SsUjKGXF93GoZooTsWrj5OcZSOv0KOXF013+GfOpvFdwUxmt5D+t3wUPN4ruBUvmsfA/wBbvgvP4jyX3R7DG+ZHsSGUPJv9VSmY5+7H2j/govKB8G/1VI5jfhz7R/wXOr/tn3Rx8ZuixP0Hh8FBZkHw8/sx7ynHHTwUDmSfvE3sx7wWjT8ip2OVWLqqdn7pZ6p71cVTM/jiz1D3qjp6/XRpVuJNWLyUXs2e6FuK0WE+Di9mz3QtpWJ8mcg+fZZ/F/3v3qeKr+WT97/vfvVgK7NfhDsed6ryj7/IURbfHd86gpZRFu8d3zqChQ3NHD8j6pmwPull1Dkm4qVDANHXWpUfmu4fU7L7JmrcpOo2jsXsKfBdj3dHy49kebvzgl0r0WhaQL+iobtxqeGwb1MsMOcTUNpvdqG4bSjY6altEdMBhTVgl0/IWQaru5AOPattCnQgJLlDsvb2/wC8O1OW2i7vdo7MO1byiwDUMfO6qLFwbOtJGNGmgO7A9mK8XXeaT/Xo/wCyXJI9uXBlEAC84gDWSQB1lYtVlnc4+Gus1CNrL4wx5z9Jrjo6F4tOT4X3TIxr3tADXytBcKaxeFK7wsKVjKSOOHLUbm0iD5yPymFzemU0jH+SgM8cgyW1kODYCxzyGk37wcGjEtoGnDQKq4WYY01di4sqQ2hzqMMMbNUhvySHDGjOa1p6XKqr9yaZt4Wt4NRTjuj5DlDMi1ta66xrxQ4tcB13qLGSskzWeO7KylSXAt5zaH9YwrgvqQyCx2MzpJzsldeZ/wCloEY43elb7RbILOwco9kbdAFWgbLrR8BtXPrUFKGVHWn1WpOSlO2h8otx8G/1VIZiu+7n2ru4K4WqAWoER2Fhaf8AmtDRG0jcynKO6WgHau/J+a0bY2jmsdr5FgZGTujNe9c7EYOSoOCetyitjY1WtLEI5V/Mg/eJ/Zj3wr3Nm4/zHtduIIPZVVfNjIL4p7QeUilcGhj4oTfdGSai91LnRwtWNGomvQ1KtSLtZliqqbn95nqHvVzdhg7A7CCO9Uj6RpA25j5h71pdPi/qErGrV4k5YfJRezZ7oW9c2Tj4KL2bPcC6SoVOTOO9z53ln8Z/e/erCVXMsn75/f8A3qxLs1+EOx5/qvKPv8hRGUPHd86gphQuUjznfOoKFDkaOG5F6zbzjc2CCPki8tYALpIJaBhhQ4qUkzlujn2aRvH/AGFRbDLdjjIJBujQSCd2C3NBOLie+nWvWU39qPcUn9i7ItgzmjcauieG6mgsx3u/hdIzoh9CUf4/9lTgTuWQfkKy5Zcuf2mi/wD06Wt/lehnNDtd0t/2qfHbHt0Pe3pcpGw5eLa8oBLUUAdcFN9btSs3BYRnLDtd1FbGZwwHznf4OVVynlHli2kbIwNTQMSdZNMVy2fKD2VEd3VUlrSa6hUj5qsg+u3nHQAOOJ6gnJ10kndoHYsxyhwq0g8F7WGSPDWgaABwWaIsOdQVJoNpUTJlYIWvlq+KCd+gdZ0rFxx0mm5uHbpUTNzhtETGu9E7qg9Q0rNoDzS6cP1gV6h8V0TQgYgU7+tay7ALEtjMHqcJYfPaXcPF/wAcPisQQxX+UDGCWgbyha0SXRoFSK0XaUDQRiAeKoa0LXLUFaLVLI2MmGISvrQNc8Mbxc8g4cAStps41VbwJA6tCMY4A0cDxFO0fwqnAhKREnIkk9fr05e0/wDiwXooOD3A8pLvqQD6KlrBAyFoZGxscbRgxga1gG4DALx9aJGDCf1DFvGoFT0BZst1xqXBx2aAODf5UJQbRByNtotgDXOJa1gFXSyENjAGk1dpCp8z2Wt4dY7KyYaDbp2XLMG6+RFL039NB+pWK35vQzytktF+UNAu2d7q2drga3+R0OdvdWmpSEo0UwoNG5RjTjHVLUg5EO7NxlBde5ppooC2u4aQOlcc2QZR4rmOHS0/EKzalA5wZyx2ZzYmh01pf5OyRYyOO12qNv6nLTl06nUfE1nFP0Pm2VczrU60GUtaGNkLwL1XEB1dAGnct5FNOB2Go7CrfY8gSzSMnyk8Oe03o7HGT9XhOq9j4aQekcNisctna7x2tdxAPera+DUkknsjlY/BeM1Z7Hy5V7K8lHkazq6Avq9syFBIS2OMNPnPbVrW9AwJXF9hrNeLiZHE6y4dQwVeHwMozu9jUw3TZwneT0KVk5tGMrpugf6XaCrzDmhZgBzHaPTcO5bhmvZxoaelzj8V3IaI9DC6VihLK+gDIUI/4Yz/AJfElbG5MhH/AI7BvuNd/tTLUfO1lfR2WaEaI4x/QwHtC3tgbqa3oa1SB8we2gJoe1bbHZnUrdfU4mgP8L6HO289jABTxnYahoC7gsokdEtmaTWlD6QwK1cs9po0iTdTnDi4YLo5D0iXbtDeof7W1opo7FAkcf1upo7we5wxPA6F0NiGnSdpNVsc0HAgEb8VzOsdMY3Fm4Yt/wASgOkrFVy8rI3x2Xh6TP8AqtkVpa7QRXZoPUVgGyQVC4yF2rleMUsLnhzVlqw60g4MF47tA4nQtboS7yhr+gYNHHaoOOhPNcw+0VqGC8dvmji7+F6hhqOeb27zerX0rZTCgWY1W0YZ7Wq4DW8AeNFsXmNRykGeeRA8Uub01HUVz21spa4McypFA4t0b6aCaVXbVa5VhRIlajsE0JLYr/JFodV0rg505JvumkuuIYObRsdAMcNFNGTLZaKAiJr5y7k3OdCWudGx5BklnBDWtLaFrW3zS7pJNLaFptDWAVeBhr19al7ETEmlcrnmWoZgzQX6zuatDYDJXFzWamk1J3mp0LsF9uFGkfpq3DgcO1ZylUonuOINAAFAFhwXn6yB4wLeIw6xgvTXg6CDwWUjGU6GDALNFlmgIrUi1I8kLFF7XlSJGHCulaZImgEkUoCcKjRwW9cOUHVLYxpcan1VJGTzYYjQvqQXbcebqXVV36T1hemigoNGjoXoLJkkqIiKJIIiLAFFonszX+M0cRgetZRAcdovQirXkj0XY9q8QDlgS84A+IMB06yiIROxrAAABQbNS1uCyiw9jK3PJCywLKKBJgrywYoiiYZ7IWuREWERZhxoFw2VvKkvfjQ4M1DeiLJE63DFZIRFkgxRaJbM06sdowPWERZQRtbCQOa88HAO/wBrVBbCTQgcR/CIrCZ2UWCERAYoo+xC8+R50+KNw+QiKRk7aIAiLKMn/9k="/>
          <p:cNvSpPr>
            <a:spLocks noChangeAspect="1" noChangeArrowheads="1"/>
          </p:cNvSpPr>
          <p:nvPr/>
        </p:nvSpPr>
        <p:spPr bwMode="auto">
          <a:xfrm>
            <a:off x="3048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8" descr="data:image/jpeg;base64,/9j/4AAQSkZJRgABAQAAAQABAAD/2wCEAAkGBhQSEBUUEhQUEhQUFBQVFRQUFRgWFxcXFBUVFBQUFBcXHCYeGBkjGRUUHy8gJCcpLC0sFR4yNTAqNSYrLCkBCQoKDgwOGg8PGiwiHSQpLC8qNC01KSosKSksLCktKTUvKiksLC8qLSspLCwtKS8sLCksLCwsKSk0LC8vLCkpKf/AABEIAMIBAwMBIgACEQEDEQH/xAAcAAABBQEBAQAAAAAAAAAAAAAAAQIDBAUHBgj/xAA+EAABAgMEBgULBAICAwAAAAABAAIDESEEEjFBBVFhcYGRBgcTIqEUIzJCUnKSscHR8DNiguGi8bLCQ4PS/8QAGwEBAAIDAQEAAAAAAAAAAAAAAAECAwQFBgf/xAAzEQACAQMCAwUHBAIDAAAAAAAAAQIDBBEhMQUSQRNhcYGRBiJRobHB0RRC4fAyUiNisv/aAAwDAQACEQMRAD8A7ihCEAIQhACEIQAhCEAIQhACEIQAhCEAIQhACEIQAhCEAIQhACEIQAhCEAIQhACEjnACZoNZWLpLplZYIJdED7oJIhi/hjUUB3lVclHdmWnRqVXinFt9xtoUVmtLYjGvYbzXtDmkZhwmDyUqsY2mnhghCEIBCEIAQhCAEIQgBCEIAQhCAEIQgBCEIAQhCAEIQgBCEIAQhCAELN0l0js9n/VjMaZTuzm87mNm48l5u39Z8MUgQnxP3PPZt4CruBAWOVWEd2btCwuK+tODa+Oy9Xoe2UNqtrIQvRHtYNbnBo8Vyy3dObXFmO0EIVpCbdptcZuntBCxnPLjNxLne04lzuJNSteV2v2o7FH2fqPWrNLw1/H3OmW7rAszJhl+McO62TfidKY2iawLb1gR30htZCHxu5mn+K8o1PasEq85dTq0uE2tL9uX36/Lb5Fu16QiRT52I+JscSRwbgOAWF0gtl1gYMXVO4fc/Jak5YpvQTRHlukb7hOFBlEOqh823iRP+JWB5m1Fbs6lN07eEq0liMFnz6I6l0L0W+z2GDDiEl4bMg+rfJdc/jOXBbaELsRjypJHzatVdWpKpLdtt+YIQhWMQIQhACEIQAhCEAIQhACEIQAhCEAIQhACEIQAhCEAKrpPSAgQzELYjwPVhML3fCFaQoZaLSabWUc20h1sPdMWeCG/uiumfgZT/Jea0h0ptUf9SO+XssPZt3SZIkbyV1LTnQ2zWqZey5EP/lh91/HJ38gV4DTXV7aIE3Qx5RDGbBJ4G2Hn/EncFzq0K3V5Xd+D2fDbnhrwowUJf9tfST/jwPNsbLBSBRtOOsGRGYIxBGR2KQLTPSMeFIFGE8KxiZI1PCjCeCpMTKOnLXdh3Ri+nDP7LqvV10f8lsTbwlEi+cfrEx3Gnc2VNZK5r0S0P5fpFocJwYfffPAtYaNwkbzpU1F2pdyW1aQy3Ufgjg+0Nz2dOFpHd+9L7L7+gIQhdE8cCEIQDZovJJomgFmi8kmhALNE0hKrxNIwm+lEhje9o+qZJUW9kWZovKlZNMwIriyFGhRHAElrIjXOAFCSAZymRzVxQmnsTKEoPElgWaJpEKSot5E0iEAt5E0iEAs0Xkk0IBbyJpEIBZomkQgFvImkUVptTYbHPiODGNE3OcZAAa0JSbeEZmnujVmtAL4zA1wH6zTcc0CeLswNTphcltsJjYjhCeYkMGTXubdLhrl9aT1BbPSrpi61uuMmyzg0bgYhGD4mzU3iayl5q1WxsJhc8yA5k6gMyuVXnGcvdX8nveFWta2pZryfh0j/AD4afawE9pUECKHNDhgQCOImpQVrnXZKCqmlbVchyGLqDdmfzWrIKb0e0V5dpBkM1hs7z/cYRe+IkN4qdXot2QnGCdSf+MVl+R0fqz6P+TWMPcJRI8ojp4hv/jbyM97ivXXk0BKuzCChFRR8zuriVzWlWnvJ5/vgLeReSHxRmNx+iua4t5CbXZzQgBCT8ql/MUATQsPpl0hNisjorQC+bWw2vwLnHOVTJoccclzON1s212HYs92H/wDRK16txCm8SOxY8Gub2HaUsYzjV4Og9ZFu7PRsaRkX3YY/k4Xh8IcuFra0v0wtNqhCHaIgiNDw8G61pBDS2XdAEpOOSwocQOExrI5GS5VzVVWXMtj33BbCVhQdKo1zNt6fDRdxrdGtLeTWuDGwDHi97h7r8P2kr6HB1L5lXeOr/S3lGj4RJm6GOyfWZnDoCZ5lt08Vs2E9XDzOJ7V2uYwuF091/Vff1PRoSfn5JE/yq6h4QVIie784Jfz8qgI48drGue4hrWtLnE4ANEyTwXhbV1wWds7kGM+tCbrQduJPgp+tXTfZWQQWnvxzIyJEobCC7mbo2glcjXPubmUJcsD2HBOC0bmj21wm8vTpouvr9DojOug3hOzANmL0os3SzI7oE9i6RYrayNDbEhm8x7Q5p1g78DsXzY9sl7fq16ZeTxPJ4zvMxD3ScIbzSexrqT1GR1rFb3cubFR7m7xf2fpKh2lpHDjutXleedV/eh2NCSf5ilC6p4IEIVDTWm4VlhGLGJDRQD1nOyaxuZ/2aKG0lll4QlUkoxWW9ibSOkYcCG6JFcGMbiT4ADEk5ALknSbpXEtj6zZBaZshz1YPiSxd4DLWavSHpNEtkS8/usb+nCBo0az7T9Z5LJaXOe2HCaYkV5k1jRMz2rl17h1Pdjt9T3nC+DxtF2tbWfyj/Pxfp8WWu3CGJmpODRiV6/od1YOjObatIjUYVmNABiDFHI3eepb3Qrq5bZiI9pIi2jEZthbG63bcstZ9sDqWxQt8e9I5HFeMdo3SoPTq/wAfn0+JyXpvYxCt0QCge1kQCUgARcMv5McsUFe360rGQYEX34R3mT2eDYnNeGBWpWjy1Gjv8Nq9raU5d2PTT7EVvtNxh1mg45rpHVX0f7Cyds4SfaJOrlDE+zHGZd/IalzzQ2ijbbdDg+oDOIdTGyLzxo3eQu6tAADWiQAA2ADALNaQ5pOb6bHO9obrsqMbaO8tZeHReuvkOnzShAEkx9TLid2rj910jxI5pz5bkE94bj82pUw+kNzvm1ASISIQCV1cpfVNvDdzCzWdI4RNQ5u0ifymVdg29j/Re07iJ8RigOYdcmlpxIUAEyY0xXapu7rdswGu+Nc3hPmJrU6WaU8ptcaLOYfEN2XsN7rP8QFl2WCSZNBcTMyAmaCZMhsB5LgVpdpNyPrnDaH6S3p0n0Wvi9WK90gTvVTR7pTHEfX6KxH9FQwGd4SqTSW9Uj/izYqtqrF/D7lte96rekbbP5QyKZQ+zMYb4dHADMkEfCvAkpGPmlKbpy5kL22hd0XQn1+zydUtnXKwfpWdx2xIgb4NB+ap6J63IrrSwR2QmQXOuuLQ680EyDi5zjOVJ0wmucoWZ3VXOcmguAWEYOKhut8tv6n00DPAzRd2BeO6vulbY9ja2K8CJBlDdPFzQO47OdKb2lWOmfSlkCxxDDLi947OGZEAOfQuE8w28cMl11Vi4c/TB84lY1Y3X6X93Nj+fDGvgcy6c6b8qt0R4M2M81D91hMzjgXFx3ELy4tsol04YT2/lFO90gq+j9GmNFZDbi9wbPVM1J2DHguInzybfU+oOCtqUacNFFfJf3UuObMKAhet6X9EfJbr4Qe6AQ1pe4ESfLbk6U98xqXmIjJqtSm4PlZntLqnc01VpvKfyOsdWfTPtofk0Z3nYY7jj67Bkdbm+I3Fe18uZeu37x1AE8yMOK+b4EdzHBzTdc0zBGRC65YesizMsIiADt/RMAekXgekTj2ec66sQulbXKccTex4rjfA5xrKpbRypvVLo/sn6L0PT9IOkkKxwr8SpNGMbRzzqGzWcAuOac09FtcXtIp2MYPRY3U36nE8gKulNLRLTFdFjOvPdwDW5MYMmj+zMq70Z6LRre8iH3ITTKJFIoP2t9p0suclr1a0q0uWOx1rDhtHhlJ1qzXNjV9F3L+5fyKmjdHRbTFEKztvOOLvVYM3OOQ/BM0XX+ifQyFYWd0X4zh34zh3jra32W/PNaGhNBwbHBEOC26BVzj6Tjm55zPgMkWrT0NlGm+dQlLmt2hbKnq9/oeZ4rxmd23Tp+7T+cvH8GgAN/FKX8d31WRo3Sr4sS66TQQSAJzprM961w3YFtnnzznT+xF9giHOGWxBsDXC/wD4Fy5HaY91hOeW9d4t0Br4T2Pox7HNdM0k4EGddq4bYuj8W0xGsukMY67EfgCQZPDKVNDKi513BuS5d2ez9nrmnChNVZYUXnX4Nfx8z2nVZYWQYDo0Rwa+MZCeIhtJlKnrGZnqDV7oaVhD1xwB+ywYuji1l4MbCY0NDWTwFAJDLwRo6wmK+Xqirjs1byt2nBU4qKPL3t1K6ryrS6v0XReSPSstDS28Kt1yxypxT4bZCuJqceX0UbW1kBJrKSGuVBwHidim5rIagT/JqM+mPddq1sUk9/L+lE899tR6L/mxASoRd3IQHzvY+k1oh4PLhqf3h418Vqv6cl0JzXQ5PLSGuaaAkSnI4cyr2lerJ7ZmA+8PZeJH4hQ8l5O36IjQD52G5u0inAii4nNXp6a/U+oRpcLvWppRzv8A6vz2z8yi8r2PVnCayO6O9l8MaWNqB3niTiJ/tmP5rxcKDEiGUOFEedjTL4jJviug9GbA+HCDCGsOLp1MzuxpIcFktaL5030NLjvEoK2lCm8uTxp0XX5aeYRur2BFjOItPYwi6bWGGSQCZ3L167TAGa9Lojq9sFnc2IXGI5rmva6JFAALSCCGskCJjAzT7PZW+s5xOoU+5V+DZoQwhjeSuhG3pxeUjx9Xi95VjyyqPGMaYXzRyLppYRCtcYMM2FxewjC6/vSGwEkcFjQqNrvK6L1n6OmyFGEqEw3SaBQzcycsgb3xLnMc0kuRXhyVHE+i8Luf1FpCs91HD8Vp89yKxxSSQczMfUK0tHoZ0eFqtTWOJDGgveRQgCglvcWjmq2kLE6DFfDf6THFp1GWBGwivFUnF45uhtWtxFydBv3ks+T/AL9DX6EaeFltjHu/Tf3ImxrvW4GR3T1rX6z9PGNaRBFGQBhPF75EkyMqNujZVeF7SslMXzqanWVZVZKn2fQxuxpTu1d/uSa8+j8llefcMi1ove9V2jWML7VExbOHBbKZmR331FKSaDPNy8TYrE6NFbDYJve4NaNpOexdn0X0YEGGyGXCTRKTMTrOGJMzxWezp80uZ7L6nH9pbzsKHYxfvT/89fXb1HaSjeUsdDi3WwnCThUk5jWZg1GAouTaY0U6zxSx05VLHESvsnR2/XtXb4NkYyty7L1nd478w1eX6awGWyHdZK/DmWRDiTm3Y0/ORyW9c0O0jlbo8vwTif6OryTf/HLfufx/Pd4HJnwJnUM1MJAagrELRsVzzDEN5eMWylLeTQDavXdH+r1ziHxpPlW6P0xL2nH0t3zXLp0Z1HhI93ecTtrSPNUlr0S1b/vxehT6KdCHWmUa0nsbNiJ0fF2MGTdvLWOlwLe2GwQrLDAa0SAuyaOA17cUWfQoNXOLzrrd4Tq7wC1IUANwlylylQcl2KNGNJabnzniPE619PM9IrZdF+X3me3RsWJWM4y9lp/AEulrO1kCTW3ZublMnHE4nitS+dXI/eSqaUgGIy6DI3ge9MDPOW1ZjmGBo+0NZFa40AJnuII+q1IumnOpBYTlM18MPFLA0Qxsrx7VxwaKD/W0rRg2YDIT2CQGxupAZrNDxIhvR4hOYYKgfSe4LSs1jbDHca0bc+dVLd2nn90sjr5j7ICvpGEXwnNAmTKVdoOajs1nEKGGgTec5YuOe4DwCuTOxQwX3jfkZYN3ZnifABASQ2gCQPjXaTtUktvyTe0G7fT5oAB1IB1fwf2oXk9o33X/APRS3d/NQxP1GV9V/wD1QE3D5IRXWOX9oQGZHiD/AGs+K1rqETnsp4q8YQ/v+1E5io4pmzGrKOqM86KGQA8VDaNHAVlOWqtN3+1sDBNJ1VWNLlZuTqOrDDMiE0ZS+28ZKYOknxrNM1kNRGPA5KE2cioM/eryOXisxy3FrQg0pY22iC6E6Za4YjIgzBB2EBYGjurqAysUuinV6LeQrzK9G+NLEEbcRzGHGSTtuIVJUoSfM1qbdG+uKFN0qc2ot50+PjuTWOxQoTbsOGxg1BoC8X1kaHE22hgxkyJ/0cf+PBq9abUBjRQW+EI8J8Nw7rwQSctRA1gyNdSrWpKcHH0M3Dr6VpdRrt5/2709/wA+JxtsPvE8vqnlTWuzOhvcxwk5pIPDMbFo6J6LR7RItbdZ7b6DhmeC4ajKTwlqfVp16NGn2k5JR3y+89N1XaDm91pfgybIfvEd93AGVPaK6U6O1jSTJoGP5rWHoqwMgwWQ2ijGymKEnEmY1mZ4qCJZY0Y943GjBp70uWJ2kruUKfZwUT5RxS9d7cyq9Nl4Lb8+ZLpHTJiUFGasztP2TbLox8T1ZDW6g4a1astmZDPo33a53jvkZBv5VXmx73pGX7ajmTIn5b1mOcRWbRLG64jv8RwqOFVpNhnMgywEpAbpJjXyThEQEwinMcjP7Je3GuW+nzUQenByAnDlG+PWTauz1N2n7f7VUuvGTKa3j5NlifAKZkO6JNPOvPM80BKyEBjUnEnE/mpPu7xxUV52oHcZeH9pe21gjhP5TQglkdfMfaSW8dQ5qNkQHAg7kr4oaCTQATKAjtEScmVF70tjc8NeHPUp2xBgCN39KGytMi53pOqdg9VvAeM1OgHJC0agmdmNUt1Pklu7T4H+0A67v5lQRR51lcn4y/bqU1dh5j7qvFf52HMHCJhXJqAs11jl/aEnajb8J+yEJMwRw4Tb3t2HM0TXMJ1DdU8z9lLFsgJmCWu9oZ+8MDxURjFv6gp7bfR4jFvy2qplEZCkde+v+lI5ieK1CXLcoaMsJY0K0WFNVnQ1eLp4Ce3Ac/sozA1+FP7Vcl5Q5nkzYtKVJ1DH+lUfZpmfobsTvy+a2YkGlMk3yQb1bmKOll4MTyYtqBe24O54HwTHRRuOo05ZHgt90FU4tjyNUUslalHl2Z5+0WKG6IIj4bXPGDiJ4Yctauw7Wpo1gAEwboHw8jhwko4dgecpD2pGu5pr+ZqdFqVfaVMRbbxt3fgsC1AZ/wB7hmpWxHO/aP8AL7D8wVaBZgCZGbhjP0v6CuMarGFrG5LCph+b9alDlG0KRoQCiGMpt3H6YeCkDnDMHfTxH2TQh8UNEzQICTyiXpAjbiPDLemsi9pgZMzli77DxPzia0vq6gyZ9Xfb8FgsBxAO3PmgLDJASFAMk8OVUMOTiNh7w8a+KcHuGIB90yPI/dAWZpbyri0jPu+8JeJoVMCgHloOIB3qs5l990TDWSLq4uxa2RpTHknWmPdbSpJk0aycPzYn2aFdaBicSdZNSeaAlF7WDvEvEfZOEQ5t5EH7HwSTSzQgO3GuW+nzUgKZNN7IapbqfJCSaarxj52HuifJqfdOTjxAI+h8VWjuPaw6A0iYUyGv7oQX0KPtf2u8PuhCSIhMiRAMTuGZ3DEpS1xxN0am1PEn6DilZBAwG84k7yalVMhRNmdOcPzesH0T/DLfMHYkhRQCBEmHZFxm0+6cByBWgQmPYCJEAg5HBCUKWppYoTBc0ebIkPUdhuacvEJ9ntYJumbXey7HhkRuUYMnML2acWKS6ookWRkKnUPqclBdNsjLVVjGfoie3LnnwVt8CdXV2DDjr/KJzWKC7aaKkLRwxd3nazgNwy+e1OuK4VHFh1RoQljQz7VZQ6RIB+m45KEWcj0XcHV8cec1pObNQXVeLNetHXJWESXpNI2jvDmKjiApWEETBBGsKSSrWhonJo84fZMpbXEZb1YwEsWMG7ScAMSdiSFBJN59TkBg3drO1Mh2dzTOYiE4k907gcJbJBSi0D1psP7qcjgeaAmATgEAJwQgAnBACUBCRwKZ2Dchd92nyxTwFWtryZQ2+k/PU31nfTigGwAXuvgza2bWXs8nOmOU5K32xGLTvHeHhXwRDhhoAFABIcE8IAhxgcCJ6s+WKkCjcwHEA7xNN7CWBcOMxydPwQE6cFXDnjJrt02nkZjxCXykD0gW7xT4hMeKAsKpaD56F/7P+IVlrwRMGY2KraT56D/7P+IQguzQkSoSMkgpyRQZBqSScmRIgaJuIA2qAElBaiygcJnISmf4yrxS3nOw7jdZHeO5uXHknw4AbhicSak7yUJyQ3HgZlvsz78ve/N6khRGmjaSxGBG8KdhUEeAHbDk4UI3FVwZudPckaZ0Tg2SzxGfDPeHaN9po7w95ue8K220teJsIcNY+qtgxqQkQqSV5qiIUkA1kmBzakV1RRGK1EbIqpEnEBDSQ3NwxOxv3VdmZWuaJWfFLjdZiPSdk37u2c1JBs4aJDOpJxJ1kqaHBDRICQGSdJXNUYGpbqdJEkIwQeSAegSzdh8JpyReeMWh41tofhP0KsSSgKSMEUK0NcZA19k0PI1UwCbEghwk4A7x8lH5M4eg47nd4c8RzQEz3hoJJkAJlV7AwmcR3pPwGpvqj68VWtEcvcGOEmtIMS7Nw1tFBMDWtKFFDhNpBGwzQgelSJUJBKhKgBOSBKgI3WdpM5SOsUPMVVS0sIjQpOJ9OV6su7skVfVK1/rwf5/8UBavv9lvxn/5QpEIByRxkon2ut1gvuzl6I952W6pTRZJ1iG9+3Bo4Z7yoLjfKC79MTHtn0eAxd8tqfDswBmSXO9o5e6MG8FOkQCFNTkSQkbJNKcUIBklVjWEE3mksf7Tc/eGBVshIgKPlbmUiiQ9ttW8Ri1WDGAF6Yu4znRLaY7WCbs6AYknUBms9ui3HvCTDO8IeLB723dghGTSLDFAJmGYgYF3vahsTwFFY7fW5EFx2U6tO4qy5siq4Myk2sFd7UklM5qYGKTHJakckslKGJXNTI5CGSUBLJElJjCShtdouMJxOAGsnAKdUIXnYt71IdG7XZu4KQWLDZrja1cTecdZOKfEsrXGZEj7QoeYqpUIQQXIjcCHjU6h+IfZKLaB6YLPew+IUU6JIBQU4KsbEMWEsP7cOLTTwQHxG4gRBrb3XfCaHmgLSFBCtjSZTk72XC6eRxVhACo2z9eD/P5K8qFt/Xg73/IIDQQhCAIbAAAAAJYBOKEKC41CEIAQUiEAiRCEJEKEIQGdCraXzrJglPKcpy1LQKEIVEuzxrj8lXsDjI7MEIVXubFP/B+RbSsxCEIQx8cVUaEKSsdiN6AhClGN7kNsPm3+675FR6LHmWbvqUiFJUtoCEIBUqVCECJwQhAMjww5pmAaZiaz9BxCbwJJANJnDchCA1Vn239eDvd8ghCA0kIQhB//2Q=="/>
          <p:cNvSpPr>
            <a:spLocks noChangeAspect="1" noChangeArrowheads="1"/>
          </p:cNvSpPr>
          <p:nvPr/>
        </p:nvSpPr>
        <p:spPr bwMode="auto">
          <a:xfrm>
            <a:off x="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10" descr="data:image/jpeg;base64,/9j/4AAQSkZJRgABAQAAAQABAAD/2wCEAAkGBhQSEBUUEhQUEhQUFBQVFRQUFRgWFxcXFBUVFBQUFBcXHCYeGBkjGRUUHy8gJCcpLC0sFR4yNTAqNSYrLCkBCQoKDgwOGg8PGiwiHSQpLC8qNC01KSosKSksLCktKTUvKiksLC8qLSspLCwtKS8sLCksLCwsKSk0LC8vLCkpKf/AABEIAMIBAwMBIgACEQEDEQH/xAAcAAABBQEBAQAAAAAAAAAAAAAAAQIDBAUHBgj/xAA+EAABAgMEBgULBAICAwAAAAABAAIDESEEEjFBBVFhcYGRBgcTIqEUIzJCUnKSscHR8DNiguGi8bLCQ4PS/8QAGwEBAAIDAQEAAAAAAAAAAAAAAAECAwQFBgf/xAAzEQACAQMCAwUHBAIDAAAAAAAAAQIDBBEhMQUSQRNhcYGRBiJRobHB0RRC4fAyUiNisv/aAAwDAQACEQMRAD8A7ihCEAIQhACEIQAhCEAIQhACEIQAhCEAIQhACEIQAhCEAIQhACEIQAhCEAIQhACEjnACZoNZWLpLplZYIJdED7oJIhi/hjUUB3lVclHdmWnRqVXinFt9xtoUVmtLYjGvYbzXtDmkZhwmDyUqsY2mnhghCEIBCEIAQhCAEIQgBCEIAQhCAEIQgBCEIAQhCAEIQgBCEIAQhCAELN0l0js9n/VjMaZTuzm87mNm48l5u39Z8MUgQnxP3PPZt4CruBAWOVWEd2btCwuK+tODa+Oy9Xoe2UNqtrIQvRHtYNbnBo8Vyy3dObXFmO0EIVpCbdptcZuntBCxnPLjNxLne04lzuJNSteV2v2o7FH2fqPWrNLw1/H3OmW7rAszJhl+McO62TfidKY2iawLb1gR30htZCHxu5mn+K8o1PasEq85dTq0uE2tL9uX36/Lb5Fu16QiRT52I+JscSRwbgOAWF0gtl1gYMXVO4fc/Jak5YpvQTRHlukb7hOFBlEOqh823iRP+JWB5m1Fbs6lN07eEq0liMFnz6I6l0L0W+z2GDDiEl4bMg+rfJdc/jOXBbaELsRjypJHzatVdWpKpLdtt+YIQhWMQIQhACEIQAhCEAIQhACEIQAhCEAIQhACEIQAhCEAKrpPSAgQzELYjwPVhML3fCFaQoZaLSabWUc20h1sPdMWeCG/uiumfgZT/Jea0h0ptUf9SO+XssPZt3SZIkbyV1LTnQ2zWqZey5EP/lh91/HJ38gV4DTXV7aIE3Qx5RDGbBJ4G2Hn/EncFzq0K3V5Xd+D2fDbnhrwowUJf9tfST/jwPNsbLBSBRtOOsGRGYIxBGR2KQLTPSMeFIFGE8KxiZI1PCjCeCpMTKOnLXdh3Ri+nDP7LqvV10f8lsTbwlEi+cfrEx3Gnc2VNZK5r0S0P5fpFocJwYfffPAtYaNwkbzpU1F2pdyW1aQy3Ufgjg+0Nz2dOFpHd+9L7L7+gIQhdE8cCEIQDZovJJomgFmi8kmhALNE0hKrxNIwm+lEhje9o+qZJUW9kWZovKlZNMwIriyFGhRHAElrIjXOAFCSAZymRzVxQmnsTKEoPElgWaJpEKSot5E0iEAt5E0iEAs0Xkk0IBbyJpEIBZomkQgFvImkUVptTYbHPiODGNE3OcZAAa0JSbeEZmnujVmtAL4zA1wH6zTcc0CeLswNTphcltsJjYjhCeYkMGTXubdLhrl9aT1BbPSrpi61uuMmyzg0bgYhGD4mzU3iayl5q1WxsJhc8yA5k6gMyuVXnGcvdX8nveFWta2pZryfh0j/AD4afawE9pUECKHNDhgQCOImpQVrnXZKCqmlbVchyGLqDdmfzWrIKb0e0V5dpBkM1hs7z/cYRe+IkN4qdXot2QnGCdSf+MVl+R0fqz6P+TWMPcJRI8ojp4hv/jbyM97ivXXk0BKuzCChFRR8zuriVzWlWnvJ5/vgLeReSHxRmNx+iua4t5CbXZzQgBCT8ql/MUATQsPpl0hNisjorQC+bWw2vwLnHOVTJoccclzON1s212HYs92H/wDRK16txCm8SOxY8Gub2HaUsYzjV4Og9ZFu7PRsaRkX3YY/k4Xh8IcuFra0v0wtNqhCHaIgiNDw8G61pBDS2XdAEpOOSwocQOExrI5GS5VzVVWXMtj33BbCVhQdKo1zNt6fDRdxrdGtLeTWuDGwDHi97h7r8P2kr6HB1L5lXeOr/S3lGj4RJm6GOyfWZnDoCZ5lt08Vs2E9XDzOJ7V2uYwuF091/Vff1PRoSfn5JE/yq6h4QVIie784Jfz8qgI48drGue4hrWtLnE4ANEyTwXhbV1wWds7kGM+tCbrQduJPgp+tXTfZWQQWnvxzIyJEobCC7mbo2glcjXPubmUJcsD2HBOC0bmj21wm8vTpouvr9DojOug3hOzANmL0os3SzI7oE9i6RYrayNDbEhm8x7Q5p1g78DsXzY9sl7fq16ZeTxPJ4zvMxD3ScIbzSexrqT1GR1rFb3cubFR7m7xf2fpKh2lpHDjutXleedV/eh2NCSf5ilC6p4IEIVDTWm4VlhGLGJDRQD1nOyaxuZ/2aKG0lll4QlUkoxWW9ibSOkYcCG6JFcGMbiT4ADEk5ALknSbpXEtj6zZBaZshz1YPiSxd4DLWavSHpNEtkS8/usb+nCBo0az7T9Z5LJaXOe2HCaYkV5k1jRMz2rl17h1Pdjt9T3nC+DxtF2tbWfyj/Pxfp8WWu3CGJmpODRiV6/od1YOjObatIjUYVmNABiDFHI3eepb3Qrq5bZiI9pIi2jEZthbG63bcstZ9sDqWxQt8e9I5HFeMdo3SoPTq/wAfn0+JyXpvYxCt0QCge1kQCUgARcMv5McsUFe360rGQYEX34R3mT2eDYnNeGBWpWjy1Gjv8Nq9raU5d2PTT7EVvtNxh1mg45rpHVX0f7Cyds4SfaJOrlDE+zHGZd/IalzzQ2ijbbdDg+oDOIdTGyLzxo3eQu6tAADWiQAA2ADALNaQ5pOb6bHO9obrsqMbaO8tZeHReuvkOnzShAEkx9TLid2rj910jxI5pz5bkE94bj82pUw+kNzvm1ASISIQCV1cpfVNvDdzCzWdI4RNQ5u0ifymVdg29j/Re07iJ8RigOYdcmlpxIUAEyY0xXapu7rdswGu+Nc3hPmJrU6WaU8ptcaLOYfEN2XsN7rP8QFl2WCSZNBcTMyAmaCZMhsB5LgVpdpNyPrnDaH6S3p0n0Wvi9WK90gTvVTR7pTHEfX6KxH9FQwGd4SqTSW9Uj/izYqtqrF/D7lte96rekbbP5QyKZQ+zMYb4dHADMkEfCvAkpGPmlKbpy5kL22hd0XQn1+zydUtnXKwfpWdx2xIgb4NB+ap6J63IrrSwR2QmQXOuuLQ680EyDi5zjOVJ0wmucoWZ3VXOcmguAWEYOKhut8tv6n00DPAzRd2BeO6vulbY9ja2K8CJBlDdPFzQO47OdKb2lWOmfSlkCxxDDLi947OGZEAOfQuE8w28cMl11Vi4c/TB84lY1Y3X6X93Nj+fDGvgcy6c6b8qt0R4M2M81D91hMzjgXFx3ELy4tsol04YT2/lFO90gq+j9GmNFZDbi9wbPVM1J2DHguInzybfU+oOCtqUacNFFfJf3UuObMKAhet6X9EfJbr4Qe6AQ1pe4ESfLbk6U98xqXmIjJqtSm4PlZntLqnc01VpvKfyOsdWfTPtofk0Z3nYY7jj67Bkdbm+I3Fe18uZeu37x1AE8yMOK+b4EdzHBzTdc0zBGRC65YesizMsIiADt/RMAekXgekTj2ec66sQulbXKccTex4rjfA5xrKpbRypvVLo/sn6L0PT9IOkkKxwr8SpNGMbRzzqGzWcAuOac09FtcXtIp2MYPRY3U36nE8gKulNLRLTFdFjOvPdwDW5MYMmj+zMq70Z6LRre8iH3ITTKJFIoP2t9p0suclr1a0q0uWOx1rDhtHhlJ1qzXNjV9F3L+5fyKmjdHRbTFEKztvOOLvVYM3OOQ/BM0XX+ifQyFYWd0X4zh34zh3jra32W/PNaGhNBwbHBEOC26BVzj6Tjm55zPgMkWrT0NlGm+dQlLmt2hbKnq9/oeZ4rxmd23Tp+7T+cvH8GgAN/FKX8d31WRo3Sr4sS66TQQSAJzprM961w3YFtnnzznT+xF9giHOGWxBsDXC/wD4Fy5HaY91hOeW9d4t0Br4T2Pox7HNdM0k4EGddq4bYuj8W0xGsukMY67EfgCQZPDKVNDKi513BuS5d2ez9nrmnChNVZYUXnX4Nfx8z2nVZYWQYDo0Rwa+MZCeIhtJlKnrGZnqDV7oaVhD1xwB+ywYuji1l4MbCY0NDWTwFAJDLwRo6wmK+Xqirjs1byt2nBU4qKPL3t1K6ryrS6v0XReSPSstDS28Kt1yxypxT4bZCuJqceX0UbW1kBJrKSGuVBwHidim5rIagT/JqM+mPddq1sUk9/L+lE899tR6L/mxASoRd3IQHzvY+k1oh4PLhqf3h418Vqv6cl0JzXQ5PLSGuaaAkSnI4cyr2lerJ7ZmA+8PZeJH4hQ8l5O36IjQD52G5u0inAii4nNXp6a/U+oRpcLvWppRzv8A6vz2z8yi8r2PVnCayO6O9l8MaWNqB3niTiJ/tmP5rxcKDEiGUOFEedjTL4jJviug9GbA+HCDCGsOLp1MzuxpIcFktaL5030NLjvEoK2lCm8uTxp0XX5aeYRur2BFjOItPYwi6bWGGSQCZ3L167TAGa9Lojq9sFnc2IXGI5rmva6JFAALSCCGskCJjAzT7PZW+s5xOoU+5V+DZoQwhjeSuhG3pxeUjx9Xi95VjyyqPGMaYXzRyLppYRCtcYMM2FxewjC6/vSGwEkcFjQqNrvK6L1n6OmyFGEqEw3SaBQzcycsgb3xLnMc0kuRXhyVHE+i8Luf1FpCs91HD8Vp89yKxxSSQczMfUK0tHoZ0eFqtTWOJDGgveRQgCglvcWjmq2kLE6DFfDf6THFp1GWBGwivFUnF45uhtWtxFydBv3ks+T/AL9DX6EaeFltjHu/Tf3ImxrvW4GR3T1rX6z9PGNaRBFGQBhPF75EkyMqNujZVeF7SslMXzqanWVZVZKn2fQxuxpTu1d/uSa8+j8llefcMi1ove9V2jWML7VExbOHBbKZmR331FKSaDPNy8TYrE6NFbDYJve4NaNpOexdn0X0YEGGyGXCTRKTMTrOGJMzxWezp80uZ7L6nH9pbzsKHYxfvT/89fXb1HaSjeUsdDi3WwnCThUk5jWZg1GAouTaY0U6zxSx05VLHESvsnR2/XtXb4NkYyty7L1nd478w1eX6awGWyHdZK/DmWRDiTm3Y0/ORyW9c0O0jlbo8vwTif6OryTf/HLfufx/Pd4HJnwJnUM1MJAagrELRsVzzDEN5eMWylLeTQDavXdH+r1ziHxpPlW6P0xL2nH0t3zXLp0Z1HhI93ecTtrSPNUlr0S1b/vxehT6KdCHWmUa0nsbNiJ0fF2MGTdvLWOlwLe2GwQrLDAa0SAuyaOA17cUWfQoNXOLzrrd4Tq7wC1IUANwlylylQcl2KNGNJabnzniPE619PM9IrZdF+X3me3RsWJWM4y9lp/AEulrO1kCTW3ZublMnHE4nitS+dXI/eSqaUgGIy6DI3ge9MDPOW1ZjmGBo+0NZFa40AJnuII+q1IumnOpBYTlM18MPFLA0Qxsrx7VxwaKD/W0rRg2YDIT2CQGxupAZrNDxIhvR4hOYYKgfSe4LSs1jbDHca0bc+dVLd2nn90sjr5j7ICvpGEXwnNAmTKVdoOajs1nEKGGgTec5YuOe4DwCuTOxQwX3jfkZYN3ZnifABASQ2gCQPjXaTtUktvyTe0G7fT5oAB1IB1fwf2oXk9o33X/APRS3d/NQxP1GV9V/wD1QE3D5IRXWOX9oQGZHiD/AGs+K1rqETnsp4q8YQ/v+1E5io4pmzGrKOqM86KGQA8VDaNHAVlOWqtN3+1sDBNJ1VWNLlZuTqOrDDMiE0ZS+28ZKYOknxrNM1kNRGPA5KE2cioM/eryOXisxy3FrQg0pY22iC6E6Za4YjIgzBB2EBYGjurqAysUuinV6LeQrzK9G+NLEEbcRzGHGSTtuIVJUoSfM1qbdG+uKFN0qc2ot50+PjuTWOxQoTbsOGxg1BoC8X1kaHE22hgxkyJ/0cf+PBq9abUBjRQW+EI8J8Nw7rwQSctRA1gyNdSrWpKcHH0M3Dr6VpdRrt5/2709/wA+JxtsPvE8vqnlTWuzOhvcxwk5pIPDMbFo6J6LR7RItbdZ7b6DhmeC4ajKTwlqfVp16NGn2k5JR3y+89N1XaDm91pfgybIfvEd93AGVPaK6U6O1jSTJoGP5rWHoqwMgwWQ2ijGymKEnEmY1mZ4qCJZY0Y943GjBp70uWJ2kruUKfZwUT5RxS9d7cyq9Nl4Lb8+ZLpHTJiUFGasztP2TbLox8T1ZDW6g4a1astmZDPo33a53jvkZBv5VXmx73pGX7ajmTIn5b1mOcRWbRLG64jv8RwqOFVpNhnMgywEpAbpJjXyThEQEwinMcjP7Je3GuW+nzUQenByAnDlG+PWTauz1N2n7f7VUuvGTKa3j5NlifAKZkO6JNPOvPM80BKyEBjUnEnE/mpPu7xxUV52oHcZeH9pe21gjhP5TQglkdfMfaSW8dQ5qNkQHAg7kr4oaCTQATKAjtEScmVF70tjc8NeHPUp2xBgCN39KGytMi53pOqdg9VvAeM1OgHJC0agmdmNUt1Pklu7T4H+0A67v5lQRR51lcn4y/bqU1dh5j7qvFf52HMHCJhXJqAs11jl/aEnajb8J+yEJMwRw4Tb3t2HM0TXMJ1DdU8z9lLFsgJmCWu9oZ+8MDxURjFv6gp7bfR4jFvy2qplEZCkde+v+lI5ieK1CXLcoaMsJY0K0WFNVnQ1eLp4Ce3Ac/sozA1+FP7Vcl5Q5nkzYtKVJ1DH+lUfZpmfobsTvy+a2YkGlMk3yQb1bmKOll4MTyYtqBe24O54HwTHRRuOo05ZHgt90FU4tjyNUUslalHl2Z5+0WKG6IIj4bXPGDiJ4Yctauw7Wpo1gAEwboHw8jhwko4dgecpD2pGu5pr+ZqdFqVfaVMRbbxt3fgsC1AZ/wB7hmpWxHO/aP8AL7D8wVaBZgCZGbhjP0v6CuMarGFrG5LCph+b9alDlG0KRoQCiGMpt3H6YeCkDnDMHfTxH2TQh8UNEzQICTyiXpAjbiPDLemsi9pgZMzli77DxPzia0vq6gyZ9Xfb8FgsBxAO3PmgLDJASFAMk8OVUMOTiNh7w8a+KcHuGIB90yPI/dAWZpbyri0jPu+8JeJoVMCgHloOIB3qs5l990TDWSLq4uxa2RpTHknWmPdbSpJk0aycPzYn2aFdaBicSdZNSeaAlF7WDvEvEfZOEQ5t5EH7HwSTSzQgO3GuW+nzUgKZNN7IapbqfJCSaarxj52HuifJqfdOTjxAI+h8VWjuPaw6A0iYUyGv7oQX0KPtf2u8PuhCSIhMiRAMTuGZ3DEpS1xxN0am1PEn6DilZBAwG84k7yalVMhRNmdOcPzesH0T/DLfMHYkhRQCBEmHZFxm0+6cByBWgQmPYCJEAg5HBCUKWppYoTBc0ebIkPUdhuacvEJ9ntYJumbXey7HhkRuUYMnML2acWKS6ookWRkKnUPqclBdNsjLVVjGfoie3LnnwVt8CdXV2DDjr/KJzWKC7aaKkLRwxd3nazgNwy+e1OuK4VHFh1RoQljQz7VZQ6RIB+m45KEWcj0XcHV8cec1pObNQXVeLNetHXJWESXpNI2jvDmKjiApWEETBBGsKSSrWhonJo84fZMpbXEZb1YwEsWMG7ScAMSdiSFBJN59TkBg3drO1Mh2dzTOYiE4k907gcJbJBSi0D1psP7qcjgeaAmATgEAJwQgAnBACUBCRwKZ2Dchd92nyxTwFWtryZQ2+k/PU31nfTigGwAXuvgza2bWXs8nOmOU5K32xGLTvHeHhXwRDhhoAFABIcE8IAhxgcCJ6s+WKkCjcwHEA7xNN7CWBcOMxydPwQE6cFXDnjJrt02nkZjxCXykD0gW7xT4hMeKAsKpaD56F/7P+IVlrwRMGY2KraT56D/7P+IQguzQkSoSMkgpyRQZBqSScmRIgaJuIA2qAElBaiygcJnISmf4yrxS3nOw7jdZHeO5uXHknw4AbhicSak7yUJyQ3HgZlvsz78ve/N6khRGmjaSxGBG8KdhUEeAHbDk4UI3FVwZudPckaZ0Tg2SzxGfDPeHaN9po7w95ue8K220teJsIcNY+qtgxqQkQqSV5qiIUkA1kmBzakV1RRGK1EbIqpEnEBDSQ3NwxOxv3VdmZWuaJWfFLjdZiPSdk37u2c1JBs4aJDOpJxJ1kqaHBDRICQGSdJXNUYGpbqdJEkIwQeSAegSzdh8JpyReeMWh41tofhP0KsSSgKSMEUK0NcZA19k0PI1UwCbEghwk4A7x8lH5M4eg47nd4c8RzQEz3hoJJkAJlV7AwmcR3pPwGpvqj68VWtEcvcGOEmtIMS7Nw1tFBMDWtKFFDhNpBGwzQgelSJUJBKhKgBOSBKgI3WdpM5SOsUPMVVS0sIjQpOJ9OV6su7skVfVK1/rwf5/8UBavv9lvxn/5QpEIByRxkon2ut1gvuzl6I952W6pTRZJ1iG9+3Bo4Z7yoLjfKC79MTHtn0eAxd8tqfDswBmSXO9o5e6MG8FOkQCFNTkSQkbJNKcUIBklVjWEE3mksf7Tc/eGBVshIgKPlbmUiiQ9ttW8Ri1WDGAF6Yu4znRLaY7WCbs6AYknUBms9ui3HvCTDO8IeLB723dghGTSLDFAJmGYgYF3vahsTwFFY7fW5EFx2U6tO4qy5siq4Myk2sFd7UklM5qYGKTHJakckslKGJXNTI5CGSUBLJElJjCShtdouMJxOAGsnAKdUIXnYt71IdG7XZu4KQWLDZrja1cTecdZOKfEsrXGZEj7QoeYqpUIQQXIjcCHjU6h+IfZKLaB6YLPew+IUU6JIBQU4KsbEMWEsP7cOLTTwQHxG4gRBrb3XfCaHmgLSFBCtjSZTk72XC6eRxVhACo2z9eD/P5K8qFt/Xg73/IIDQQhCAIbAAAAAJYBOKEKC41CEIAQUiEAiRCEJEKEIQGdCraXzrJglPKcpy1LQKEIVEuzxrj8lXsDjI7MEIVXubFP/B+RbSsxCEIQx8cVUaEKSsdiN6AhClGN7kNsPm3+675FR6LHmWbvqUiFJUtoCEIBUqVCECJwQhAMjww5pmAaZiaz9BxCbwJJANJnDchCA1Vn239eDvd8ghCA0kIQhB//2Q=="/>
          <p:cNvSpPr>
            <a:spLocks noChangeAspect="1" noChangeArrowheads="1"/>
          </p:cNvSpPr>
          <p:nvPr/>
        </p:nvSpPr>
        <p:spPr bwMode="auto">
          <a:xfrm>
            <a:off x="1524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12" descr="data:image/jpeg;base64,/9j/4AAQSkZJRgABAQAAAQABAAD/2wCEAAkGBxAQEhAUEBQPEA8SEBAQDxQPDxAPDxAQFBcYFhQVFBQYHSggGBolGxQUITEhJSkrLi4uFx8zODMsNygtMSsBCgoKDg0OGxAQGiwkHCQ3KywsLCwsLDAsLCwsLCwsLCwsLC0sLCwuLCwsLCwsLCwsLCwsLCwsLCwsLCwsLCwsLP/AABEIAOEA4QMBEQACEQEDEQH/xAAcAAEAAgIDAQAAAAAAAAAAAAAABQYEBwIDCAH/xABFEAABAwICAwwGBwcEAwAAAAABAAIDBBEFEgYhMRMiI0FRYXFyc7GyswckdIGRoRQyMzRCUmIlY4KSosHRFUOE4VNktP/EABwBAQACAwEBAQAAAAAAAAAAAAAEBQIDBgcBCP/EADURAQACAQIDBwIFAwQDAQAAAAABAgMEEQUjcRIhIiQxMrFhgQYTQVGCMzSRQrLR8BRiwRX/2gAMAwEAAhEDEQA/AN4oCAgICAgICAgICAgICAgICAgICAgICAgICAgICAgICAgICAgIMd1bEDlL4w7kL2g/Bavz8cTt2o3bIxXmN4idujua8HYQeggrOLRPpLCYmPVyWT4ICAgICAgICAgICAgICAgICAgICAgICAghcb0jhpXBjyGyFuYZg/Ja5G1oPIoWr1f5PdHr9U7S6DLqK9qkbxCv1eMTT3ySMc3kgkb8wDmXO6nPr8vT6T/2Vni0uHF7qzv9Y/7CCq4y36wLT+oEd6rJpeO+0StcV6T7ZhH1VRuDQ98ggYfquc8szdQDfP8A4QVY6bBqL+3eIfMufT190RM/t6od3pGnY9raaSd93taX1DyW2JA3sRJ+Lj7le6el8fuvMqfUzjyR4aRXpHe38FaKJ9QEBAQEBAQEBAQEBAQEBAQEBAQEBAQEGsvSaPWY+xHiKoOLTzIdf+Hp5NuqoiNVPa2X8zulcEqZRLC0PfkMjAW5iWEE6xl2KTpslpy1iZ7lbr8OP8m1orG/7/q1XVzPle58jnSPJN3PcXOPvKvJn9HO1jucqNnCR9ozxBfKz3vto8MvW4VjCkfUBAQEBAQEBAQEBAQEBAQEBAQEBAQEBBrf0kNvUx9iPEVz3F55kOs4BO2G3VVQxU+69mzOwlnDQ9qzvW7SzzqoWunkW6NWmPWekq+tPeoqx3O+jj38fXZ4gvlbd8Pto8MvVwVrHo599X0EBBjVddFELyODea+s9A41spivedqwi6jW4NPG+S0QrOKaWu1iBtv1P1n3N/yrLBw3fvyS5zVfiTfw4K/eUEzSusZ+MP5nsae6ynzw3Bb9NkLDxrV19bb9WXB6QpG/awscOWN5afgb96034LE+23+Vrh47affT/Cx4RpTDUPbG5r4JngujjmLGvka0XJawHNlsNpACqs+lti794mP3heafUfnRv2ZjqnlFSRAQEBAQEBAQEBAQEBAQa89ITb1EfZDxFc3xmebHR1PAp5Vuqshipt11MszC2cND2jO9btLPOqiayeRZrDc9Z6Ve2nvlV1jud9JHv2ddneF8rbxQ+3jwy9SBXUejmpHOAFyQANpOoBfSI3U7SD0j0NLdrHGplGrLCQWA/qk2fC6j31FK/VbaXg2pzd8x2Y/ef+ETQ+l+kdYTQzxcpbklYPmD8l8rqqz6t2bgOantmJUefTWr3WRwdHNGZHmPd4g47nmOQXFnbLca9DwcL098NLRvEzEek/RwWsxUtltXLWJmJ272TDpfG77aBzTywS6v5Hg+JfLcMy19l4nrH/2P+Fbbh2lt6RMdPRlvxGlME9RnlEUAYZWmEbtwjsjA3fZSSePMLKLk/OxWrS1Y3t6d/d3GHg0Xnw37uikYpp1KbtpGCmbsEhO6VR5w/ZHq/KARyrdGlm3flnf6R6L3T6HDg9sbz+8pH0LyufjETnuc97o6guc9xc5xyHWSdZUXi1Irpdoj9YT8fq9JLlG8QEBAQEBAQEBAQEBAQEFB09bednZDvK5jjc82OjpuCTyrdVcDFSbribMvDGcLF2jO9b9JPOqi6ueTZrTc9ZV3e3fKJWO5kUse/Z1294XylvFBePDL0wF0EejlpaI000x3eoqIKgVLYop5oh9HnbkLWOLQTE5m+Oq+tyhZp7U7Tu6rh2KcFIyUiszPf3x3/wCVb3GkeBkqgwm2qoppY9fIXR5x71H/ACY/SVt/+hk/14/8Tv8A8PrsCcAXvlpW04dldM2eOVl9uVrGEvLiAbNy8XEs64piWnJr6TG0RO/7bf8Ae50iMcRuOIkZSRxG3F0L1vRz5enSPh5Jrbb6i+/7z8u1sa3zKHNmfIz9m4p0UPnhVWtnfUYf5fCx4db3fZQGxKQnTdffQtHbFYOyqPAVVcY/tp6wzw23s9HrkksQEBAQEBAQEBAQEBAQEFG04bednZDvK5bjk82vR0fBp5Vuqvhiot1tMsvDmcLF129636SedVG1U8qzXAi1q5vbvlhWO6GRTR75nWb3hfKW8UF48EvRgXTR6OSl5d0uHr1d7ZU+Y5V2SfFLtdHHIp0hE2WG6Tskz9wf7bF5Ui209PuhZe7PHSWdAzet6re5ep6OfL06R8PJ9dbzGTrPy72xrfNkKbMyZn7OxP8A4P8A9AVZqp8xi/l8LLh1u66jshUndKm68+h6O2Jw9nP4Cqvi8+WnrDbpbb5HoRcmsxAQEBAQEBAQEBAQEBAQUvTNt5mdmO8rk+PTzq9F/wAJnbHPVBBiod1rMsqgZwkfXb3rfpJ59UbUzy5a+ESt728UttY7od9PFvm9ZvevlLeODJHgl6AC6yPRx8vMGlo9ervbKnzHKtye+Xc6KPL06QibLWldlIy/cH+2xeVIt+P2/dXanuzx0lL00e9Z1G9wXp2knkU6Q8f11vM5Os/LvbGt02QpszZI/UMR6KPzwq/Uz5jF/L4WXD7eHJ9lNZCpO7dN109E8dsRhP7ubwFVnFp8vPWEnRW3yt8LlV0ICAgICAgICAgICAgICCoaXN4ZnZjvK5D8QTzq9F5wueXPVDBioJlZTZk0TOEj67e9b9HPPq0aieXKhiJWt7eKU2sd0O+ni3zes3vWOO3jjq+ZI8Et5hdnX0hxkvMelg9erva6jzHKry++XfaGPL06QirLXul9lm1P3B3tsflSKRi9v3VOt7s8dJWClZvGdRncF6VpZ5FOkPF9dbzOTrPyyGxrdMoc2Zzo/Ua/opPOCgaiefi/l8LHQW5eT7fKpsgUndlN1w9GMVq+LqS+Eqt4pPl5+yXw62+dutcw6MQEBAQEBAQEBAQEBAQEFW0pbeVvUHeVx34hnn16Lnhs7UlEBi53dYTZkUjd+zrN71J0c8+rRnnwSpQiVjkt4pWtY7od8EW+b1h3rHHbxx1h8yR4J6NyjYu6r6Q4mXmbSseu1vtdR5jlVZffL0PQR5anSEVZa0vssut+4O9tj8qRScPt+6l4j3Z69J+Vpo4+Dj7NnhC9F008mnSHiGvt5nJ1n5ZLY1tmyDNmdufqdd0U3mhQs88/H9/hZaG3Ky/b5VtkCk7sJutfo7itWx9SXwlV3E55E/ZP4VbfUx0lt1c26sQEBAQEBAQEBAQEBAQEFZ0m+0b1P7lcZ+Iv69ei34f7JQ5cuf2WOznSO4SPrt71K0cc6rXnjlyrWQBSbz4pWtPbDlG4Xb1h3rLFHjjrDHLPgnpLboXeV9IcRLzTpUPXa32uo8xyqcvvl6Pw6PK4+kIvKte6b2WRiOqgd7bH5UilYPbKg4p3Z69J+VyoY+Di7OPwheg6aeTXpDwjX28zk6z8spsa2zZBmzNbH6rWdFP5gUPNPOx/f4WOityMv8flCMgUjdonIsugsVquM/pk8KgcRnkz9llwW++qjpLaC552ggICAgICAgICAgICAgIKvpWbSM6n91yH4hrzqz9Fxw32ygS9c9stYh2UTuEj67e9StJHOq1aiOVKtvkUm1fFKdWe6HFkm+b1h3rZir446w15Z8EtzhdvX0hxrzbpS312s9qqPG5U+b3y9M4bXymPpCLyrWndl2Yr9wPtsflSKZp/bLnOMxtmr0n5XzD4+Ch7KPwhd5p55VekPz/xC3msnWflltjW2bIM2ZsUfq9V0QeYFEyzzaff4WOjt5fN/H5RrIFvmUK2RP6IRWqWH9L+5QdfPKW3Abb6yOkthKid6ICAgICAgICAgICAgICCr6XDW08gHzJ/6XL8ervMT+y44ZPrCsl65vZdRDtoHcLF2je9StJHOq06mOVZVnyKXaviltie5xjk3zes3vWeKvjhryW8Et4tkadQIJGo2IuDzrsa2rMd0uS3jd5y0oHrlZ7VP43KmzTzJepcMr5TH0hGZVr3Tuy+419wPtkflSKbpfbLl+O92anSflsXDY+Ch7GLwBdxgnl16PzxxC3msnWflmNjWyZQZszYI+BqOiHxqNknmU+/wn6W3lc/8flisgW7dXTdM6NR2nb0O7lC1s8pc/h22+ujpK6qmejCAgICAgICAgICAgICAgrukjczrHjZ/cqi4rXtW2+i00E7Rup0lwSDqI1Fctak1naXQ12mN4dmHu4WLtGd4UjSRzqtWqjk2QtHgs8oD7ZIjez3XsRzDjUnPb8ud5iZ+ys1HEceGNvWWV/pkcfK53K7+wUL/wAi1vo5zV8Uz5e6J2j6MSeVzTma5zXcrXFrviFJxXtWd4lSzaYneJVCukLpJC4lzi9xcSbkknWSVbVmZjeXuXB530OLf9odF19WW8OOOn1D/mx+VIp+k9suT/EE86nSfls/C2cDB2MXgC7TDPLr0fnHiNvNZOs/LMDVnug7sqmI3Kfoi8a0ZP6lfv8ACy02/wD4mf8Ah/uYpct+yt2SWjb71DOh3coutjlL78OR52OkrqqV6MICAgICAgICAgICAgICCu6RHhG9Qd5VLxH+pC10HslXMRp84u36w+YVPnwduN49Vtgydmdp9EdhruGh7Rneo2ljnVSdVHJsrdG+Zm+ikljvr3kjmg9IBsfep1s81mY3eZ8QteNTaazKUjxmo2SthmHGXx5Hn+NmU/G6wnLjt7qx8NEZ7/6oiWPjmIsip92jhAkM7IQ2WQyxNzMe/MG2BJGS1nEjXxqXpsWC0TeI9P0ba9iY7WylyTF5LnWzOOZ1gGi51mwGodAW6Y73tHCbeSxdIcbr5ssO0Y4fUD7bH5UinaX2y5Xj886nSW0sMfaCDsYvAF2WCOXD86a+vmsnWfl2OlW+Ko0VZNJJwVR0Q+NacteZT7/Cz01fKZv4/LCdKpEVV8USWi0w+ksuQBledZtxKJr42wr78P185HSVyGLQXsXW5yCAfeqF37Ljla4XaQ4crSCEHNAQEBAQEBAQEBAQEBBWdJTwjeoO8qn4h74W/D48EoguVfssNmK2kvNE9u3dWFw5de1Y0wc2LQzyZdsNqyhMLpM0UZ5W3VXqsm2W0OF1tN89pZX0HmUf85E/LRGmVPlo289ZF5UyuuG33x26srV7NFGJU57Bwm3ksfSDMvuyw7T7jR/Z59tj8qRTdL7Zcxx6ebTpLZOHy8DB2MXgC7bT15dej8/66vmcnWflzdKpEVaIqy6KTgarmEHmKPljm4/v8LHT18rm/j8s3CMBdO0Pc8Bh1hrCHSEc/wCVRtRr4xzNKx3rHh/ArZqxkyTtWf8AKYbRxxCzG5eXjceknWqfLnvlne0ur02jw6eu2OuzBqVqSkdI9zczmuyBozOfn3NrG8rnkgNHSUEbg/pQz1tLRwvNWJpmxySuGWKMce53GaQ6jvjYcmZBtxAQEBAQEBAQEBAQfHOA1kgDn1IKppFM10gym4yAfMqo1/vhc8OjwSiSVB2WOzspDwjOu3vW3DHjhqzxy5cdGqEPo6Zw2mIX5DrKo9fp+1ktNfVy2ppvkmWWaS21UtptWdpRuwrXpChtSx+1s8qVX/B774r9WjUxtSOrV8x3x6Sruvo9V4VbyePpDhdfdlh2nPGT+zz7dH5Mimab2y5njk82nSWwKGXgoexi8AXd6evLr0eGayvmL9Z+XJ0qkxVoirNopPV6zop/MUbNXnY/v8LHT18vl/j8pLDtccZ/Q0rnNZ/Xt1djw7+1p0SkVZKNWYuHI8B4+ajJr7Uyt3OVxjGZkMsoyuc1rjGxzwCDfUcttSDQekOOVVcRu7+DBzMhjGSBh5Q3jP6nXPOg7PR3DbFcO9qZ3FB6sQEBAQEBAQEBB1TVDGfWI6Np+CDAmxM/gFuc6z8EGDJI531iT0oIjFTvh1f7lVOu98Lvhv8ATlhFyhbLLZ2UbuEZ129624o8cNOpjlWZWh8vqVL2Q7yq3U15tnLZ7eOUs9wO1RMmCuSNrQ09pUvSJH6tFx+tM8qVSdFg/Jx22n1lD1k+COrUlY0te4EEayRcWuOIq3rHhh6fwq8To8fR0XWWyw7Tsxg/s8+3R+TIpmm9sub43PNr0ldqOXgouyj8IXoGmryq9IeL6uvPv1l9dKpMVaoqz6KT1Wu6tN5oUXNXzGL+XwsNNXkZf4/Ky4HHeCA8sbT8lzGu/uL9XWaGNtPTolI6dREp9r6e0FSf/VqfKcg89up9SCX0DgtiVAeSpZ3FB6aQEBAQEBAQRGM6S0lI+OOeWOKWUOdE2R25h4aQDZ53t7uGq90HXLiD3gEEBh2FmsEczuP3IMZB8QEFP0zxt1NNGMjXtdFmOstdfMRtVVrvfC/4VTtY5YFNpPTv+sXRn9QuPiFD3Wc45hNYZO174yxzXDO3W0gjatuL3wj6qOVZx0VqbUdMOSId5UPPTfJLi9TbbJKV+lrV2GjtobTB+emZzVLPLlWzbs4vuj6q2+OOqqSQse0B7Q4WG0XVpijekO94dea6am37IyowCM/ULmf1j56/mspos66q0eqL0poDBQWLg69bGdQt/syqTgrtEqfiuXt3rP0laaWimEUW9JG5RkZSD+ELvdLlp+VWN/0h5XqdPf8AOtO36y+Gll/I/wCClfmY/wB2qNPf9mbHDJHR15eMtxS2uQf94cijXvW+qxRX/wBvhPwYbVw5N/p8r9olSF1HSHlgjPxC5fiH9zfq6PSxthrH0T8VEFDSHXjcIFNU+zz+ByDzw6nQSehkVsQoieKoZ/dB6HaQdmvoQfUBAQEBAQU70gej2nxgRGWSaGSEPEbo8pbZ1iczSNewbCEGspvRZjuGlzsMqRKzaWxSGB7jzxP3jtQHGgxm+kbGMPOTE6PPbVmkjdSvdzh7QYzxaw1BasH9KuGT2EjpaV51WnYTHftGXHvICC5UVZFO3PBJHMz80MjZG+8tJt70FB9Jw4an7J3yd/2qrX+6HQ8H9llNUBcs7A3EVEBFwd1ZsNjtC2YvfDRqI3xy+4NpDPDHG0ZXsa2wDhYgclwvuWPHLzPX5bV1FoTtPpYw/Xa5h5t+3/K17QjxqP3ZWK4vA6kLy9uVtTH03Mcuq226+5MVr49q/uzvvkx+H90RDMHta4Xs4BwvtsRdWGOs1pES77Q92npH0c7rYl7oLT4+os9tZ5Uq3YvSVXxCfFX7rxhz+Bg7GLwBddhjlw4rLHjnq7i9btmMQxccktQVx9l85qz09fOYv5fDdWu+O32bB0FcDh1CeWlh8IXO8RjbV5OsrbDG1IhOGRQmxgYu68FQP3E3gcg0c+nQZOAR5aqnPJK0oNsQ1nPZBnxYgeW/SgymVwO0fDWgyI5Wu2FBzQEBAQEHXPAyRpa9rXtO1r2hzT0goKVjvonwiquRB9GfxOpCIbfwWLP6UFCxP0JVtO7dMNqwXDYHufSzAc0kdweLkQV/GKnHaSwxKmdVMYCGyVMTpQG8dqqEgjl3zlryYq390N+HU5MPsnZiU2PUEtswqaVxO3eVkDfe3LIB/C49Kh30NZ9srPFxi0e+u6cwSi3SaJ0EtPUhsjHOEEwMjW3GsxOyyD+VaI0mSlolMtxHBlpMb7T9UIyJzAGva5jwNbXtLHDpB1haMsTF53ed8R/uLOS1oLliP3J3NW0/zin/AMKVp/bKdpfZKtw4hNETub3t1nVe7f5TqUuPR3OkmfyapWl0rlH2jWvHK3eO/wAL7slduWTpFiDKuhGTM0trI8weB/4pNltqzpPZhE1GKc14iF6wyoa6KLK5rrRRg2IOxo2rs8EcuvSHGZqxGS0fWWQXrfsxirD0if8As3EOb6J57Vnpo87h/l/tSMUeGzYWgj/2bQeyQ+ELmeJ/3eTrKxp7YTLpFBZMatdeOYcsM3gcg1U+nQfKSPLIx3I4FBaYK5BIU1WTsuTza0HZX4wyn1P30pGqNp3w5C8/hHzPJxoMrRd080m7SfZ5XNZ+Fmu2pg5NW1BaUBAQEBAQEBB8IQVrHNAcLrLmamiDztkhG4S35czLX990FBxn0HNvmoqktsbtZUszWPFaRliP5SgrtZg2kNAMssclVTt/MGYjByamuu9nuDVjalbesMLY6290IyDHqOXVPTOieDZzqKXUHcd4Jb26A8KNfR459O5EyaDFb07mbUUUE9O+OlqYZZXTwytjnH0OUhjJWkAyHITeRux3KsKaWaROzXTR2xxMRO6oYvgtVTH1iGWEE71z2HI7qvG9PuKz7Mw6rS3r+VWN+9HL4lJaD7nJ7XD5cq+z6PlP6v2SdO4gNIJByt1g2Oxdrpv6VekPPtX3ai/WflIQYxOz8WYcjxm+e1b92quW0M/EcX3XDcRBbZwFJsNweHasaZOxqsVo/TtfCw0t+3FobF0BxeB1DRMEjN0bTRNc0nK4OA1ix2+5c3rrTbU3mf1lZ19IWN0iiMnVI67Xj91L4HIKFVhkbS6QhjBtLtQQV6DFhPNHFDYF7wxmbUXHn5Agv2HaPBgvM/NYFzrHJG0DaXOPFz6kENiumLcwgw0Z3E5N2ay93HVaBvGf1H3DjQT+iuhRFpa3fSHfbmTm1njld+I83egvTQBqGoDULbAEH1AQEBAQEBAQEBAQEEXjGjlHWC1TBFKfzObaQdDxZw9xQUjFvQ9SvuaWWWnPE2Th4/mQ75lBW36F41h+b6MXSRa7/RpMzXD9UD9R+BQQFVJC92WuoYjL+J0Yfh9RzlzWDIT0sWM0iW6moyV9JP8AQaGSF8dPUyQOdLHK1tbFdoLWvbbdorixz7S0bFrti7u5Lxa7a29ocpNFqyNgcI93jDQM9K9tSzUP0XI94C6fS6rFOOtd++IcprMGSc1rxHdMzKKItqOojaDqIU6JifRAmJj1ZMv3DEurSecFqn+vT7/Cw0H+pkYP9hB2TO5c/rf69+q3r6Juixmph+zleB+V1nt+Dr2UVksGHaYSHOJI2uIhncCxxZctje7WDfkQarxbFZqp+eZ1wPqMGqOMfpHGec3KCX0ZpPozoK6qcKekjfmjLgTNVOAIyU8e1+3W76o5UEu7E8R0glMNMzcaNrgXNvwTRxOnktv3arho9w40G1tENDafDmgt4WoIs+Zws48oYPwN5tvKSgsqAgICAgICAgICAgICAgICAgxq2ghnblmjjlbySMa8fNBVcS9G9DJri3Snd+7dmZ/K6/yIQVyo0Arqd2eme2S2wxvdDN8Dq/qQYNXU1Dd7XwMmtqBq4LP/AIZhZ3vuVtpmyU9s7Nd8NL+sMafC6CeCohbu9I6oEQJuKqFhjfnBsbP1nnKl4+I3i9bWjfZqx6amPfs/q+UuiMzI2NgfBVBjA3gpMsptxmN9iPddRM+T8zJN/wB0iI2hH1NLJEbSskjdySMcw/MLU+u7CYnPkLWAue6Koa1oFy5xieAAOlBXas0mFfeNzrcRA3tM1wfR0p4jVPH2jxb7MG3KdiCe0S0Ar8ZkFZij5YoHWyhw3OaRg2NiYRaGLk1dA13QbwwrDIKWJsVPGyKJv1WsFhc7SeUnjJ1lBmICAgICAgICAgICAgICAgICAgICAg4yRtcCHAOB2hwBB9xQQlbolRy6wzcncsJyD+X6vyQQtToVI3XDI144g8ZHfEXHcg6HishGWZrnR8YmaJ4re+4QUfTnFatskNJhNOyKerjduj6VhE5aDbKx17RN2kkW6RZBY/R36IoaPLPX5Kmr1Oaw76CB2o31/XeD+I6uQcaDaaAgICAgICAgICAgICAgICAgICAgICAgICAgIOiOkja8vaxgkIDS4NAcWg3tfkuUHe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0" y="-104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14" descr="data:image/jpeg;base64,/9j/4AAQSkZJRgABAQAAAQABAAD/2wCEAAkGBxAQEhAUEBQPEA8SEBAQDxQPDxAPDxAQFBcYFhQVFBQYHSggGBolGxQUITEhJSkrLi4uFx8zODMsNygtMSsBCgoKDg0OGxAQGiwkHCQ3KywsLCwsLDAsLCwsLCwsLCwsLC0sLCwuLCwsLCwsLCwsLCwsLCwsLCwsLCwsLCwsLP/AABEIAOEA4QMBEQACEQEDEQH/xAAcAAEAAgIDAQAAAAAAAAAAAAAABQYEBwIDCAH/xABFEAABAwICAwwGBwcEAwAAAAABAAIDBBEFEgYhMRMiI0FRYXFyc7GyswckdIGRoRQyMzRCUmIlY4KSosHRFUOE4VNktP/EABwBAQACAwEBAQAAAAAAAAAAAAAEBQIDBgcBCP/EADURAQACAQIDBwIFAwQDAQAAAAABAgMEEQUjcRIhIiQxMrFhgQYTQVGCMzSRQrLR8BRiwRX/2gAMAwEAAhEDEQA/AN4oCAgICAgICAgICAgICAgICAgICAgICAgICAgICAgICAgICAgIMd1bEDlL4w7kL2g/Bavz8cTt2o3bIxXmN4idujua8HYQeggrOLRPpLCYmPVyWT4ICAgICAgICAgICAgICAgICAgICAgICAghcb0jhpXBjyGyFuYZg/Ja5G1oPIoWr1f5PdHr9U7S6DLqK9qkbxCv1eMTT3ySMc3kgkb8wDmXO6nPr8vT6T/2Vni0uHF7qzv9Y/7CCq4y36wLT+oEd6rJpeO+0StcV6T7ZhH1VRuDQ98ggYfquc8szdQDfP8A4QVY6bBqL+3eIfMufT190RM/t6od3pGnY9raaSd93taX1DyW2JA3sRJ+Lj7le6el8fuvMqfUzjyR4aRXpHe38FaKJ9QEBAQEBAQEBAQEBAQEBAQEBAQEBAQEGsvSaPWY+xHiKoOLTzIdf+Hp5NuqoiNVPa2X8zulcEqZRLC0PfkMjAW5iWEE6xl2KTpslpy1iZ7lbr8OP8m1orG/7/q1XVzPle58jnSPJN3PcXOPvKvJn9HO1jucqNnCR9ozxBfKz3vto8MvW4VjCkfUBAQEBAQEBAQEBAQEBAQEBAQEBAQEBBrf0kNvUx9iPEVz3F55kOs4BO2G3VVQxU+69mzOwlnDQ9qzvW7SzzqoWunkW6NWmPWekq+tPeoqx3O+jj38fXZ4gvlbd8Pto8MvVwVrHo599X0EBBjVddFELyODea+s9A41spivedqwi6jW4NPG+S0QrOKaWu1iBtv1P1n3N/yrLBw3fvyS5zVfiTfw4K/eUEzSusZ+MP5nsae6ynzw3Bb9NkLDxrV19bb9WXB6QpG/awscOWN5afgb96034LE+23+Vrh47affT/Cx4RpTDUPbG5r4JngujjmLGvka0XJawHNlsNpACqs+lti794mP3heafUfnRv2ZjqnlFSRAQEBAQEBAQEBAQEBAQa89ITb1EfZDxFc3xmebHR1PAp5Vuqshipt11MszC2cND2jO9btLPOqiayeRZrDc9Z6Ve2nvlV1jud9JHv2ddneF8rbxQ+3jwy9SBXUejmpHOAFyQANpOoBfSI3U7SD0j0NLdrHGplGrLCQWA/qk2fC6j31FK/VbaXg2pzd8x2Y/ef+ETQ+l+kdYTQzxcpbklYPmD8l8rqqz6t2bgOantmJUefTWr3WRwdHNGZHmPd4g47nmOQXFnbLca9DwcL098NLRvEzEek/RwWsxUtltXLWJmJ272TDpfG77aBzTywS6v5Hg+JfLcMy19l4nrH/2P+Fbbh2lt6RMdPRlvxGlME9RnlEUAYZWmEbtwjsjA3fZSSePMLKLk/OxWrS1Y3t6d/d3GHg0Xnw37uikYpp1KbtpGCmbsEhO6VR5w/ZHq/KARyrdGlm3flnf6R6L3T6HDg9sbz+8pH0LyufjETnuc97o6guc9xc5xyHWSdZUXi1Irpdoj9YT8fq9JLlG8QEBAQEBAQEBAQEBAQEFB09bednZDvK5jjc82OjpuCTyrdVcDFSbribMvDGcLF2jO9b9JPOqi6ueTZrTc9ZV3e3fKJWO5kUse/Z1294XylvFBePDL0wF0EejlpaI000x3eoqIKgVLYop5oh9HnbkLWOLQTE5m+Oq+tyhZp7U7Tu6rh2KcFIyUiszPf3x3/wCVb3GkeBkqgwm2qoppY9fIXR5x71H/ACY/SVt/+hk/14/8Tv8A8PrsCcAXvlpW04dldM2eOVl9uVrGEvLiAbNy8XEs64piWnJr6TG0RO/7bf8Ae50iMcRuOIkZSRxG3F0L1vRz5enSPh5Jrbb6i+/7z8u1sa3zKHNmfIz9m4p0UPnhVWtnfUYf5fCx4db3fZQGxKQnTdffQtHbFYOyqPAVVcY/tp6wzw23s9HrkksQEBAQEBAQEBAQEBAQEFG04bednZDvK5bjk82vR0fBp5Vuqvhiot1tMsvDmcLF129636SedVG1U8qzXAi1q5vbvlhWO6GRTR75nWb3hfKW8UF48EvRgXTR6OSl5d0uHr1d7ZU+Y5V2SfFLtdHHIp0hE2WG6Tskz9wf7bF5Ui209PuhZe7PHSWdAzet6re5ep6OfL06R8PJ9dbzGTrPy72xrfNkKbMyZn7OxP8A4P8A9AVZqp8xi/l8LLh1u66jshUndKm68+h6O2Jw9nP4Cqvi8+WnrDbpbb5HoRcmsxAQEBAQEBAQEBAQEBAQUvTNt5mdmO8rk+PTzq9F/wAJnbHPVBBiod1rMsqgZwkfXb3rfpJ59UbUzy5a+ESt728UttY7od9PFvm9ZvevlLeODJHgl6AC6yPRx8vMGlo9ervbKnzHKtye+Xc6KPL06QibLWldlIy/cH+2xeVIt+P2/dXanuzx0lL00e9Z1G9wXp2knkU6Q8f11vM5Os/LvbGt02QpszZI/UMR6KPzwq/Uz5jF/L4WXD7eHJ9lNZCpO7dN109E8dsRhP7ubwFVnFp8vPWEnRW3yt8LlV0ICAgICAgICAgICAgICCoaXN4ZnZjvK5D8QTzq9F5wueXPVDBioJlZTZk0TOEj67e9b9HPPq0aieXKhiJWt7eKU2sd0O+ni3zes3vWOO3jjq+ZI8Et5hdnX0hxkvMelg9erva6jzHKry++XfaGPL06QirLXul9lm1P3B3tsflSKRi9v3VOt7s8dJWClZvGdRncF6VpZ5FOkPF9dbzOTrPyyGxrdMoc2Zzo/Ua/opPOCgaiefi/l8LHQW5eT7fKpsgUndlN1w9GMVq+LqS+Eqt4pPl5+yXw62+dutcw6MQEBAQEBAQEBAQEBAQEFW0pbeVvUHeVx34hnn16Lnhs7UlEBi53dYTZkUjd+zrN71J0c8+rRnnwSpQiVjkt4pWtY7od8EW+b1h3rHHbxx1h8yR4J6NyjYu6r6Q4mXmbSseu1vtdR5jlVZffL0PQR5anSEVZa0vssut+4O9tj8qRScPt+6l4j3Z69J+Vpo4+Dj7NnhC9F008mnSHiGvt5nJ1n5ZLY1tmyDNmdufqdd0U3mhQs88/H9/hZaG3Ky/b5VtkCk7sJutfo7itWx9SXwlV3E55E/ZP4VbfUx0lt1c26sQEBAQEBAQEBAQEBAQEFZ0m+0b1P7lcZ+Iv69ei34f7JQ5cuf2WOznSO4SPrt71K0cc6rXnjlyrWQBSbz4pWtPbDlG4Xb1h3rLFHjjrDHLPgnpLboXeV9IcRLzTpUPXa32uo8xyqcvvl6Pw6PK4+kIvKte6b2WRiOqgd7bH5UilYPbKg4p3Z69J+VyoY+Di7OPwheg6aeTXpDwjX28zk6z8spsa2zZBmzNbH6rWdFP5gUPNPOx/f4WOityMv8flCMgUjdonIsugsVquM/pk8KgcRnkz9llwW++qjpLaC552ggICAgICAgICAgICAgIKvpWbSM6n91yH4hrzqz9Fxw32ygS9c9stYh2UTuEj67e9StJHOq1aiOVKtvkUm1fFKdWe6HFkm+b1h3rZir446w15Z8EtzhdvX0hxrzbpS312s9qqPG5U+b3y9M4bXymPpCLyrWndl2Yr9wPtsflSKZp/bLnOMxtmr0n5XzD4+Ch7KPwhd5p55VekPz/xC3msnWflltjW2bIM2ZsUfq9V0QeYFEyzzaff4WOjt5fN/H5RrIFvmUK2RP6IRWqWH9L+5QdfPKW3Abb6yOkthKid6ICAgICAgICAgICAgICCr6XDW08gHzJ/6XL8ervMT+y44ZPrCsl65vZdRDtoHcLF2je9StJHOq06mOVZVnyKXaviltie5xjk3zes3vWeKvjhryW8Et4tkadQIJGo2IuDzrsa2rMd0uS3jd5y0oHrlZ7VP43KmzTzJepcMr5TH0hGZVr3Tuy+419wPtkflSKbpfbLl+O92anSflsXDY+Ch7GLwBdxgnl16PzxxC3msnWflmNjWyZQZszYI+BqOiHxqNknmU+/wn6W3lc/8flisgW7dXTdM6NR2nb0O7lC1s8pc/h22+ujpK6qmejCAgICAgICAgICAgICAgrukjczrHjZ/cqi4rXtW2+i00E7Rup0lwSDqI1Fctak1naXQ12mN4dmHu4WLtGd4UjSRzqtWqjk2QtHgs8oD7ZIjez3XsRzDjUnPb8ud5iZ+ys1HEceGNvWWV/pkcfK53K7+wUL/wAi1vo5zV8Uz5e6J2j6MSeVzTma5zXcrXFrviFJxXtWd4lSzaYneJVCukLpJC4lzi9xcSbkknWSVbVmZjeXuXB530OLf9odF19WW8OOOn1D/mx+VIp+k9suT/EE86nSfls/C2cDB2MXgC7TDPLr0fnHiNvNZOs/LMDVnug7sqmI3Kfoi8a0ZP6lfv8ACy02/wD4mf8Ah/uYpct+yt2SWjb71DOh3coutjlL78OR52OkrqqV6MICAgICAgICAgICAgICCu6RHhG9Qd5VLxH+pC10HslXMRp84u36w+YVPnwduN49Vtgydmdp9EdhruGh7Rneo2ljnVSdVHJsrdG+Zm+ikljvr3kjmg9IBsfep1s81mY3eZ8QteNTaazKUjxmo2SthmHGXx5Hn+NmU/G6wnLjt7qx8NEZ7/6oiWPjmIsip92jhAkM7IQ2WQyxNzMe/MG2BJGS1nEjXxqXpsWC0TeI9P0ba9iY7WylyTF5LnWzOOZ1gGi51mwGodAW6Y73tHCbeSxdIcbr5ssO0Y4fUD7bH5UinaX2y5Xj886nSW0sMfaCDsYvAF2WCOXD86a+vmsnWfl2OlW+Ko0VZNJJwVR0Q+NacteZT7/Cz01fKZv4/LCdKpEVV8USWi0w+ksuQBledZtxKJr42wr78P185HSVyGLQXsXW5yCAfeqF37Ljla4XaQ4crSCEHNAQEBAQEBAQEBAQEBBWdJTwjeoO8qn4h74W/D48EoguVfssNmK2kvNE9u3dWFw5de1Y0wc2LQzyZdsNqyhMLpM0UZ5W3VXqsm2W0OF1tN89pZX0HmUf85E/LRGmVPlo289ZF5UyuuG33x26srV7NFGJU57Bwm3ksfSDMvuyw7T7jR/Z59tj8qRTdL7Zcxx6ebTpLZOHy8DB2MXgC7bT15dej8/66vmcnWflzdKpEVaIqy6KTgarmEHmKPljm4/v8LHT18rm/j8s3CMBdO0Pc8Bh1hrCHSEc/wCVRtRr4xzNKx3rHh/ArZqxkyTtWf8AKYbRxxCzG5eXjceknWqfLnvlne0ur02jw6eu2OuzBqVqSkdI9zczmuyBozOfn3NrG8rnkgNHSUEbg/pQz1tLRwvNWJpmxySuGWKMce53GaQ6jvjYcmZBtxAQEBAQEBAQEBAQfHOA1kgDn1IKppFM10gym4yAfMqo1/vhc8OjwSiSVB2WOzspDwjOu3vW3DHjhqzxy5cdGqEPo6Zw2mIX5DrKo9fp+1ktNfVy2ppvkmWWaS21UtptWdpRuwrXpChtSx+1s8qVX/B774r9WjUxtSOrV8x3x6Sruvo9V4VbyePpDhdfdlh2nPGT+zz7dH5Mimab2y5njk82nSWwKGXgoexi8AXd6evLr0eGayvmL9Z+XJ0qkxVoirNopPV6zop/MUbNXnY/v8LHT18vl/j8pLDtccZ/Q0rnNZ/Xt1djw7+1p0SkVZKNWYuHI8B4+ajJr7Uyt3OVxjGZkMsoyuc1rjGxzwCDfUcttSDQekOOVVcRu7+DBzMhjGSBh5Q3jP6nXPOg7PR3DbFcO9qZ3FB6sQEBAQEBAQEBB1TVDGfWI6Np+CDAmxM/gFuc6z8EGDJI531iT0oIjFTvh1f7lVOu98Lvhv8ATlhFyhbLLZ2UbuEZ129624o8cNOpjlWZWh8vqVL2Q7yq3U15tnLZ7eOUs9wO1RMmCuSNrQ09pUvSJH6tFx+tM8qVSdFg/Jx22n1lD1k+COrUlY0te4EEayRcWuOIq3rHhh6fwq8To8fR0XWWyw7Tsxg/s8+3R+TIpmm9sub43PNr0ldqOXgouyj8IXoGmryq9IeL6uvPv1l9dKpMVaoqz6KT1Wu6tN5oUXNXzGL+XwsNNXkZf4/Ky4HHeCA8sbT8lzGu/uL9XWaGNtPTolI6dREp9r6e0FSf/VqfKcg89up9SCX0DgtiVAeSpZ3FB6aQEBAQEBAQRGM6S0lI+OOeWOKWUOdE2R25h4aQDZ53t7uGq90HXLiD3gEEBh2FmsEczuP3IMZB8QEFP0zxt1NNGMjXtdFmOstdfMRtVVrvfC/4VTtY5YFNpPTv+sXRn9QuPiFD3Wc45hNYZO174yxzXDO3W0gjatuL3wj6qOVZx0VqbUdMOSId5UPPTfJLi9TbbJKV+lrV2GjtobTB+emZzVLPLlWzbs4vuj6q2+OOqqSQse0B7Q4WG0XVpijekO94dea6am37IyowCM/ULmf1j56/mspos66q0eqL0poDBQWLg69bGdQt/syqTgrtEqfiuXt3rP0laaWimEUW9JG5RkZSD+ELvdLlp+VWN/0h5XqdPf8AOtO36y+Gll/I/wCClfmY/wB2qNPf9mbHDJHR15eMtxS2uQf94cijXvW+qxRX/wBvhPwYbVw5N/p8r9olSF1HSHlgjPxC5fiH9zfq6PSxthrH0T8VEFDSHXjcIFNU+zz+ByDzw6nQSehkVsQoieKoZ/dB6HaQdmvoQfUBAQEBAQU70gej2nxgRGWSaGSEPEbo8pbZ1iczSNewbCEGspvRZjuGlzsMqRKzaWxSGB7jzxP3jtQHGgxm+kbGMPOTE6PPbVmkjdSvdzh7QYzxaw1BasH9KuGT2EjpaV51WnYTHftGXHvICC5UVZFO3PBJHMz80MjZG+8tJt70FB9Jw4an7J3yd/2qrX+6HQ8H9llNUBcs7A3EVEBFwd1ZsNjtC2YvfDRqI3xy+4NpDPDHG0ZXsa2wDhYgclwvuWPHLzPX5bV1FoTtPpYw/Xa5h5t+3/K17QjxqP3ZWK4vA6kLy9uVtTH03Mcuq226+5MVr49q/uzvvkx+H90RDMHta4Xs4BwvtsRdWGOs1pES77Q92npH0c7rYl7oLT4+os9tZ5Uq3YvSVXxCfFX7rxhz+Bg7GLwBddhjlw4rLHjnq7i9btmMQxccktQVx9l85qz09fOYv5fDdWu+O32bB0FcDh1CeWlh8IXO8RjbV5OsrbDG1IhOGRQmxgYu68FQP3E3gcg0c+nQZOAR5aqnPJK0oNsQ1nPZBnxYgeW/SgymVwO0fDWgyI5Wu2FBzQEBAQEHXPAyRpa9rXtO1r2hzT0goKVjvonwiquRB9GfxOpCIbfwWLP6UFCxP0JVtO7dMNqwXDYHufSzAc0kdweLkQV/GKnHaSwxKmdVMYCGyVMTpQG8dqqEgjl3zlryYq390N+HU5MPsnZiU2PUEtswqaVxO3eVkDfe3LIB/C49Kh30NZ9srPFxi0e+u6cwSi3SaJ0EtPUhsjHOEEwMjW3GsxOyyD+VaI0mSlolMtxHBlpMb7T9UIyJzAGva5jwNbXtLHDpB1haMsTF53ed8R/uLOS1oLliP3J3NW0/zin/AMKVp/bKdpfZKtw4hNETub3t1nVe7f5TqUuPR3OkmfyapWl0rlH2jWvHK3eO/wAL7slduWTpFiDKuhGTM0trI8weB/4pNltqzpPZhE1GKc14iF6wyoa6KLK5rrRRg2IOxo2rs8EcuvSHGZqxGS0fWWQXrfsxirD0if8As3EOb6J57Vnpo87h/l/tSMUeGzYWgj/2bQeyQ+ELmeJ/3eTrKxp7YTLpFBZMatdeOYcsM3gcg1U+nQfKSPLIx3I4FBaYK5BIU1WTsuTza0HZX4wyn1P30pGqNp3w5C8/hHzPJxoMrRd080m7SfZ5XNZ+Fmu2pg5NW1BaUBAQEBAQEBB8IQVrHNAcLrLmamiDztkhG4S35czLX990FBxn0HNvmoqktsbtZUszWPFaRliP5SgrtZg2kNAMssclVTt/MGYjByamuu9nuDVjalbesMLY6290IyDHqOXVPTOieDZzqKXUHcd4Jb26A8KNfR459O5EyaDFb07mbUUUE9O+OlqYZZXTwytjnH0OUhjJWkAyHITeRux3KsKaWaROzXTR2xxMRO6oYvgtVTH1iGWEE71z2HI7qvG9PuKz7Mw6rS3r+VWN+9HL4lJaD7nJ7XD5cq+z6PlP6v2SdO4gNIJByt1g2Oxdrpv6VekPPtX3ai/WflIQYxOz8WYcjxm+e1b92quW0M/EcX3XDcRBbZwFJsNweHasaZOxqsVo/TtfCw0t+3FobF0BxeB1DRMEjN0bTRNc0nK4OA1ix2+5c3rrTbU3mf1lZ19IWN0iiMnVI67Xj91L4HIKFVhkbS6QhjBtLtQQV6DFhPNHFDYF7wxmbUXHn5Agv2HaPBgvM/NYFzrHJG0DaXOPFz6kENiumLcwgw0Z3E5N2ay93HVaBvGf1H3DjQT+iuhRFpa3fSHfbmTm1njld+I83egvTQBqGoDULbAEH1AQEBAQEBAQEBAQEEXjGjlHWC1TBFKfzObaQdDxZw9xQUjFvQ9SvuaWWWnPE2Th4/mQ75lBW36F41h+b6MXSRa7/RpMzXD9UD9R+BQQFVJC92WuoYjL+J0Yfh9RzlzWDIT0sWM0iW6moyV9JP8AQaGSF8dPUyQOdLHK1tbFdoLWvbbdorixz7S0bFrti7u5Lxa7a29ocpNFqyNgcI93jDQM9K9tSzUP0XI94C6fS6rFOOtd++IcprMGSc1rxHdMzKKItqOojaDqIU6JifRAmJj1ZMv3DEurSecFqn+vT7/Cw0H+pkYP9hB2TO5c/rf69+q3r6Juixmph+zleB+V1nt+Dr2UVksGHaYSHOJI2uIhncCxxZctje7WDfkQarxbFZqp+eZ1wPqMGqOMfpHGec3KCX0ZpPozoK6qcKekjfmjLgTNVOAIyU8e1+3W76o5UEu7E8R0glMNMzcaNrgXNvwTRxOnktv3arho9w40G1tENDafDmgt4WoIs+Zws48oYPwN5tvKSgsqAgICAgICAgICAgICAgICAgxq2ghnblmjjlbySMa8fNBVcS9G9DJri3Snd+7dmZ/K6/yIQVyo0Arqd2eme2S2wxvdDN8Dq/qQYNXU1Dd7XwMmtqBq4LP/AIZhZ3vuVtpmyU9s7Nd8NL+sMafC6CeCohbu9I6oEQJuKqFhjfnBsbP1nnKl4+I3i9bWjfZqx6amPfs/q+UuiMzI2NgfBVBjA3gpMsptxmN9iPddRM+T8zJN/wB0iI2hH1NLJEbSskjdySMcw/MLU+u7CYnPkLWAue6Koa1oFy5xieAAOlBXas0mFfeNzrcRA3tM1wfR0p4jVPH2jxb7MG3KdiCe0S0Ar8ZkFZij5YoHWyhw3OaRg2NiYRaGLk1dA13QbwwrDIKWJsVPGyKJv1WsFhc7SeUnjJ1lBmICAgICAgICAgICAgICAgICAgICAg4yRtcCHAOB2hwBB9xQQlbolRy6wzcncsJyD+X6vyQQtToVI3XDI144g8ZHfEXHcg6HishGWZrnR8YmaJ4re+4QUfTnFatskNJhNOyKerjduj6VhE5aDbKx17RN2kkW6RZBY/R36IoaPLPX5Kmr1Oaw76CB2o31/XeD+I6uQcaDaaAgICAgICAgICAgICAgICAgICAgICAgICAgIOiOkja8vaxgkIDS4NAcWg3tfkuUHegICAgICAgICAgICAgICAgICAgICAgICAgICAgICAgICAgICAgICAgICAgICAgICAgICAgICAgICAgICAgICAgICD//2Q=="/>
          <p:cNvSpPr>
            <a:spLocks noChangeAspect="1" noChangeArrowheads="1"/>
          </p:cNvSpPr>
          <p:nvPr/>
        </p:nvSpPr>
        <p:spPr bwMode="auto">
          <a:xfrm>
            <a:off x="152400" y="-88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208" name="Picture 16" descr="http://t0.gstatic.com/images?q=tbn:ANd9GcSFwoKx_hdSm0L8hXfmNV_4m3PAp__FkGsMZ2Po2fnfNYIP4ZH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71" y="110172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国内外数据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/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统计数据数据库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24744"/>
            <a:ext cx="8568952" cy="5544616"/>
          </a:xfrm>
        </p:spPr>
        <p:txBody>
          <a:bodyPr>
            <a:normAutofit/>
          </a:bodyPr>
          <a:lstStyle/>
          <a:p>
            <a:r>
              <a:rPr lang="zh-CN" altLang="en-US" sz="3400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2"/>
              </a:rPr>
              <a:t>朝阳</a:t>
            </a:r>
            <a:r>
              <a:rPr lang="zh-CN" altLang="en-US" sz="3400" b="1" dirty="0">
                <a:latin typeface="黑体" panose="02010609060101010101" pitchFamily="49" charset="-122"/>
                <a:ea typeface="黑体" panose="02010609060101010101" pitchFamily="49" charset="-122"/>
                <a:hlinkClick r:id="rId2"/>
              </a:rPr>
              <a:t>永续金融及私募数据库 </a:t>
            </a:r>
            <a:endParaRPr lang="en-US" altLang="zh-CN" sz="3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金融数据、私募基金数据、一致预期基础数据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sz="3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ea typeface="黑体" pitchFamily="2" charset="-122"/>
                <a:hlinkClick r:id="rId3"/>
              </a:rPr>
              <a:t>RESSET </a:t>
            </a:r>
            <a:r>
              <a:rPr lang="zh-CN" altLang="en-US" b="1" dirty="0">
                <a:ea typeface="黑体" pitchFamily="2" charset="-122"/>
                <a:hlinkClick r:id="rId3"/>
              </a:rPr>
              <a:t>锐思数据库</a:t>
            </a:r>
            <a:r>
              <a:rPr lang="zh-CN" altLang="en-US" b="1" dirty="0">
                <a:ea typeface="黑体" pitchFamily="2" charset="-122"/>
              </a:rPr>
              <a:t>，包括</a:t>
            </a:r>
            <a:r>
              <a:rPr lang="en-US" altLang="zh-CN" b="1" dirty="0">
                <a:ea typeface="黑体" pitchFamily="2" charset="-122"/>
              </a:rPr>
              <a:t>7</a:t>
            </a:r>
            <a:r>
              <a:rPr lang="zh-CN" altLang="en-US" b="1" dirty="0">
                <a:ea typeface="黑体" pitchFamily="2" charset="-122"/>
              </a:rPr>
              <a:t>个子库</a:t>
            </a:r>
            <a:endParaRPr lang="en-US" altLang="zh-CN" b="1" dirty="0">
              <a:ea typeface="黑体" pitchFamily="2" charset="-122"/>
            </a:endParaRPr>
          </a:p>
          <a:p>
            <a:pPr lvl="2">
              <a:lnSpc>
                <a:spcPct val="90000"/>
              </a:lnSpc>
            </a:pPr>
            <a:r>
              <a:rPr lang="en-US" altLang="zh-CN" b="1" dirty="0">
                <a:ea typeface="黑体" pitchFamily="2" charset="-122"/>
              </a:rPr>
              <a:t>RESSET</a:t>
            </a:r>
            <a:r>
              <a:rPr lang="zh-CN" altLang="en-US" b="1" dirty="0">
                <a:ea typeface="黑体" pitchFamily="2" charset="-122"/>
              </a:rPr>
              <a:t>金融研究数据库 </a:t>
            </a:r>
            <a:endParaRPr lang="en-US" altLang="zh-CN" b="1" dirty="0">
              <a:ea typeface="黑体" pitchFamily="2" charset="-122"/>
            </a:endParaRPr>
          </a:p>
          <a:p>
            <a:pPr lvl="2">
              <a:lnSpc>
                <a:spcPct val="90000"/>
              </a:lnSpc>
            </a:pPr>
            <a:r>
              <a:rPr lang="en-US" altLang="zh-CN" b="1" dirty="0"/>
              <a:t>RESSET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高频数据 </a:t>
            </a:r>
            <a:r>
              <a:rPr lang="zh-CN" altLang="en-US" b="1" dirty="0"/>
              <a:t>（</a:t>
            </a:r>
            <a:r>
              <a:rPr lang="zh-CN" altLang="en-US" b="1" dirty="0">
                <a:solidFill>
                  <a:srgbClr val="FF0000"/>
                </a:solidFill>
              </a:rPr>
              <a:t>仅限校内使用</a:t>
            </a:r>
            <a:r>
              <a:rPr lang="zh-CN" altLang="en-US" b="1" dirty="0"/>
              <a:t>）</a:t>
            </a:r>
            <a:endParaRPr lang="en-US" altLang="zh-CN" b="1" dirty="0"/>
          </a:p>
          <a:p>
            <a:pPr lvl="2">
              <a:lnSpc>
                <a:spcPct val="90000"/>
              </a:lnSpc>
            </a:pPr>
            <a:r>
              <a:rPr lang="en-US" altLang="zh-CN" b="1" dirty="0"/>
              <a:t>RESSET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非上市公司数据库 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RESSET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上市公司财务报表分析系统 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2" indent="0">
              <a:lnSpc>
                <a:spcPct val="90000"/>
              </a:lnSpc>
              <a:buNone/>
            </a:pP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hlinkClick r:id="rId4"/>
              </a:rPr>
              <a:t>国家信息中心：土地市场、房屋交易数据库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3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45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国内外数据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/</a:t>
            </a:r>
            <a:r>
              <a:rPr lang="zh-CN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统计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数据数据库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96752"/>
            <a:ext cx="8928992" cy="5472608"/>
          </a:xfrm>
        </p:spPr>
        <p:txBody>
          <a:bodyPr>
            <a:normAutofit/>
          </a:bodyPr>
          <a:lstStyle/>
          <a:p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hlinkClick r:id="rId2"/>
            </a:endParaRPr>
          </a:p>
          <a:p>
            <a:r>
              <a:rPr lang="en-US" altLang="zh-CN" b="1" dirty="0" err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2"/>
              </a:rPr>
              <a:t>WinGo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2"/>
              </a:rPr>
              <a:t>财经文本数据</a:t>
            </a: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2"/>
              </a:rPr>
              <a:t>平台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/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用户名：</a:t>
            </a:r>
            <a:r>
              <a:rPr lang="en-US" altLang="zh-CN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tsinghua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密码：</a:t>
            </a: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tsinghua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3"/>
              </a:rPr>
              <a:t>商务数据网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3"/>
              </a:rPr>
              <a:t>---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3"/>
              </a:rPr>
              <a:t>进出口货物贸易</a:t>
            </a: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3"/>
              </a:rPr>
              <a:t>数据库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hlinkClick r:id="rId3"/>
            </a:endParaRPr>
          </a:p>
          <a:p>
            <a:pPr lvl="1"/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进入数据库需点击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免登录访问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endParaRPr lang="en-US" altLang="zh-CN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hlinkClick r:id="rId3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4"/>
              </a:rPr>
              <a:t>环球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4"/>
              </a:rPr>
              <a:t>ETF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4"/>
              </a:rPr>
              <a:t>基金</a:t>
            </a:r>
            <a:r>
              <a:rPr lang="zh-CN" altLang="en-US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4"/>
              </a:rPr>
              <a:t>数据库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/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用户名：</a:t>
            </a:r>
            <a:r>
              <a:rPr lang="en-US" altLang="zh-CN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qhdxETF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密码：</a:t>
            </a:r>
            <a:r>
              <a:rPr lang="en-US" altLang="zh-CN" dirty="0" err="1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qhdx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5"/>
              </a:rPr>
              <a:t>中国研究数据服务平台</a:t>
            </a: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hlinkClick r:id="rId5"/>
              </a:rPr>
              <a:t>(CNRDS)</a:t>
            </a:r>
            <a:r>
              <a:rPr lang="zh-CN" altLang="en-US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lang="en-US" altLang="zh-CN" b="1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1"/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进入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平台后点击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en-US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学校登录</a:t>
            </a:r>
            <a:r>
              <a:rPr lang="zh-CN" altLang="en-US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endParaRPr lang="en-US" altLang="zh-CN" dirty="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3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36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国内外数据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/</a:t>
            </a:r>
            <a:r>
              <a:rPr lang="zh-CN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统计数据数据库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1845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600" b="1" dirty="0" err="1" smtClean="0">
                <a:latin typeface="黑体" panose="02010609060101010101" pitchFamily="49" charset="-122"/>
                <a:ea typeface="黑体" panose="02010609060101010101" pitchFamily="49" charset="-122"/>
                <a:hlinkClick r:id="rId2"/>
              </a:rPr>
              <a:t>CVSource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hlinkClick r:id="rId2"/>
              </a:rPr>
              <a:t>数据库 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中国私募股权、战略投资与并购交易等股权投资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市场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  <a:hlinkClick r:id="rId3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私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募通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仅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限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校内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使用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3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覆盖风险投资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VC/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私募股权投资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PE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整个产业链</a:t>
            </a:r>
            <a:endParaRPr lang="en-US" altLang="zh-CN" u="sng" dirty="0">
              <a:latin typeface="黑体" panose="02010609060101010101" pitchFamily="49" charset="-122"/>
              <a:ea typeface="黑体" panose="02010609060101010101" pitchFamily="49" charset="-122"/>
              <a:hlinkClick r:id="rId4" tooltip="中宏产业数据库、中宏城市比较分析系统、中宏数据库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6000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多家有限合伙人，包括投资偏好及历史投资记录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8000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多家活跃于中国大陆的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VC/PE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投资机构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20000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多支投资于中国大陆的基金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40000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多位投资人信息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700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万多家非上市企业综合财务数据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万多家精选企业详细财务数据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62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数据库检索演示</a:t>
            </a:r>
            <a:r>
              <a:rPr lang="en-US" altLang="zh-CN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-1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507336"/>
              </p:ext>
            </p:extLst>
          </p:nvPr>
        </p:nvGraphicFramePr>
        <p:xfrm>
          <a:off x="179512" y="980728"/>
          <a:ext cx="896448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73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52400"/>
          <a:ext cx="9144000" cy="65752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1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8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400" b="0" kern="1200" baseline="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全球重大社科研究工作手稿</a:t>
                      </a:r>
                      <a:endParaRPr lang="en-US" sz="2400" b="0" kern="1200" baseline="0" dirty="0">
                        <a:solidFill>
                          <a:schemeClr val="dk1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>
                    <a:solidFill>
                      <a:srgbClr val="F8DC1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0" kern="1200" baseline="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SSRN Working Papers</a:t>
                      </a:r>
                      <a:r>
                        <a:rPr lang="zh-CN" altLang="en-US" sz="2400" b="0" kern="1200" baseline="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kern="1200" baseline="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–</a:t>
                      </a:r>
                      <a:r>
                        <a:rPr lang="zh-CN" altLang="en-US" sz="2400" b="0" kern="1200" baseline="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kern="1200" baseline="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3</a:t>
                      </a:r>
                      <a:r>
                        <a:rPr lang="zh-CN" altLang="en-US" sz="2400" b="0" kern="1200" baseline="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万篇</a:t>
                      </a:r>
                      <a:endParaRPr lang="en-US" sz="2400" b="0" kern="1200" baseline="0" dirty="0">
                        <a:solidFill>
                          <a:schemeClr val="dk1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>
                    <a:solidFill>
                      <a:srgbClr val="F8DC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全球商学博硕论文</a:t>
                      </a:r>
                      <a:endParaRPr lang="en-US" sz="2400" b="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F8DC1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0" baseline="0" dirty="0" smtClean="0">
                          <a:latin typeface="华文楷体" pitchFamily="2" charset="-122"/>
                          <a:ea typeface="华文楷体" pitchFamily="2" charset="-122"/>
                        </a:rPr>
                        <a:t>3</a:t>
                      </a:r>
                      <a:r>
                        <a:rPr lang="zh-CN" altLang="en-US" sz="2400" b="0" baseline="0" dirty="0" smtClean="0">
                          <a:latin typeface="华文楷体" pitchFamily="2" charset="-122"/>
                          <a:ea typeface="华文楷体" pitchFamily="2" charset="-122"/>
                        </a:rPr>
                        <a:t>万篇，来自北美博硕论文核心资源 </a:t>
                      </a:r>
                      <a:r>
                        <a:rPr lang="en-US" altLang="zh-CN" sz="2400" b="0" baseline="0" dirty="0" smtClean="0">
                          <a:latin typeface="华文楷体" pitchFamily="2" charset="-122"/>
                          <a:ea typeface="华文楷体" pitchFamily="2" charset="-122"/>
                        </a:rPr>
                        <a:t>PQDT</a:t>
                      </a:r>
                      <a:r>
                        <a:rPr lang="zh-CN" altLang="en-US" sz="2400" b="0" baseline="0" dirty="0" smtClean="0">
                          <a:latin typeface="华文楷体" pitchFamily="2" charset="-122"/>
                          <a:ea typeface="华文楷体" pitchFamily="2" charset="-122"/>
                        </a:rPr>
                        <a:t> </a:t>
                      </a:r>
                      <a:endParaRPr lang="en-US" sz="2400" b="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F8DC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行业与市场研究报告 </a:t>
                      </a:r>
                      <a:endParaRPr lang="en-US" sz="2400" b="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F8DC1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Business Monitor International (BMI) </a:t>
                      </a:r>
                      <a:r>
                        <a:rPr lang="zh-CN" altLang="en-US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、</a:t>
                      </a:r>
                      <a:r>
                        <a:rPr lang="en-US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First Research</a:t>
                      </a:r>
                      <a:r>
                        <a:rPr lang="zh-CN" altLang="en-US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、</a:t>
                      </a:r>
                      <a:r>
                        <a:rPr lang="en-US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Just-Series Market Research Reports</a:t>
                      </a:r>
                      <a:r>
                        <a:rPr lang="zh-CN" altLang="en-US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，超</a:t>
                      </a:r>
                      <a:r>
                        <a:rPr lang="en-US" altLang="zh-CN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1300</a:t>
                      </a:r>
                      <a:r>
                        <a:rPr lang="zh-CN" altLang="en-US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种研究报告</a:t>
                      </a:r>
                      <a:endParaRPr lang="en-US" sz="2400" b="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F8DC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149">
                <a:tc>
                  <a:txBody>
                    <a:bodyPr/>
                    <a:lstStyle/>
                    <a:p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商品报告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>
                    <a:solidFill>
                      <a:srgbClr val="F8DC1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Economist Intelligence Unit (EIU) </a:t>
                      </a:r>
                      <a:r>
                        <a:rPr lang="en-US" altLang="zh-CN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– </a:t>
                      </a: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食品饮料饲料；工业原材料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>
                    <a:solidFill>
                      <a:srgbClr val="F8DC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27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地区与国家报告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>
                    <a:solidFill>
                      <a:srgbClr val="F8DC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Economist Intelligence Unit (EIU) </a:t>
                      </a:r>
                      <a:r>
                        <a:rPr lang="en-US" altLang="zh-CN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- </a:t>
                      </a:r>
                      <a:r>
                        <a:rPr lang="en-GB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65</a:t>
                      </a: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种国家金融和国家发展预测报告、</a:t>
                      </a:r>
                      <a:r>
                        <a:rPr lang="en-GB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2.4</a:t>
                      </a: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万多份</a:t>
                      </a:r>
                      <a:r>
                        <a:rPr lang="en-GB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 </a:t>
                      </a:r>
                      <a:r>
                        <a:rPr lang="en-GB" sz="2400" b="0" kern="1200" dirty="0" err="1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ViewsWire</a:t>
                      </a: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国家区域报告</a:t>
                      </a:r>
                      <a:r>
                        <a:rPr lang="en-GB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 </a:t>
                      </a: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、</a:t>
                      </a:r>
                      <a:r>
                        <a:rPr lang="en-US" altLang="zh-CN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G20</a:t>
                      </a: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国家经济数据；</a:t>
                      </a:r>
                      <a:r>
                        <a:rPr lang="en-US" altLang="zh-CN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Oxford </a:t>
                      </a:r>
                      <a:r>
                        <a:rPr lang="en-US" altLang="zh-CN" sz="2400" b="0" kern="1200" dirty="0" err="1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Analytica</a:t>
                      </a: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(</a:t>
                      </a:r>
                      <a:r>
                        <a:rPr lang="en-US" altLang="zh-CN" sz="2400" b="0" kern="1200" dirty="0" err="1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OxResearch</a:t>
                      </a:r>
                      <a:r>
                        <a:rPr lang="en-US" altLang="zh-CN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)  </a:t>
                      </a: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-</a:t>
                      </a: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4</a:t>
                      </a: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万多份每日简报、</a:t>
                      </a:r>
                      <a:r>
                        <a:rPr lang="en-US" altLang="zh-CN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375</a:t>
                      </a: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多个国家</a:t>
                      </a:r>
                      <a:r>
                        <a:rPr lang="en-US" altLang="zh-CN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/</a:t>
                      </a: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地区档案 ；</a:t>
                      </a:r>
                      <a:r>
                        <a:rPr lang="en-GB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Oxford Economics Forecasting</a:t>
                      </a: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 </a:t>
                      </a:r>
                      <a:r>
                        <a:rPr lang="en-US" altLang="zh-CN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-</a:t>
                      </a: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  </a:t>
                      </a:r>
                      <a:r>
                        <a:rPr lang="en-US" altLang="zh-CN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3</a:t>
                      </a:r>
                      <a:r>
                        <a:rPr lang="en-GB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,</a:t>
                      </a:r>
                      <a:r>
                        <a:rPr lang="en-US" altLang="zh-CN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0</a:t>
                      </a:r>
                      <a:r>
                        <a:rPr lang="en-GB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00</a:t>
                      </a: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多份国家区域评论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>
                    <a:solidFill>
                      <a:srgbClr val="F8DC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942"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华文楷体" pitchFamily="2" charset="-122"/>
                          <a:ea typeface="华文楷体" pitchFamily="2" charset="-122"/>
                        </a:rPr>
                        <a:t>案例研究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F8DC1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6000</a:t>
                      </a:r>
                      <a:r>
                        <a:rPr lang="zh-CN" altLang="en-US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多份（</a:t>
                      </a:r>
                      <a:r>
                        <a:rPr lang="en-US" altLang="zh-CN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450</a:t>
                      </a:r>
                      <a:r>
                        <a:rPr lang="zh-CN" altLang="en-US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多份全文）</a:t>
                      </a:r>
                      <a:endParaRPr lang="en-US" sz="2400" b="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F8DC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942">
                <a:tc>
                  <a:txBody>
                    <a:bodyPr/>
                    <a:lstStyle/>
                    <a:p>
                      <a:r>
                        <a:rPr lang="zh-CN" altLang="en-US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企业年报</a:t>
                      </a:r>
                      <a:endParaRPr lang="en-US" sz="2400" b="0" dirty="0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>
                    <a:solidFill>
                      <a:srgbClr val="F8DC1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7000+</a:t>
                      </a:r>
                      <a:r>
                        <a:rPr lang="zh-CN" altLang="en-US" sz="2400" b="0" dirty="0" smtClean="0">
                          <a:latin typeface="华文楷体" pitchFamily="2" charset="-122"/>
                          <a:ea typeface="华文楷体" pitchFamily="2" charset="-122"/>
                        </a:rPr>
                        <a:t>多份</a:t>
                      </a:r>
                      <a:r>
                        <a:rPr lang="zh-CN" altLang="en-US" sz="2400" b="0" kern="1200" dirty="0" smtClean="0">
                          <a:solidFill>
                            <a:schemeClr val="dk1"/>
                          </a:solidFill>
                          <a:latin typeface="华文楷体" pitchFamily="2" charset="-122"/>
                          <a:ea typeface="华文楷体" pitchFamily="2" charset="-122"/>
                          <a:cs typeface="+mn-cs"/>
                        </a:rPr>
                        <a:t>北美领先企业年报</a:t>
                      </a:r>
                      <a:endParaRPr lang="en-US" sz="2400" b="0" kern="1200" dirty="0">
                        <a:solidFill>
                          <a:schemeClr val="dk1"/>
                        </a:solidFill>
                        <a:latin typeface="华文楷体" pitchFamily="2" charset="-122"/>
                        <a:ea typeface="华文楷体" pitchFamily="2" charset="-122"/>
                        <a:cs typeface="+mn-cs"/>
                      </a:endParaRPr>
                    </a:p>
                  </a:txBody>
                  <a:tcPr>
                    <a:solidFill>
                      <a:srgbClr val="F8DC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9875" name="AutoShape 3"/>
          <p:cNvSpPr>
            <a:spLocks noChangeArrowheads="1"/>
          </p:cNvSpPr>
          <p:nvPr/>
        </p:nvSpPr>
        <p:spPr bwMode="auto">
          <a:xfrm>
            <a:off x="6119813" y="4122738"/>
            <a:ext cx="3024187" cy="2735262"/>
          </a:xfrm>
          <a:prstGeom prst="cloudCallout">
            <a:avLst>
              <a:gd name="adj1" fmla="val -63333"/>
              <a:gd name="adj2" fmla="val -80588"/>
            </a:avLst>
          </a:prstGeom>
          <a:solidFill>
            <a:schemeClr val="accent1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ABI/INFORM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除期刊论文外收录的各类文献</a:t>
            </a:r>
          </a:p>
        </p:txBody>
      </p:sp>
    </p:spTree>
    <p:extLst>
      <p:ext uri="{BB962C8B-B14F-4D97-AF65-F5344CB8AC3E}">
        <p14:creationId xmlns:p14="http://schemas.microsoft.com/office/powerpoint/2010/main" val="176616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570037"/>
          </a:xfrm>
        </p:spPr>
        <p:txBody>
          <a:bodyPr/>
          <a:lstStyle/>
          <a:p>
            <a:pPr algn="l" eaLnBrk="1" hangingPunct="1"/>
            <a:r>
              <a:rPr lang="en-US" altLang="zh-CN" sz="3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ABI</a:t>
            </a:r>
            <a:r>
              <a:rPr lang="zh-CN" altLang="en-US" sz="3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  <a:t>数据库收录的：</a:t>
            </a:r>
            <a:br>
              <a:rPr lang="zh-CN" altLang="en-US" sz="3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itchFamily="2" charset="-122"/>
              </a:rPr>
            </a:br>
            <a:r>
              <a:rPr lang="en-US" altLang="zh-CN" sz="3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EIU</a:t>
            </a:r>
            <a:r>
              <a:rPr lang="en-US" altLang="zh-CN" sz="3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3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国家</a:t>
            </a:r>
            <a:r>
              <a:rPr lang="en-US" altLang="zh-CN" sz="3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/</a:t>
            </a:r>
            <a:r>
              <a:rPr lang="zh-CN" altLang="en-US" sz="3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地区预测、金融和全球商品报告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844675"/>
            <a:ext cx="8964612" cy="5013325"/>
          </a:xfrm>
        </p:spPr>
        <p:txBody>
          <a:bodyPr/>
          <a:lstStyle/>
          <a:p>
            <a:pPr lvl="1" eaLnBrk="1" hangingPunct="1"/>
            <a:r>
              <a:rPr lang="zh-CN" altLang="en-US" b="1" dirty="0"/>
              <a:t>数据可以下载，</a:t>
            </a:r>
            <a:r>
              <a:rPr lang="en-US" altLang="zh-CN" dirty="0" smtClean="0"/>
              <a:t>Excel </a:t>
            </a:r>
            <a:r>
              <a:rPr lang="zh-CN" altLang="en-US" b="1" dirty="0" smtClean="0"/>
              <a:t>电子表格</a:t>
            </a:r>
            <a:endParaRPr lang="en-US" altLang="en-US" b="1" dirty="0" smtClean="0"/>
          </a:p>
          <a:p>
            <a:pPr lvl="1" eaLnBrk="1" hangingPunct="1"/>
            <a:r>
              <a:rPr lang="zh-CN" altLang="en-US" dirty="0" smtClean="0"/>
              <a:t>数据涵盖</a:t>
            </a:r>
            <a:r>
              <a:rPr lang="en-US" altLang="zh-CN" dirty="0" smtClean="0"/>
              <a:t>G20</a:t>
            </a:r>
            <a:r>
              <a:rPr lang="zh-CN" altLang="en-US" dirty="0" smtClean="0"/>
              <a:t>国家 </a:t>
            </a:r>
          </a:p>
          <a:p>
            <a:pPr lvl="1" eaLnBrk="1" hangingPunct="1"/>
            <a:r>
              <a:rPr lang="zh-CN" altLang="en-US" dirty="0" smtClean="0"/>
              <a:t>包括</a:t>
            </a:r>
            <a:r>
              <a:rPr lang="en-US" altLang="zh-CN" dirty="0" smtClean="0"/>
              <a:t>50</a:t>
            </a:r>
            <a:r>
              <a:rPr lang="zh-CN" altLang="en-US" dirty="0" smtClean="0"/>
              <a:t>多年时间段已有的和预测的</a:t>
            </a:r>
            <a:r>
              <a:rPr lang="en-US" altLang="zh-CN" dirty="0" smtClean="0"/>
              <a:t>(1980–2030) </a:t>
            </a:r>
            <a:r>
              <a:rPr lang="en-US" altLang="zh-CN" b="1" dirty="0" smtClean="0"/>
              <a:t>370</a:t>
            </a:r>
            <a:r>
              <a:rPr lang="zh-CN" altLang="en-US" b="1" dirty="0" smtClean="0"/>
              <a:t>多种经济变量</a:t>
            </a:r>
          </a:p>
          <a:p>
            <a:pPr lvl="1" eaLnBrk="1" hangingPunct="1"/>
            <a:endParaRPr lang="zh-CN" altLang="en-US" b="1" dirty="0" smtClean="0"/>
          </a:p>
          <a:p>
            <a:pPr eaLnBrk="1" hangingPunct="1">
              <a:buFontTx/>
              <a:buChar char=""/>
            </a:pPr>
            <a:r>
              <a:rPr lang="en-US" altLang="zh-CN" b="1" dirty="0" smtClean="0">
                <a:ea typeface="华文楷体" pitchFamily="2" charset="-122"/>
              </a:rPr>
              <a:t>EIU Viewswire</a:t>
            </a:r>
            <a:r>
              <a:rPr lang="en-US" altLang="zh-CN" b="1" dirty="0" smtClean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b="1" dirty="0" smtClean="0">
                <a:latin typeface="华文楷体" pitchFamily="2" charset="-122"/>
                <a:ea typeface="华文楷体" pitchFamily="2" charset="-122"/>
              </a:rPr>
              <a:t>提供的信息有：</a:t>
            </a:r>
          </a:p>
          <a:p>
            <a:pPr lvl="1" eaLnBrk="1" hangingPunct="1">
              <a:spcBef>
                <a:spcPts val="438"/>
              </a:spcBef>
              <a:buSzPct val="90000"/>
              <a:buFont typeface="Arial" charset="0"/>
              <a:buChar char="•"/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商业法规、公司战略、经济发展、金融市场、外国投资、工业发展趋势、劳动力情况、政治变革、贸易政策</a:t>
            </a:r>
          </a:p>
        </p:txBody>
      </p:sp>
    </p:spTree>
    <p:extLst>
      <p:ext uri="{BB962C8B-B14F-4D97-AF65-F5344CB8AC3E}">
        <p14:creationId xmlns:p14="http://schemas.microsoft.com/office/powerpoint/2010/main" val="28595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977" y="116632"/>
            <a:ext cx="8784976" cy="850106"/>
          </a:xfrm>
        </p:spPr>
        <p:txBody>
          <a:bodyPr>
            <a:noAutofit/>
          </a:bodyPr>
          <a:lstStyle/>
          <a:p>
            <a:pPr lvl="1" eaLnBrk="1" hangingPunct="1"/>
            <a:r>
              <a:rPr lang="zh-CN" alt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从</a:t>
            </a:r>
            <a:r>
              <a:rPr lang="zh-CN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课题</a:t>
            </a:r>
            <a:r>
              <a:rPr lang="en-US" altLang="zh-CN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/</a:t>
            </a:r>
            <a:r>
              <a:rPr lang="zh-CN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主题</a:t>
            </a:r>
            <a:r>
              <a:rPr lang="zh-CN" alt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入手查找相关信息</a:t>
            </a:r>
            <a:endParaRPr lang="zh-CN" alt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itchFamily="2" charset="-122"/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10912"/>
              </p:ext>
            </p:extLst>
          </p:nvPr>
        </p:nvGraphicFramePr>
        <p:xfrm>
          <a:off x="457200" y="1268760"/>
          <a:ext cx="84352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2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2998"/>
            <a:ext cx="8540750" cy="1111746"/>
          </a:xfrm>
        </p:spPr>
        <p:txBody>
          <a:bodyPr/>
          <a:lstStyle/>
          <a:p>
            <a:pPr algn="l"/>
            <a:r>
              <a:rPr lang="zh-CN" altLang="en-US" dirty="0" smtClean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文献检索方法：检索举例</a:t>
            </a:r>
            <a:endParaRPr lang="zh-CN" altLang="en-US" dirty="0">
              <a:solidFill>
                <a:srgbClr val="0000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179" y="1261735"/>
            <a:ext cx="8153400" cy="4498975"/>
          </a:xfrm>
        </p:spPr>
        <p:txBody>
          <a:bodyPr/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360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度绩效考核：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360 degree feedback 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15283" b="9827"/>
          <a:stretch/>
        </p:blipFill>
        <p:spPr>
          <a:xfrm>
            <a:off x="251520" y="3849687"/>
            <a:ext cx="9073008" cy="3822046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48072" y="2420888"/>
            <a:ext cx="6756176" cy="2016224"/>
          </a:xfrm>
          <a:prstGeom prst="wedgeRoundRectCallout">
            <a:avLst>
              <a:gd name="adj1" fmla="val 18765"/>
              <a:gd name="adj2" fmla="val 9744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… …The </a:t>
            </a:r>
            <a:r>
              <a:rPr lang="en-US" altLang="zh-CN" sz="2000" dirty="0">
                <a:solidFill>
                  <a:srgbClr val="FF0000"/>
                </a:solidFill>
              </a:rPr>
              <a:t>1990s have been a good decade for </a:t>
            </a:r>
            <a:r>
              <a:rPr lang="en-US" altLang="zh-CN" sz="2000" dirty="0">
                <a:solidFill>
                  <a:srgbClr val="0000FF"/>
                </a:solidFill>
              </a:rPr>
              <a:t>360-degree feedback (a.k.a. multi-rater or multi-source feedback</a:t>
            </a:r>
            <a:r>
              <a:rPr lang="en-US" altLang="zh-CN" sz="2000" dirty="0">
                <a:solidFill>
                  <a:srgbClr val="FF0000"/>
                </a:solidFill>
              </a:rPr>
              <a:t>). Once a luxury for senior-level executives, these assessment methods-which collect data from peers, direct reports, supervisors and </a:t>
            </a:r>
            <a:r>
              <a:rPr lang="en-US" altLang="zh-CN" sz="2000" dirty="0" err="1">
                <a:solidFill>
                  <a:srgbClr val="FF0000"/>
                </a:solidFill>
              </a:rPr>
              <a:t>othersare</a:t>
            </a:r>
            <a:r>
              <a:rPr lang="en-US" altLang="zh-CN" sz="2000" dirty="0">
                <a:solidFill>
                  <a:srgbClr val="FF0000"/>
                </a:solidFill>
              </a:rPr>
              <a:t> becoming a must have for managers of all </a:t>
            </a:r>
            <a:r>
              <a:rPr lang="en-US" altLang="zh-CN" sz="2000" dirty="0" smtClean="0">
                <a:solidFill>
                  <a:srgbClr val="FF0000"/>
                </a:solidFill>
              </a:rPr>
              <a:t>levels …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960840" y="3589655"/>
            <a:ext cx="1443262" cy="694206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>
              <a:solidFill>
                <a:srgbClr val="FF9900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07504" y="5596265"/>
            <a:ext cx="6853336" cy="857071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0191" y="3473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solidFill>
                  <a:srgbClr val="0000FF"/>
                </a:solidFill>
                <a:ea typeface="华文行楷" pitchFamily="2" charset="-122"/>
              </a:rPr>
              <a:t>图书馆电子资源</a:t>
            </a:r>
            <a:r>
              <a:rPr lang="en-US" altLang="zh-CN" dirty="0" smtClean="0">
                <a:solidFill>
                  <a:srgbClr val="0000FF"/>
                </a:solidFill>
                <a:ea typeface="华文行楷" pitchFamily="2" charset="-122"/>
              </a:rPr>
              <a:t>---</a:t>
            </a:r>
            <a:r>
              <a:rPr lang="zh-CN" altLang="en-US" dirty="0" smtClean="0">
                <a:solidFill>
                  <a:srgbClr val="0000FF"/>
                </a:solidFill>
                <a:ea typeface="华文行楷" pitchFamily="2" charset="-122"/>
                <a:hlinkClick r:id="rId2"/>
              </a:rPr>
              <a:t>数据库导航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46474"/>
            <a:ext cx="8507288" cy="54508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图书馆购买的各类型、各学科数据库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650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多个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为了便于利用，我们进行了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分类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整理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5573" t="33931" r="7203" b="15249"/>
          <a:stretch/>
        </p:blipFill>
        <p:spPr>
          <a:xfrm>
            <a:off x="179512" y="1124397"/>
            <a:ext cx="8568952" cy="2808313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107504" y="1027249"/>
            <a:ext cx="8923820" cy="300260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1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40750" cy="1143000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文献检索</a:t>
            </a:r>
            <a:r>
              <a:rPr lang="zh-CN" altLang="en-US" dirty="0" smtClean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方法</a:t>
            </a:r>
            <a:r>
              <a:rPr lang="en-US" altLang="zh-CN" dirty="0" smtClean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:</a:t>
            </a:r>
            <a:r>
              <a:rPr lang="zh-CN" altLang="en-US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检索</a:t>
            </a:r>
            <a:r>
              <a:rPr lang="zh-CN" altLang="en-US" dirty="0" smtClean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词的收集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3647728" cy="4498975"/>
          </a:xfrm>
        </p:spPr>
        <p:txBody>
          <a:bodyPr>
            <a:normAutofit fontScale="77500" lnSpcReduction="20000"/>
          </a:bodyPr>
          <a:lstStyle/>
          <a:p>
            <a:r>
              <a:rPr lang="zh-CN" altLang="zh-CN" dirty="0" smtClean="0">
                <a:solidFill>
                  <a:srgbClr val="00B0F0"/>
                </a:solidFill>
              </a:rPr>
              <a:t>360° 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r>
              <a:rPr lang="zh-CN" altLang="zh-CN" dirty="0" smtClean="0">
                <a:solidFill>
                  <a:srgbClr val="00B0F0"/>
                </a:solidFill>
              </a:rPr>
              <a:t>360 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r>
              <a:rPr lang="zh-CN" altLang="zh-CN" dirty="0" smtClean="0">
                <a:solidFill>
                  <a:srgbClr val="00B0F0"/>
                </a:solidFill>
              </a:rPr>
              <a:t>360</a:t>
            </a:r>
            <a:r>
              <a:rPr lang="zh-CN" altLang="zh-CN" dirty="0">
                <a:solidFill>
                  <a:srgbClr val="00B0F0"/>
                </a:solidFill>
              </a:rPr>
              <a:t>-degree </a:t>
            </a:r>
            <a:endParaRPr lang="en-US" altLang="zh-CN" dirty="0" smtClean="0">
              <a:solidFill>
                <a:srgbClr val="00B0F0"/>
              </a:solidFill>
            </a:endParaRPr>
          </a:p>
          <a:p>
            <a:r>
              <a:rPr lang="en-US" altLang="zh-CN" dirty="0" smtClean="0">
                <a:solidFill>
                  <a:srgbClr val="00B0F0"/>
                </a:solidFill>
              </a:rPr>
              <a:t>“</a:t>
            </a:r>
            <a:r>
              <a:rPr lang="zh-CN" altLang="zh-CN" dirty="0" smtClean="0">
                <a:solidFill>
                  <a:srgbClr val="00B0F0"/>
                </a:solidFill>
              </a:rPr>
              <a:t>360 degree</a:t>
            </a: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r>
              <a:rPr lang="zh-CN" altLang="zh-CN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altLang="zh-CN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rgbClr val="0000FF"/>
                </a:solidFill>
              </a:rPr>
              <a:t>“</a:t>
            </a:r>
            <a:r>
              <a:rPr lang="zh-CN" altLang="zh-CN" dirty="0" smtClean="0">
                <a:solidFill>
                  <a:srgbClr val="0000FF"/>
                </a:solidFill>
              </a:rPr>
              <a:t>multi rater</a:t>
            </a:r>
            <a:r>
              <a:rPr lang="en-US" altLang="zh-CN" dirty="0" smtClean="0">
                <a:solidFill>
                  <a:srgbClr val="0000FF"/>
                </a:solidFill>
              </a:rPr>
              <a:t>”</a:t>
            </a:r>
            <a:r>
              <a:rPr lang="zh-CN" altLang="zh-CN" dirty="0" smtClean="0">
                <a:solidFill>
                  <a:srgbClr val="0000FF"/>
                </a:solidFill>
              </a:rPr>
              <a:t> 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en-US" altLang="zh-CN" dirty="0" smtClean="0">
                <a:solidFill>
                  <a:srgbClr val="0000FF"/>
                </a:solidFill>
              </a:rPr>
              <a:t>“</a:t>
            </a:r>
            <a:r>
              <a:rPr lang="zh-CN" altLang="zh-CN" dirty="0" smtClean="0">
                <a:solidFill>
                  <a:srgbClr val="0000FF"/>
                </a:solidFill>
              </a:rPr>
              <a:t>multi raters</a:t>
            </a:r>
            <a:r>
              <a:rPr lang="en-US" altLang="zh-CN" dirty="0" smtClean="0">
                <a:solidFill>
                  <a:srgbClr val="0000FF"/>
                </a:solidFill>
              </a:rPr>
              <a:t>”</a:t>
            </a:r>
            <a:r>
              <a:rPr lang="zh-CN" altLang="zh-CN" dirty="0" smtClean="0">
                <a:solidFill>
                  <a:srgbClr val="0000FF"/>
                </a:solidFill>
              </a:rPr>
              <a:t> 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en-US" altLang="zh-CN" dirty="0" smtClean="0">
                <a:solidFill>
                  <a:srgbClr val="0000FF"/>
                </a:solidFill>
              </a:rPr>
              <a:t>“</a:t>
            </a:r>
            <a:r>
              <a:rPr lang="zh-CN" altLang="zh-CN" dirty="0" smtClean="0">
                <a:solidFill>
                  <a:srgbClr val="0000FF"/>
                </a:solidFill>
              </a:rPr>
              <a:t>multi-rater</a:t>
            </a:r>
            <a:r>
              <a:rPr lang="en-US" altLang="zh-CN" dirty="0" smtClean="0">
                <a:solidFill>
                  <a:srgbClr val="0000FF"/>
                </a:solidFill>
              </a:rPr>
              <a:t>”</a:t>
            </a:r>
            <a:r>
              <a:rPr lang="zh-CN" altLang="zh-CN" dirty="0" smtClean="0">
                <a:solidFill>
                  <a:srgbClr val="0000FF"/>
                </a:solidFill>
              </a:rPr>
              <a:t> 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en-US" altLang="zh-CN" dirty="0" smtClean="0">
                <a:solidFill>
                  <a:srgbClr val="0000FF"/>
                </a:solidFill>
              </a:rPr>
              <a:t>“</a:t>
            </a:r>
            <a:r>
              <a:rPr lang="zh-CN" altLang="zh-CN" dirty="0" smtClean="0">
                <a:solidFill>
                  <a:srgbClr val="0000FF"/>
                </a:solidFill>
              </a:rPr>
              <a:t>multi-raters</a:t>
            </a:r>
            <a:r>
              <a:rPr lang="en-US" altLang="zh-CN" dirty="0" smtClean="0">
                <a:solidFill>
                  <a:srgbClr val="0000FF"/>
                </a:solidFill>
              </a:rPr>
              <a:t>”</a:t>
            </a:r>
            <a:r>
              <a:rPr lang="zh-CN" altLang="zh-CN" dirty="0" smtClean="0">
                <a:solidFill>
                  <a:srgbClr val="0000FF"/>
                </a:solidFill>
              </a:rPr>
              <a:t> 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zh-CN" altLang="zh-CN" dirty="0" smtClean="0">
                <a:solidFill>
                  <a:srgbClr val="0000FF"/>
                </a:solidFill>
              </a:rPr>
              <a:t>"</a:t>
            </a:r>
            <a:r>
              <a:rPr lang="zh-CN" altLang="zh-CN" dirty="0">
                <a:solidFill>
                  <a:srgbClr val="0000FF"/>
                </a:solidFill>
              </a:rPr>
              <a:t>multi source" 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zh-CN" altLang="zh-CN" dirty="0" smtClean="0">
                <a:solidFill>
                  <a:srgbClr val="0000FF"/>
                </a:solidFill>
              </a:rPr>
              <a:t>"multisource</a:t>
            </a:r>
            <a:r>
              <a:rPr lang="zh-CN" altLang="zh-CN" dirty="0">
                <a:solidFill>
                  <a:srgbClr val="0000FF"/>
                </a:solidFill>
              </a:rPr>
              <a:t>" 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en-US" altLang="zh-CN" dirty="0" smtClean="0">
                <a:solidFill>
                  <a:srgbClr val="0000FF"/>
                </a:solidFill>
              </a:rPr>
              <a:t>“</a:t>
            </a:r>
            <a:r>
              <a:rPr lang="zh-CN" altLang="zh-CN" dirty="0" smtClean="0">
                <a:solidFill>
                  <a:srgbClr val="0000FF"/>
                </a:solidFill>
              </a:rPr>
              <a:t>multiple rater</a:t>
            </a:r>
            <a:r>
              <a:rPr lang="en-US" altLang="zh-CN" dirty="0" smtClean="0">
                <a:solidFill>
                  <a:srgbClr val="0000FF"/>
                </a:solidFill>
              </a:rPr>
              <a:t>”</a:t>
            </a:r>
          </a:p>
          <a:p>
            <a:r>
              <a:rPr lang="zh-CN" altLang="zh-CN" dirty="0" smtClean="0">
                <a:solidFill>
                  <a:srgbClr val="0000FF"/>
                </a:solidFill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“</a:t>
            </a:r>
            <a:r>
              <a:rPr lang="zh-CN" altLang="zh-CN" dirty="0" smtClean="0">
                <a:solidFill>
                  <a:srgbClr val="0000FF"/>
                </a:solidFill>
              </a:rPr>
              <a:t>multiple raters</a:t>
            </a:r>
            <a:r>
              <a:rPr lang="en-US" altLang="zh-CN" dirty="0" smtClean="0">
                <a:solidFill>
                  <a:srgbClr val="0000FF"/>
                </a:solidFill>
              </a:rPr>
              <a:t>”</a:t>
            </a:r>
          </a:p>
          <a:p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3923927" y="1340768"/>
            <a:ext cx="3265909" cy="4642991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</a:t>
            </a:r>
            <a:r>
              <a:rPr lang="zh-CN" altLang="zh-CN" dirty="0" smtClean="0">
                <a:solidFill>
                  <a:srgbClr val="FF0000"/>
                </a:solidFill>
              </a:rPr>
              <a:t>eedback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“</a:t>
            </a:r>
            <a:r>
              <a:rPr lang="zh-CN" altLang="zh-CN" dirty="0" smtClean="0">
                <a:solidFill>
                  <a:srgbClr val="FF0000"/>
                </a:solidFill>
              </a:rPr>
              <a:t>feed back</a:t>
            </a:r>
            <a:r>
              <a:rPr lang="en-US" altLang="zh-CN" dirty="0" smtClean="0">
                <a:solidFill>
                  <a:srgbClr val="FF0000"/>
                </a:solidFill>
              </a:rPr>
              <a:t>”</a:t>
            </a:r>
          </a:p>
          <a:p>
            <a:r>
              <a:rPr lang="zh-CN" altLang="zh-CN" dirty="0" smtClean="0">
                <a:solidFill>
                  <a:srgbClr val="FF0000"/>
                </a:solidFill>
              </a:rPr>
              <a:t>assessment</a:t>
            </a:r>
            <a:r>
              <a:rPr lang="zh-CN" altLang="zh-CN" dirty="0">
                <a:solidFill>
                  <a:srgbClr val="FF0000"/>
                </a:solidFill>
              </a:rPr>
              <a:t>*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zh-CN" dirty="0" smtClean="0">
                <a:solidFill>
                  <a:srgbClr val="FF0000"/>
                </a:solidFill>
              </a:rPr>
              <a:t>evaluat</a:t>
            </a:r>
            <a:r>
              <a:rPr lang="zh-CN" altLang="zh-CN" dirty="0">
                <a:solidFill>
                  <a:srgbClr val="FF0000"/>
                </a:solidFill>
              </a:rPr>
              <a:t>*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zh-CN" dirty="0" smtClean="0">
                <a:solidFill>
                  <a:srgbClr val="FF0000"/>
                </a:solidFill>
              </a:rPr>
              <a:t>appraisal*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zh-CN" dirty="0" smtClean="0">
                <a:solidFill>
                  <a:srgbClr val="FF0000"/>
                </a:solidFill>
              </a:rPr>
              <a:t>performance</a:t>
            </a:r>
            <a:endParaRPr lang="zh-CN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788024" y="4581128"/>
            <a:ext cx="3179415" cy="1800200"/>
          </a:xfrm>
          <a:prstGeom prst="cloudCallout">
            <a:avLst>
              <a:gd name="adj1" fmla="val -63333"/>
              <a:gd name="adj2" fmla="val -805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从一点入手，由“点”到“面”逐渐展开</a:t>
            </a:r>
          </a:p>
        </p:txBody>
      </p:sp>
    </p:spTree>
    <p:extLst>
      <p:ext uri="{BB962C8B-B14F-4D97-AF65-F5344CB8AC3E}">
        <p14:creationId xmlns:p14="http://schemas.microsoft.com/office/powerpoint/2010/main" val="229973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8964488" cy="1143000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文献检索方法</a:t>
            </a:r>
            <a:r>
              <a:rPr lang="en-US" altLang="zh-CN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:</a:t>
            </a:r>
            <a:r>
              <a:rPr lang="zh-CN" altLang="en-US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检索</a:t>
            </a:r>
            <a:r>
              <a:rPr lang="zh-CN" altLang="en-US" dirty="0" smtClean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词的逻辑关系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8450" y="1187624"/>
            <a:ext cx="8666038" cy="5553744"/>
          </a:xfrm>
        </p:spPr>
        <p:txBody>
          <a:bodyPr/>
          <a:lstStyle/>
          <a:p>
            <a:pPr marL="0" indent="0">
              <a:buNone/>
            </a:pPr>
            <a:endParaRPr lang="en-US" altLang="zh-CN" sz="2600" dirty="0" smtClean="0"/>
          </a:p>
          <a:p>
            <a:pPr marL="0" indent="0">
              <a:buNone/>
            </a:pPr>
            <a:r>
              <a:rPr lang="zh-CN" altLang="zh-CN" sz="2600" dirty="0" smtClean="0"/>
              <a:t>（</a:t>
            </a:r>
            <a:r>
              <a:rPr lang="zh-CN" altLang="zh-CN" sz="2600" dirty="0">
                <a:solidFill>
                  <a:srgbClr val="00B0F0"/>
                </a:solidFill>
              </a:rPr>
              <a:t>360° OR 360 OR 360-degree OR “360 degree” </a:t>
            </a:r>
            <a:r>
              <a:rPr lang="zh-CN" altLang="zh-CN" sz="2600" dirty="0">
                <a:solidFill>
                  <a:srgbClr val="0000FF"/>
                </a:solidFill>
              </a:rPr>
              <a:t>OR “multi rater”  OR “multi raters” OR “multi-rater” OR “multi-raters”  OR "multi source" OR "multisource" OR multi OR “multiple rater”OR “multiple raters”</a:t>
            </a:r>
            <a:r>
              <a:rPr lang="zh-CN" altLang="zh-CN" sz="2600" dirty="0"/>
              <a:t>）AND (</a:t>
            </a:r>
            <a:r>
              <a:rPr lang="zh-CN" altLang="zh-CN" sz="2600" dirty="0">
                <a:solidFill>
                  <a:srgbClr val="FF0000"/>
                </a:solidFill>
              </a:rPr>
              <a:t>feedback OR “feed back” OR assessment* OR evaluat* OR appraisal* OR performance</a:t>
            </a:r>
            <a:r>
              <a:rPr lang="zh-CN" altLang="zh-CN" sz="2600" dirty="0" smtClean="0"/>
              <a:t>)</a:t>
            </a:r>
            <a:r>
              <a:rPr lang="en-US" altLang="zh-CN" sz="2600" dirty="0" smtClean="0"/>
              <a:t> </a:t>
            </a:r>
            <a:endParaRPr lang="zh-CN" altLang="zh-CN" sz="2600" dirty="0"/>
          </a:p>
          <a:p>
            <a:endParaRPr lang="en-US" altLang="zh-CN" dirty="0"/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逻辑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算符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and   or   not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93096"/>
            <a:ext cx="3096344" cy="195644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097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检索举例</a:t>
            </a:r>
            <a:r>
              <a:rPr lang="en-US" altLang="zh-CN" b="1" dirty="0" smtClean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—</a:t>
            </a:r>
            <a:r>
              <a:rPr lang="zh-CN" altLang="en-US" b="1" dirty="0" smtClean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高温</a:t>
            </a:r>
            <a:r>
              <a:rPr lang="zh-CN" altLang="en-US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气冷堆的故障诊断方法</a:t>
            </a:r>
            <a:r>
              <a:rPr lang="en-US" altLang="zh-CN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endParaRPr lang="zh-CN" altLang="en-US" dirty="0">
              <a:solidFill>
                <a:srgbClr val="0000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392488" cy="5544616"/>
          </a:xfrm>
          <a:ln w="3810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endParaRPr lang="en-US" altLang="zh-CN" sz="40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40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高温气冷堆 </a:t>
            </a:r>
            <a:endParaRPr lang="en-US" altLang="zh-CN" sz="40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 lvl="1"/>
            <a:r>
              <a:rPr lang="en-US" altLang="zh-CN" sz="3100" b="1" dirty="0" smtClean="0"/>
              <a:t>High temperature gas cooled reactor     </a:t>
            </a:r>
            <a:endParaRPr lang="en-US" altLang="zh-CN" sz="3100" b="1" dirty="0"/>
          </a:p>
          <a:p>
            <a:pPr marL="457200" lvl="1" indent="0">
              <a:buNone/>
            </a:pPr>
            <a:endParaRPr lang="en-US" altLang="zh-CN" sz="3100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zh-CN" altLang="en-US" sz="3100" b="1" dirty="0" smtClean="0">
                <a:solidFill>
                  <a:srgbClr val="FF0000"/>
                </a:solidFill>
              </a:rPr>
              <a:t>有复数形式吗？</a:t>
            </a:r>
            <a:endParaRPr lang="en-US" altLang="zh-CN" sz="3100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3100" b="1" dirty="0" smtClean="0"/>
              <a:t>High temperature gas cooled reactors</a:t>
            </a:r>
          </a:p>
          <a:p>
            <a:pPr lvl="1"/>
            <a:endParaRPr lang="en-US" altLang="zh-CN" sz="3100" b="1" dirty="0" smtClean="0"/>
          </a:p>
          <a:p>
            <a:pPr marL="457200" lvl="1" indent="0">
              <a:buNone/>
            </a:pPr>
            <a:r>
              <a:rPr lang="zh-CN" altLang="en-US" sz="3100" b="1" dirty="0">
                <a:solidFill>
                  <a:srgbClr val="FF0000"/>
                </a:solidFill>
              </a:rPr>
              <a:t>单</a:t>
            </a:r>
            <a:r>
              <a:rPr lang="zh-CN" altLang="en-US" sz="3100" b="1" dirty="0" smtClean="0">
                <a:solidFill>
                  <a:srgbClr val="FF0000"/>
                </a:solidFill>
              </a:rPr>
              <a:t>复数都要检索，需用截词符</a:t>
            </a:r>
            <a:endParaRPr lang="en-US" altLang="zh-CN" sz="3100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3100" b="1" dirty="0"/>
              <a:t>High temperature </a:t>
            </a:r>
            <a:r>
              <a:rPr lang="en-US" altLang="zh-CN" sz="3100" b="1" dirty="0" smtClean="0"/>
              <a:t>gas </a:t>
            </a:r>
            <a:r>
              <a:rPr lang="en-US" altLang="zh-CN" sz="3100" b="1" dirty="0"/>
              <a:t>cooled </a:t>
            </a:r>
            <a:r>
              <a:rPr lang="en-US" altLang="zh-CN" sz="3100" b="1" dirty="0" smtClean="0"/>
              <a:t>reactor</a:t>
            </a:r>
            <a:r>
              <a:rPr lang="zh-CN" altLang="en-US" sz="3100" b="1" dirty="0" smtClean="0"/>
              <a:t>*</a:t>
            </a:r>
            <a:endParaRPr lang="en-US" altLang="zh-CN" sz="3100" b="1" dirty="0"/>
          </a:p>
          <a:p>
            <a:pPr marL="457200" lvl="1" indent="0">
              <a:buNone/>
            </a:pPr>
            <a:endParaRPr lang="en-US" altLang="zh-CN" sz="3100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zh-CN" altLang="en-US" sz="3100" b="1" dirty="0" smtClean="0">
                <a:solidFill>
                  <a:srgbClr val="FF0000"/>
                </a:solidFill>
              </a:rPr>
              <a:t>有缩写形式吗？</a:t>
            </a:r>
            <a:endParaRPr lang="en-US" altLang="zh-CN" sz="3100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3100" b="1" dirty="0" smtClean="0"/>
              <a:t>HTGR</a:t>
            </a:r>
            <a:endParaRPr lang="en-US" altLang="zh-CN" sz="3100" b="1" dirty="0"/>
          </a:p>
          <a:p>
            <a:pPr marL="457200" lvl="1" indent="0">
              <a:buNone/>
            </a:pPr>
            <a:endParaRPr lang="en-US" altLang="zh-CN" sz="3100" b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32040" y="1124744"/>
            <a:ext cx="4032448" cy="5544616"/>
          </a:xfrm>
          <a:ln w="3810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endParaRPr lang="en-US" altLang="zh-CN" sz="40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40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故障诊断</a:t>
            </a:r>
            <a:endParaRPr lang="en-US" altLang="zh-CN" sz="40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endParaRPr lang="en-US" altLang="zh-CN" sz="4000" b="1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 lvl="1"/>
            <a:r>
              <a:rPr lang="en-US" altLang="zh-CN" sz="3400" b="1" dirty="0" smtClean="0"/>
              <a:t>Fault </a:t>
            </a:r>
            <a:r>
              <a:rPr lang="en-US" altLang="zh-CN" sz="3400" b="1" dirty="0"/>
              <a:t>diagnosis </a:t>
            </a:r>
          </a:p>
          <a:p>
            <a:pPr lvl="1"/>
            <a:r>
              <a:rPr lang="en-US" altLang="zh-CN" sz="3400" b="1" dirty="0"/>
              <a:t>Fault  Analysis   </a:t>
            </a:r>
            <a:endParaRPr lang="en-US" altLang="zh-CN" sz="3400" b="1" dirty="0">
              <a:solidFill>
                <a:srgbClr val="C00000"/>
              </a:solidFill>
            </a:endParaRPr>
          </a:p>
          <a:p>
            <a:pPr lvl="1"/>
            <a:r>
              <a:rPr lang="en-US" altLang="zh-CN" sz="3400" b="1" dirty="0"/>
              <a:t>Safety Analysis </a:t>
            </a:r>
            <a:endParaRPr lang="en-US" altLang="zh-CN" sz="3400" b="1" dirty="0" smtClean="0">
              <a:solidFill>
                <a:srgbClr val="C00000"/>
              </a:solidFill>
            </a:endParaRPr>
          </a:p>
          <a:p>
            <a:pPr lvl="1"/>
            <a:r>
              <a:rPr lang="en-US" altLang="zh-CN" sz="3400" b="1" dirty="0" smtClean="0"/>
              <a:t>Safety assessment</a:t>
            </a:r>
          </a:p>
          <a:p>
            <a:pPr lvl="1"/>
            <a:r>
              <a:rPr lang="en-US" altLang="zh-CN" sz="3400" b="1" dirty="0"/>
              <a:t>Uncertainty</a:t>
            </a:r>
            <a:r>
              <a:rPr lang="en-US" altLang="zh-CN" sz="2800" b="1" dirty="0"/>
              <a:t> </a:t>
            </a:r>
            <a:r>
              <a:rPr lang="en-US" altLang="zh-CN" sz="3400" b="1" dirty="0" smtClean="0"/>
              <a:t> Analysis</a:t>
            </a:r>
            <a:endParaRPr lang="en-US" altLang="zh-CN" sz="3400" b="1" dirty="0"/>
          </a:p>
          <a:p>
            <a:pPr lvl="1"/>
            <a:r>
              <a:rPr lang="en-US" altLang="zh-CN" sz="3400" b="1" dirty="0" smtClean="0"/>
              <a:t>Error detection</a:t>
            </a:r>
            <a:endParaRPr lang="en-US" altLang="zh-CN" sz="3400" b="1" dirty="0"/>
          </a:p>
          <a:p>
            <a:pPr lvl="1"/>
            <a:r>
              <a:rPr lang="en-US" altLang="zh-CN" sz="3400" b="1" dirty="0" smtClean="0"/>
              <a:t>Detection </a:t>
            </a:r>
          </a:p>
          <a:p>
            <a:pPr lvl="1"/>
            <a:r>
              <a:rPr lang="en-US" altLang="zh-CN" sz="3400" b="1" dirty="0" smtClean="0"/>
              <a:t>Recognition </a:t>
            </a:r>
          </a:p>
          <a:p>
            <a:pPr lvl="1"/>
            <a:r>
              <a:rPr lang="en-US" altLang="zh-CN" sz="3400" b="1" dirty="0" smtClean="0"/>
              <a:t>Monitoring </a:t>
            </a:r>
            <a:r>
              <a:rPr lang="zh-CN" altLang="en-US" sz="3400" b="1" dirty="0" smtClean="0">
                <a:solidFill>
                  <a:srgbClr val="C00000"/>
                </a:solidFill>
              </a:rPr>
              <a:t> </a:t>
            </a:r>
            <a:endParaRPr lang="en-US" altLang="zh-CN" sz="3400" b="1" dirty="0" smtClean="0"/>
          </a:p>
          <a:p>
            <a:pPr lvl="1"/>
            <a:endParaRPr lang="en-US" altLang="zh-CN" sz="3400" b="1" dirty="0"/>
          </a:p>
          <a:p>
            <a:pPr lvl="1"/>
            <a:endParaRPr lang="en-US" altLang="zh-CN" sz="3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2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l"/>
            <a:r>
              <a:rPr lang="zh-CN" altLang="en-US" b="1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文献检索方法</a:t>
            </a:r>
            <a:endParaRPr lang="zh-CN" altLang="en-US" dirty="0">
              <a:solidFill>
                <a:srgbClr val="0000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</p:spPr>
        <p:txBody>
          <a:bodyPr>
            <a:normAutofit lnSpcReduction="10000"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滚雪球法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/>
              <a:t>先用你认为重要的关键词或者按熟悉的作者检索文献</a:t>
            </a:r>
            <a:endParaRPr lang="en-US" altLang="zh-CN" dirty="0"/>
          </a:p>
          <a:p>
            <a:pPr lvl="1"/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检索出的文献按“相关度排序”</a:t>
            </a:r>
            <a:endParaRPr lang="en-US" altLang="zh-CN" dirty="0"/>
          </a:p>
          <a:p>
            <a:pPr lvl="1"/>
            <a:r>
              <a:rPr lang="zh-CN" altLang="en-US" dirty="0"/>
              <a:t>浏览文献，注意同义词，从中挑选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重要的检索词</a:t>
            </a:r>
            <a:r>
              <a:rPr lang="zh-CN" altLang="en-US" dirty="0"/>
              <a:t>，形成一个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初步的检索策略，再次</a:t>
            </a:r>
            <a:r>
              <a:rPr lang="zh-CN" altLang="en-US" dirty="0"/>
              <a:t>进行搜索</a:t>
            </a:r>
            <a:endParaRPr lang="en-US" altLang="zh-CN" dirty="0"/>
          </a:p>
          <a:p>
            <a:pPr lvl="1"/>
            <a:r>
              <a:rPr lang="zh-CN" altLang="en-US" dirty="0"/>
              <a:t>在检索出的相关文献中继续挑选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重要的检索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词，形成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新的检索式</a:t>
            </a:r>
            <a:r>
              <a:rPr lang="zh-CN" altLang="en-US" dirty="0"/>
              <a:t>进行检索</a:t>
            </a:r>
            <a:endParaRPr lang="en-US" altLang="zh-CN" dirty="0"/>
          </a:p>
          <a:p>
            <a:pPr lvl="1"/>
            <a:r>
              <a:rPr lang="zh-CN" altLang="en-US" dirty="0"/>
              <a:t>不断的调整检索策略，补充、优化检索词，最终形成一个全面、准确的检索策略</a:t>
            </a:r>
            <a:endParaRPr lang="en-US" altLang="zh-CN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检索中尽量使用截词符（不留遗漏）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276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45" y="32048"/>
            <a:ext cx="8845550" cy="1143000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文献检索方法</a:t>
            </a:r>
            <a:r>
              <a:rPr lang="en-US" altLang="zh-CN" dirty="0" smtClean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:</a:t>
            </a:r>
            <a:r>
              <a:rPr lang="zh-CN" altLang="en-US" dirty="0" smtClean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充分利用提供的工具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8964488" cy="5616624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学科、行业分类限定检索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相关索引的利用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文献类型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Scholarly journals/Report//Dissertations/Working papers…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文章类型的限定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en-US" altLang="zh-CN" dirty="0" smtClean="0">
                <a:ea typeface="黑体" panose="02010609060101010101" pitchFamily="49" charset="-122"/>
              </a:rPr>
              <a:t>Articles/Literature reviews/Case studies/Market research….</a:t>
            </a: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文献语种的限定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文献聚类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作者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研究机构（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发现领军人物和机构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）、出版物等等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最新文献通报服务（</a:t>
            </a:r>
            <a:r>
              <a:rPr lang="en-US" altLang="zh-CN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Alert Service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文献导出到个人文献管理软件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3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pPr algn="l" eaLnBrk="1" hangingPunct="1"/>
            <a:r>
              <a:rPr lang="zh-CN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确定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检索词</a:t>
            </a:r>
            <a:r>
              <a:rPr lang="zh-CN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举例：</a:t>
            </a:r>
            <a:r>
              <a:rPr lang="zh-CN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小额贷款</a:t>
            </a:r>
            <a:r>
              <a:rPr lang="en-US" altLang="zh-CN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/</a:t>
            </a:r>
            <a:r>
              <a:rPr lang="zh-CN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小额信贷</a:t>
            </a:r>
          </a:p>
        </p:txBody>
      </p:sp>
      <p:sp>
        <p:nvSpPr>
          <p:cNvPr id="1198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96975"/>
            <a:ext cx="8964613" cy="5661025"/>
          </a:xfr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rgbClr val="0000FF"/>
                </a:solidFill>
                <a:ea typeface="黑体" pitchFamily="2" charset="-122"/>
              </a:rPr>
              <a:t>检索词</a:t>
            </a:r>
            <a:endParaRPr lang="zh-CN" altLang="en-US" sz="2800" b="1" dirty="0" smtClean="0"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micro credit*  OR microcredit*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micro loan* OR microloan*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micro finance</a:t>
            </a:r>
            <a:r>
              <a:rPr lang="zh-CN" altLang="en-US" sz="2800" dirty="0" smtClean="0">
                <a:solidFill>
                  <a:schemeClr val="tx1"/>
                </a:solidFill>
              </a:rPr>
              <a:t>*</a:t>
            </a:r>
            <a:r>
              <a:rPr lang="en-US" altLang="zh-CN" sz="2800" dirty="0" smtClean="0">
                <a:solidFill>
                  <a:schemeClr val="tx1"/>
                </a:solidFill>
              </a:rPr>
              <a:t> OR microfinance</a:t>
            </a:r>
            <a:r>
              <a:rPr lang="zh-CN" altLang="en-US" sz="2800" dirty="0" smtClean="0">
                <a:solidFill>
                  <a:schemeClr val="tx1"/>
                </a:solidFill>
              </a:rPr>
              <a:t>*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>
                <a:solidFill>
                  <a:schemeClr val="tx1"/>
                </a:solidFill>
              </a:rPr>
              <a:t>rural loan*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small credit* OR small amount loan* OR small loan*</a:t>
            </a:r>
            <a:br>
              <a:rPr lang="en-US" altLang="zh-CN" sz="2800" dirty="0" smtClean="0"/>
            </a:br>
            <a:endParaRPr lang="en-US" altLang="zh-CN" sz="2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rgbClr val="0000FF"/>
                </a:solidFill>
                <a:ea typeface="黑体" pitchFamily="2" charset="-122"/>
              </a:rPr>
              <a:t>检索式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800" dirty="0" smtClean="0"/>
              <a:t>    </a:t>
            </a:r>
            <a:r>
              <a:rPr lang="en-US" altLang="zh-CN" sz="2800" dirty="0" smtClean="0"/>
              <a:t>(micro credit* OR microcredit* OR micro loan* OR microloan* OR Micro finance</a:t>
            </a:r>
            <a:r>
              <a:rPr lang="zh-CN" altLang="en-US" sz="2800" dirty="0" smtClean="0"/>
              <a:t>*</a:t>
            </a:r>
            <a:r>
              <a:rPr lang="en-US" altLang="zh-CN" sz="2800" dirty="0" smtClean="0"/>
              <a:t> OR microfinance</a:t>
            </a:r>
            <a:r>
              <a:rPr lang="zh-CN" altLang="en-US" sz="2800" dirty="0" smtClean="0"/>
              <a:t>*</a:t>
            </a:r>
            <a:r>
              <a:rPr lang="en-US" altLang="zh-CN" sz="2800" dirty="0" smtClean="0"/>
              <a:t> OR rural loan* OR small credit* OR small amount loan* OR small loan* ) and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C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model* or economic structure*)</a:t>
            </a:r>
          </a:p>
        </p:txBody>
      </p:sp>
    </p:spTree>
    <p:extLst>
      <p:ext uri="{BB962C8B-B14F-4D97-AF65-F5344CB8AC3E}">
        <p14:creationId xmlns:p14="http://schemas.microsoft.com/office/powerpoint/2010/main" val="28487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0106"/>
          </a:xfrm>
        </p:spPr>
        <p:txBody>
          <a:bodyPr/>
          <a:lstStyle/>
          <a:p>
            <a:pPr algn="l"/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从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公司</a:t>
            </a:r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入手查找信息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130283"/>
              </p:ext>
            </p:extLst>
          </p:nvPr>
        </p:nvGraphicFramePr>
        <p:xfrm>
          <a:off x="179512" y="980728"/>
          <a:ext cx="850728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22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0106"/>
          </a:xfrm>
        </p:spPr>
        <p:txBody>
          <a:bodyPr/>
          <a:lstStyle/>
          <a:p>
            <a:pPr algn="l"/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从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行业</a:t>
            </a:r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入手查找信息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443714"/>
              </p:ext>
            </p:extLst>
          </p:nvPr>
        </p:nvGraphicFramePr>
        <p:xfrm>
          <a:off x="179512" y="980728"/>
          <a:ext cx="850728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5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8913"/>
            <a:ext cx="8351838" cy="990600"/>
          </a:xfrm>
        </p:spPr>
        <p:txBody>
          <a:bodyPr/>
          <a:lstStyle/>
          <a:p>
            <a:pPr algn="l" eaLnBrk="1" hangingPunct="1"/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北美行业分类系统</a:t>
            </a:r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（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NAICS)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1619672" y="1700213"/>
            <a:ext cx="7524328" cy="4824412"/>
          </a:xfr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en-US" altLang="zh-CN" sz="2800" i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NAICS </a:t>
            </a:r>
            <a:r>
              <a:rPr lang="zh-CN" altLang="en-US" sz="28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（</a:t>
            </a:r>
            <a:r>
              <a:rPr lang="en-US" altLang="zh-CN" sz="2800" b="1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North </a:t>
            </a:r>
            <a:r>
              <a:rPr lang="en-US" altLang="zh-CN" sz="2800" b="1" i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American Industry Classification </a:t>
            </a:r>
            <a:r>
              <a:rPr lang="en-US" altLang="zh-CN" sz="2800" b="1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System</a:t>
            </a:r>
            <a:r>
              <a:rPr lang="zh-CN" altLang="en-US" sz="2800" b="1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）</a:t>
            </a:r>
            <a:endParaRPr lang="en-US" altLang="zh-CN" sz="2800" b="1" i="1" dirty="0" smtClean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en-US" altLang="zh-CN" sz="2400" dirty="0" smtClean="0"/>
              <a:t>1997</a:t>
            </a:r>
            <a:r>
              <a:rPr lang="zh-CN" altLang="en-US" sz="2400" dirty="0" smtClean="0"/>
              <a:t>年由美国、加拿大、墨西哥联合制定的、为划分和统计北美地区各种商业活动的一种行业分类系统</a:t>
            </a:r>
          </a:p>
          <a:p>
            <a:pPr>
              <a:buClr>
                <a:schemeClr val="tx2"/>
              </a:buClr>
              <a:buFont typeface="Wingdings" pitchFamily="2" charset="2"/>
              <a:buChar char="n"/>
            </a:pPr>
            <a:r>
              <a:rPr lang="en-US" altLang="zh-CN" sz="2800" i="1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SIC</a:t>
            </a:r>
            <a:r>
              <a:rPr lang="zh-CN" altLang="en-US" sz="28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（</a:t>
            </a:r>
            <a:r>
              <a:rPr lang="en-US" altLang="zh-CN" sz="28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Standard </a:t>
            </a:r>
            <a:r>
              <a:rPr lang="en-US" altLang="zh-CN" sz="2800" i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Industrial </a:t>
            </a:r>
            <a:r>
              <a:rPr lang="en-US" altLang="zh-CN" sz="28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Classification</a:t>
            </a:r>
            <a:r>
              <a:rPr lang="zh-CN" altLang="en-US" sz="28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，简称</a:t>
            </a:r>
            <a:r>
              <a:rPr lang="en-US" altLang="zh-CN" sz="28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2800" i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SIC </a:t>
            </a:r>
            <a:r>
              <a:rPr lang="en-US" altLang="zh-CN" sz="2800" i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Code</a:t>
            </a:r>
            <a:r>
              <a:rPr lang="en-US" altLang="zh-CN" sz="2800" i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</a:p>
          <a:p>
            <a:pPr lvl="1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2400" dirty="0" smtClean="0"/>
              <a:t>美国</a:t>
            </a:r>
            <a:r>
              <a:rPr lang="en-US" altLang="zh-CN" sz="2400" dirty="0" smtClean="0"/>
              <a:t>1937</a:t>
            </a:r>
            <a:r>
              <a:rPr lang="zh-CN" altLang="en-US" sz="2400" dirty="0" smtClean="0"/>
              <a:t>年制定的行业分类系统：美国标准行业分类</a:t>
            </a:r>
            <a:endParaRPr lang="en-US" altLang="zh-CN" sz="2400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n"/>
            </a:pPr>
            <a:r>
              <a:rPr lang="zh-CN" altLang="en-US" sz="2800" dirty="0" smtClean="0"/>
              <a:t>用途：从行业途径入手查找北美地区相关行业</a:t>
            </a:r>
          </a:p>
        </p:txBody>
      </p:sp>
      <p:pic>
        <p:nvPicPr>
          <p:cNvPr id="58372" name="Picture 4" descr="naicov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" y="2133600"/>
            <a:ext cx="146208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7" r="36154" b="19759"/>
          <a:stretch>
            <a:fillRect/>
          </a:stretch>
        </p:blipFill>
        <p:spPr bwMode="auto">
          <a:xfrm>
            <a:off x="755650" y="2390775"/>
            <a:ext cx="74168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325" y="0"/>
            <a:ext cx="8229600" cy="908050"/>
          </a:xfrm>
        </p:spPr>
        <p:txBody>
          <a:bodyPr/>
          <a:lstStyle/>
          <a:p>
            <a:pPr algn="l" eaLnBrk="1" hangingPunct="1"/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中国的行业分类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836613"/>
            <a:ext cx="8209036" cy="1554162"/>
          </a:xfr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zh-CN" altLang="en-US" b="1" dirty="0" smtClean="0"/>
              <a:t>中国的行业分类</a:t>
            </a:r>
          </a:p>
          <a:p>
            <a:pPr lvl="1" eaLnBrk="1" hangingPunct="1">
              <a:defRPr/>
            </a:pPr>
            <a:r>
              <a:rPr lang="zh-CN" altLang="en-US" dirty="0" smtClean="0"/>
              <a:t>国家标准</a:t>
            </a:r>
            <a:r>
              <a:rPr lang="en-US" altLang="zh-CN" dirty="0" smtClean="0"/>
              <a:t>《</a:t>
            </a:r>
            <a:r>
              <a:rPr lang="zh-CN" altLang="en-US" b="1" dirty="0" smtClean="0">
                <a:solidFill>
                  <a:srgbClr val="0000FF"/>
                </a:solidFill>
              </a:rPr>
              <a:t>国民经济行业分类和代码</a:t>
            </a:r>
            <a:r>
              <a:rPr lang="en-US" altLang="zh-CN" dirty="0" smtClean="0"/>
              <a:t>》</a:t>
            </a:r>
          </a:p>
          <a:p>
            <a:pPr marL="57150" indent="0" eaLnBrk="1" hangingPunct="1">
              <a:buFont typeface="Wingdings" pitchFamily="2" charset="2"/>
              <a:buNone/>
              <a:defRPr/>
            </a:pPr>
            <a:endParaRPr lang="en-US" altLang="zh-CN" dirty="0" smtClean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55650" y="2390775"/>
            <a:ext cx="7416800" cy="446722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6228184" y="4624387"/>
            <a:ext cx="2016125" cy="1835150"/>
          </a:xfrm>
          <a:prstGeom prst="wedgeRoundRectCallout">
            <a:avLst>
              <a:gd name="adj1" fmla="val -94319"/>
              <a:gd name="adj2" fmla="val -3864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000000"/>
                </a:solidFill>
              </a:rPr>
              <a:t>中国行业分类（国标）</a:t>
            </a:r>
            <a:endParaRPr lang="en-US" altLang="zh-CN" sz="2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000000"/>
                </a:solidFill>
              </a:rPr>
              <a:t>被称为</a:t>
            </a:r>
            <a:endParaRPr lang="en-US" altLang="zh-CN" sz="20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>
                <a:solidFill>
                  <a:srgbClr val="000000"/>
                </a:solidFill>
              </a:rPr>
              <a:t>China-SIC</a:t>
            </a:r>
            <a:endParaRPr lang="zh-CN" altLang="en-US" sz="2000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68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rgbClr val="0000FF"/>
                </a:solidFill>
                <a:ea typeface="华文行楷" pitchFamily="2" charset="-122"/>
              </a:rPr>
              <a:t>经济商业管理类文献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8863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Economic </a:t>
            </a:r>
            <a:r>
              <a:rPr lang="en-US" altLang="zh-CN" dirty="0"/>
              <a:t>conditions</a:t>
            </a:r>
          </a:p>
          <a:p>
            <a:r>
              <a:rPr lang="en-US" altLang="zh-CN" dirty="0"/>
              <a:t>Corporate strategies</a:t>
            </a:r>
          </a:p>
          <a:p>
            <a:r>
              <a:rPr lang="en-US" altLang="zh-CN" dirty="0"/>
              <a:t>Management theory</a:t>
            </a:r>
          </a:p>
          <a:p>
            <a:r>
              <a:rPr lang="en-US" altLang="zh-CN" dirty="0"/>
              <a:t>Management techniques</a:t>
            </a:r>
          </a:p>
          <a:p>
            <a:r>
              <a:rPr lang="en-US" altLang="zh-CN" dirty="0"/>
              <a:t>Business </a:t>
            </a:r>
            <a:r>
              <a:rPr lang="en-US" altLang="zh-CN" dirty="0" smtClean="0"/>
              <a:t>trends</a:t>
            </a:r>
          </a:p>
          <a:p>
            <a:r>
              <a:rPr lang="en-US" altLang="zh-CN" dirty="0"/>
              <a:t>Accounting</a:t>
            </a:r>
          </a:p>
          <a:p>
            <a:r>
              <a:rPr lang="en-US" altLang="zh-CN" dirty="0"/>
              <a:t>Finance</a:t>
            </a:r>
          </a:p>
          <a:p>
            <a:r>
              <a:rPr lang="en-US" altLang="zh-CN" dirty="0" smtClean="0"/>
              <a:t>Business</a:t>
            </a:r>
            <a:endParaRPr lang="en-US" altLang="zh-CN" dirty="0"/>
          </a:p>
          <a:p>
            <a:r>
              <a:rPr lang="en-US" altLang="zh-CN" dirty="0"/>
              <a:t>Competitive landscape and product information</a:t>
            </a:r>
          </a:p>
          <a:p>
            <a:endParaRPr lang="en-US" altLang="zh-CN" dirty="0"/>
          </a:p>
          <a:p>
            <a:r>
              <a:rPr lang="zh-CN" altLang="en-US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学术</a:t>
            </a:r>
            <a:r>
              <a:rPr lang="en-US" altLang="zh-CN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行业期刊，图书</a:t>
            </a:r>
            <a:r>
              <a:rPr lang="en-US" altLang="zh-CN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专著，会议论文，学术研究报告，学位论文，研究手稿（</a:t>
            </a:r>
            <a:r>
              <a:rPr lang="en-US" altLang="zh-CN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Working Papers</a:t>
            </a:r>
            <a:r>
              <a:rPr lang="zh-CN" altLang="en-US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），案例研究</a:t>
            </a:r>
            <a:endParaRPr lang="en-US" altLang="zh-CN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国家经济报告，市场</a:t>
            </a:r>
            <a:r>
              <a:rPr lang="en-US" altLang="zh-CN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行业</a:t>
            </a:r>
            <a:r>
              <a:rPr lang="en-US" altLang="zh-CN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产品研究报告</a:t>
            </a:r>
            <a:endParaRPr lang="en-US" altLang="zh-CN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28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18471" r="20046" b="8013"/>
          <a:stretch/>
        </p:blipFill>
        <p:spPr bwMode="auto">
          <a:xfrm>
            <a:off x="7792" y="548680"/>
            <a:ext cx="9155202" cy="482655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17003" r="15023" b="12416"/>
          <a:stretch/>
        </p:blipFill>
        <p:spPr bwMode="auto">
          <a:xfrm>
            <a:off x="251520" y="2564904"/>
            <a:ext cx="9108504" cy="4322044"/>
          </a:xfrm>
          <a:prstGeom prst="rect">
            <a:avLst/>
          </a:prstGeom>
          <a:noFill/>
          <a:ln w="76200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6228184" y="4653136"/>
            <a:ext cx="2808312" cy="1296144"/>
          </a:xfrm>
          <a:prstGeom prst="wedgeRoundRectCallout">
            <a:avLst>
              <a:gd name="adj1" fmla="val -102867"/>
              <a:gd name="adj2" fmla="val -7807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分类号和关键词组合检索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96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17615" r="14885" b="14862"/>
          <a:stretch/>
        </p:blipFill>
        <p:spPr bwMode="auto">
          <a:xfrm>
            <a:off x="1" y="-10047"/>
            <a:ext cx="9468543" cy="4301758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t="16880" r="13096" b="24894"/>
          <a:stretch/>
        </p:blipFill>
        <p:spPr bwMode="auto">
          <a:xfrm>
            <a:off x="179512" y="3043907"/>
            <a:ext cx="9396535" cy="360996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圆角矩形标注 5"/>
          <p:cNvSpPr/>
          <p:nvPr/>
        </p:nvSpPr>
        <p:spPr>
          <a:xfrm>
            <a:off x="5940152" y="3098922"/>
            <a:ext cx="2553985" cy="1296144"/>
          </a:xfrm>
          <a:prstGeom prst="wedgeRoundRectCallout">
            <a:avLst>
              <a:gd name="adj1" fmla="val -84278"/>
              <a:gd name="adj2" fmla="val 586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行业代码和关键词组合检索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311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数据库检索演示</a:t>
            </a:r>
            <a:r>
              <a:rPr lang="en-US" altLang="zh-CN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-2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762487"/>
              </p:ext>
            </p:extLst>
          </p:nvPr>
        </p:nvGraphicFramePr>
        <p:xfrm>
          <a:off x="179512" y="980728"/>
          <a:ext cx="850728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063286"/>
              </p:ext>
            </p:extLst>
          </p:nvPr>
        </p:nvGraphicFramePr>
        <p:xfrm>
          <a:off x="179512" y="116632"/>
          <a:ext cx="878497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0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数据库检索演示</a:t>
            </a:r>
            <a:r>
              <a:rPr lang="en-US" altLang="zh-CN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-3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665844"/>
              </p:ext>
            </p:extLst>
          </p:nvPr>
        </p:nvGraphicFramePr>
        <p:xfrm>
          <a:off x="179512" y="980728"/>
          <a:ext cx="878497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4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zh-CN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华文行楷" pitchFamily="2" charset="-122"/>
              </a:rPr>
              <a:t>BVD</a:t>
            </a:r>
            <a:r>
              <a:rPr lang="en-US" altLang="zh-CN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-- </a:t>
            </a:r>
            <a:r>
              <a:rPr lang="en-US" altLang="zh-CN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华文行楷" pitchFamily="2" charset="-122"/>
                <a:hlinkClick r:id="rId2"/>
              </a:rPr>
              <a:t>Osiris</a:t>
            </a:r>
            <a:r>
              <a:rPr lang="zh-CN" alt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全球上市公司分析库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zh-CN" altLang="en-US" sz="2800" dirty="0" smtClean="0"/>
              <a:t>提供全球</a:t>
            </a:r>
            <a:r>
              <a:rPr lang="en-US" altLang="zh-CN" sz="2800" dirty="0" smtClean="0"/>
              <a:t>5</a:t>
            </a:r>
            <a:r>
              <a:rPr lang="zh-CN" altLang="en-US" sz="2800" dirty="0" smtClean="0"/>
              <a:t>万多家上市公司的历年财务、股权机构、信用评级、行业分析等数据（包括中国部分上市公司）。可以进行跨国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同业对比分析</a:t>
            </a:r>
            <a:r>
              <a:rPr lang="zh-CN" altLang="en-US" sz="2800" dirty="0" smtClean="0"/>
              <a:t>。</a:t>
            </a:r>
            <a:br>
              <a:rPr lang="zh-CN" altLang="en-US" sz="2800" dirty="0" smtClean="0"/>
            </a:br>
            <a:endParaRPr lang="zh-CN" altLang="en-US" sz="2800" dirty="0" smtClean="0"/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altLang="zh-CN" sz="2800" dirty="0" smtClean="0"/>
              <a:t>OSIRIS</a:t>
            </a:r>
            <a:r>
              <a:rPr lang="zh-CN" altLang="en-US" sz="2800" dirty="0" smtClean="0"/>
              <a:t>数据库中数据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/>
              <a:t>Financials &amp; Ratios</a:t>
            </a:r>
            <a:r>
              <a:rPr lang="zh-CN" altLang="en-US" sz="2400" dirty="0" smtClean="0"/>
              <a:t>：各公司历年详细资产负债表、损益表、现金流量表等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/>
              <a:t>Company Ratings</a:t>
            </a:r>
            <a:r>
              <a:rPr lang="zh-CN" altLang="en-US" sz="2400" dirty="0" smtClean="0"/>
              <a:t>：跨国企业信用评级（标普、穆迪等），并含各国国家主权评级（</a:t>
            </a:r>
            <a:r>
              <a:rPr lang="en-US" altLang="zh-CN" sz="2400" dirty="0" smtClean="0"/>
              <a:t>Country Sovereignty Ratings)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/>
              <a:t>Stock Data Series and EPS estimates</a:t>
            </a:r>
            <a:r>
              <a:rPr lang="zh-CN" altLang="en-US" sz="2400" dirty="0" smtClean="0"/>
              <a:t>：各公司详细股价系列与分析指标、未来几年收益预期 </a:t>
            </a:r>
            <a:r>
              <a:rPr lang="en-US" altLang="zh-CN" sz="2400" dirty="0" smtClean="0"/>
              <a:t>EPS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/>
              <a:t>Auditors</a:t>
            </a:r>
            <a:r>
              <a:rPr lang="zh-CN" altLang="en-US" sz="2400" dirty="0" smtClean="0"/>
              <a:t>：审计公司与审计报告意见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/>
              <a:t>Industrial Profiles</a:t>
            </a:r>
            <a:r>
              <a:rPr lang="zh-CN" altLang="en-US" sz="2400" dirty="0" smtClean="0"/>
              <a:t>：各上市公司所在行业分析报告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/>
              <a:t>Major Customers and Competitors</a:t>
            </a:r>
            <a:r>
              <a:rPr lang="zh-CN" altLang="en-US" sz="2400" dirty="0" smtClean="0"/>
              <a:t>：跨国企业的主要行业竞争对手与客户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rgbClr val="0000FF"/>
                </a:solidFill>
              </a:rPr>
              <a:t>Peer &amp; Statistic analysis</a:t>
            </a:r>
            <a:r>
              <a:rPr lang="zh-CN" altLang="en-US" sz="2400" dirty="0" smtClean="0">
                <a:solidFill>
                  <a:srgbClr val="0000FF"/>
                </a:solidFill>
              </a:rPr>
              <a:t>：同行业对比分析</a:t>
            </a:r>
            <a:endParaRPr lang="zh-CN" altLang="en-US" sz="1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0"/>
            <a:ext cx="8507412" cy="981075"/>
          </a:xfrm>
        </p:spPr>
        <p:txBody>
          <a:bodyPr/>
          <a:lstStyle/>
          <a:p>
            <a:pPr algn="l" eaLnBrk="1" hangingPunct="1"/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华文行楷" pitchFamily="2" charset="-122"/>
              </a:rPr>
              <a:t>BVD</a:t>
            </a:r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华文行楷" pitchFamily="2" charset="-122"/>
              </a:rPr>
              <a:t>继续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华文行楷" pitchFamily="2" charset="-122"/>
              </a:rPr>
              <a:t>… …</a:t>
            </a:r>
            <a:endParaRPr lang="en-US" altLang="zh-CN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zh-CN" sz="2800" dirty="0" smtClean="0"/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hlinkClick r:id="rId2"/>
              </a:rPr>
              <a:t>Zephyr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全球并购交易分析库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zh-CN" altLang="en-US" sz="2600" dirty="0" smtClean="0"/>
              <a:t>提供全球并购、首发、计划首发、机构投资者收购、管理层收购、股票回购、杠杆收购、反向收购、风险投资、合资等交易信息。包括亚太地区及中国企业的交易记录</a:t>
            </a:r>
            <a:endParaRPr lang="en-US" altLang="zh-CN" sz="2600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endParaRPr lang="zh-CN" altLang="en-US" sz="2800" dirty="0" smtClean="0"/>
          </a:p>
          <a:p>
            <a:pPr eaLnBrk="1" hangingPunct="1">
              <a:buClr>
                <a:schemeClr val="tx2"/>
              </a:buClr>
            </a:pPr>
            <a:r>
              <a:rPr lang="en-US" altLang="zh-CN" sz="2800" b="1" dirty="0" smtClean="0">
                <a:solidFill>
                  <a:srgbClr val="0000FF"/>
                </a:solidFill>
                <a:hlinkClick r:id="rId3"/>
              </a:rPr>
              <a:t>EIU Country data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各国宏观经济指标宝典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pPr lvl="1" eaLnBrk="1" hangingPunct="1"/>
            <a:r>
              <a:rPr lang="zh-CN" altLang="en-US" sz="2600" dirty="0" smtClean="0"/>
              <a:t>提供全球各国宏观经济指标的历史、当前及未来预测数据</a:t>
            </a:r>
            <a:endParaRPr lang="en-US" altLang="zh-CN" sz="2600" dirty="0" smtClean="0"/>
          </a:p>
          <a:p>
            <a:pPr lvl="1" eaLnBrk="1" hangingPunct="1"/>
            <a:r>
              <a:rPr lang="zh-CN" altLang="en-US" sz="2600" dirty="0" smtClean="0"/>
              <a:t>数据涵盖</a:t>
            </a:r>
            <a:r>
              <a:rPr lang="en-US" altLang="zh-CN" sz="2600" dirty="0" smtClean="0"/>
              <a:t>150</a:t>
            </a:r>
            <a:r>
              <a:rPr lang="zh-CN" altLang="en-US" sz="2600" dirty="0" smtClean="0"/>
              <a:t>个国家及</a:t>
            </a:r>
            <a:r>
              <a:rPr lang="en-US" altLang="zh-CN" sz="2600" dirty="0" smtClean="0"/>
              <a:t>40</a:t>
            </a:r>
            <a:r>
              <a:rPr lang="zh-CN" altLang="en-US" sz="2600" dirty="0" smtClean="0"/>
              <a:t>个地区</a:t>
            </a:r>
            <a:endParaRPr lang="en-US" altLang="zh-CN" sz="2600" dirty="0" smtClean="0"/>
          </a:p>
          <a:p>
            <a:pPr lvl="1" eaLnBrk="1" hangingPunct="1"/>
            <a:r>
              <a:rPr lang="zh-CN" altLang="en-US" sz="2600" dirty="0" smtClean="0"/>
              <a:t>时间跨度自</a:t>
            </a:r>
            <a:r>
              <a:rPr lang="en-US" altLang="zh-CN" sz="2600" dirty="0" smtClean="0"/>
              <a:t>1980</a:t>
            </a:r>
            <a:r>
              <a:rPr lang="zh-CN" altLang="en-US" sz="2600" dirty="0" smtClean="0"/>
              <a:t>到</a:t>
            </a:r>
            <a:r>
              <a:rPr lang="en-US" altLang="zh-CN" sz="2600" dirty="0" smtClean="0"/>
              <a:t>2013</a:t>
            </a:r>
            <a:r>
              <a:rPr lang="zh-CN" altLang="en-US" sz="2600" dirty="0" smtClean="0"/>
              <a:t>年（提供</a:t>
            </a:r>
            <a:r>
              <a:rPr lang="en-US" altLang="zh-CN" sz="2600" dirty="0" smtClean="0"/>
              <a:t>5~25</a:t>
            </a:r>
            <a:r>
              <a:rPr lang="zh-CN" altLang="en-US" sz="2600" dirty="0" smtClean="0"/>
              <a:t>年预测值）</a:t>
            </a:r>
            <a:endParaRPr lang="en-US" altLang="zh-CN" sz="2600" dirty="0" smtClean="0"/>
          </a:p>
          <a:p>
            <a:pPr lvl="1" eaLnBrk="1" hangingPunct="1"/>
            <a:r>
              <a:rPr lang="zh-CN" altLang="en-US" sz="2600" dirty="0" smtClean="0"/>
              <a:t>每月发布全球</a:t>
            </a:r>
            <a:r>
              <a:rPr lang="en-US" altLang="zh-CN" sz="2600" dirty="0" smtClean="0"/>
              <a:t>181</a:t>
            </a:r>
            <a:r>
              <a:rPr lang="zh-CN" altLang="en-US" sz="2600" dirty="0" smtClean="0"/>
              <a:t>个国家与地区的月度经济展望报告</a:t>
            </a:r>
          </a:p>
        </p:txBody>
      </p:sp>
    </p:spTree>
    <p:extLst>
      <p:ext uri="{BB962C8B-B14F-4D97-AF65-F5344CB8AC3E}">
        <p14:creationId xmlns:p14="http://schemas.microsoft.com/office/powerpoint/2010/main" val="29629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华文行楷" pitchFamily="2" charset="-122"/>
              </a:rPr>
              <a:t>BVD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–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Oriana</a:t>
            </a:r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亚太企业分析库</a:t>
            </a:r>
            <a:endParaRPr lang="zh-CN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内容占位符 2"/>
          <p:cNvSpPr>
            <a:spLocks noGrp="1"/>
          </p:cNvSpPr>
          <p:nvPr>
            <p:ph idx="1"/>
          </p:nvPr>
        </p:nvSpPr>
        <p:spPr>
          <a:xfrm>
            <a:off x="179388" y="1341438"/>
            <a:ext cx="8713787" cy="4757737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可</a:t>
            </a: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进行</a:t>
            </a: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亚太地区进出口商的资信背景调查、跨国企业并购战略分析、竞争对手行业分析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zh-CN" altLang="en-US" dirty="0" smtClean="0">
                <a:latin typeface="黑体" pitchFamily="2" charset="-122"/>
                <a:ea typeface="黑体" pitchFamily="2" charset="-122"/>
              </a:rPr>
              <a:t>提供</a:t>
            </a: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企业经营信息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zh-CN" altLang="zh-CN" dirty="0" smtClean="0">
                <a:latin typeface="黑体" pitchFamily="2" charset="-122"/>
                <a:ea typeface="黑体" pitchFamily="2" charset="-122"/>
              </a:rPr>
              <a:t>提供亚太地区各国各行业最新的整体发展分析报告，可及时了解所关注行业的整体发展动态</a:t>
            </a: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endParaRPr lang="en-US" altLang="zh-CN" dirty="0" smtClean="0">
              <a:latin typeface="黑体" pitchFamily="2" charset="-122"/>
              <a:ea typeface="黑体" pitchFamily="2" charset="-122"/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endParaRPr lang="en-US" altLang="zh-CN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endParaRPr lang="en-US" altLang="zh-CN" dirty="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endParaRPr lang="en-US" altLang="zh-CN" dirty="0" smtClean="0"/>
          </a:p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348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8229600" cy="981075"/>
          </a:xfrm>
        </p:spPr>
        <p:txBody>
          <a:bodyPr/>
          <a:lstStyle/>
          <a:p>
            <a:pPr algn="l" eaLnBrk="1" hangingPunct="1"/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华文行楷" pitchFamily="2" charset="-122"/>
              </a:rPr>
              <a:t>BVD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--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Oriana</a:t>
            </a:r>
            <a:r>
              <a:rPr lang="zh-CN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亚太企业分析库</a:t>
            </a:r>
          </a:p>
        </p:txBody>
      </p:sp>
      <p:pic>
        <p:nvPicPr>
          <p:cNvPr id="11162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r="1610" b="5161"/>
          <a:stretch>
            <a:fillRect/>
          </a:stretch>
        </p:blipFill>
        <p:spPr bwMode="auto">
          <a:xfrm>
            <a:off x="0" y="1208088"/>
            <a:ext cx="8893175" cy="564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6877050" y="1989138"/>
            <a:ext cx="2087563" cy="266382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2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数据库检索演示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-4</a:t>
            </a:r>
            <a:endParaRPr lang="zh-CN" alt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itchFamily="2" charset="-122"/>
              <a:ea typeface="华文行楷" pitchFamily="2" charset="-122"/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976358"/>
              </p:ext>
            </p:extLst>
          </p:nvPr>
        </p:nvGraphicFramePr>
        <p:xfrm>
          <a:off x="179512" y="980728"/>
          <a:ext cx="878497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31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239000" cy="762000"/>
          </a:xfrm>
        </p:spPr>
        <p:txBody>
          <a:bodyPr/>
          <a:lstStyle/>
          <a:p>
            <a:pPr algn="l"/>
            <a:r>
              <a:rPr lang="zh-CN" altLang="en-US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经济</a:t>
            </a:r>
            <a:r>
              <a:rPr lang="zh-CN" altLang="en-US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类</a:t>
            </a:r>
            <a:r>
              <a:rPr lang="zh-CN" altLang="en-US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数据库（外文）</a:t>
            </a:r>
            <a:endParaRPr lang="zh-CN" altLang="en-US" dirty="0">
              <a:solidFill>
                <a:srgbClr val="0000FF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75" y="980728"/>
            <a:ext cx="8975725" cy="568863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AU" altLang="zh-CN" b="1" dirty="0" smtClean="0">
              <a:ea typeface="宋体" pitchFamily="2" charset="-122"/>
              <a:hlinkClick r:id="rId3"/>
            </a:endParaRPr>
          </a:p>
          <a:p>
            <a:pPr>
              <a:lnSpc>
                <a:spcPct val="90000"/>
              </a:lnSpc>
            </a:pPr>
            <a:r>
              <a:rPr lang="en-AU" altLang="zh-CN" b="1" dirty="0" smtClean="0">
                <a:ea typeface="宋体" pitchFamily="2" charset="-122"/>
                <a:hlinkClick r:id="rId3"/>
              </a:rPr>
              <a:t>ABI/Inform</a:t>
            </a:r>
            <a:r>
              <a:rPr lang="en-AU" altLang="zh-CN" b="1" dirty="0" smtClean="0">
                <a:ea typeface="宋体" pitchFamily="2" charset="-122"/>
              </a:rPr>
              <a:t> </a:t>
            </a:r>
            <a:r>
              <a:rPr lang="zh-CN" altLang="en-US" b="1" dirty="0" smtClean="0">
                <a:ea typeface="宋体" pitchFamily="2" charset="-122"/>
              </a:rPr>
              <a:t>（</a:t>
            </a:r>
            <a:r>
              <a:rPr lang="en-US" altLang="zh-CN" dirty="0">
                <a:hlinkClick r:id="rId3"/>
              </a:rPr>
              <a:t>ProQuest</a:t>
            </a:r>
            <a:r>
              <a:rPr lang="zh-CN" altLang="en-US" dirty="0"/>
              <a:t>数据库平台 </a:t>
            </a:r>
            <a:r>
              <a:rPr lang="zh-CN" altLang="en-US" b="1" dirty="0" smtClean="0">
                <a:ea typeface="宋体" pitchFamily="2" charset="-122"/>
              </a:rPr>
              <a:t>）</a:t>
            </a:r>
            <a:endParaRPr lang="en-AU" altLang="zh-CN" b="1" dirty="0" smtClean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dirty="0" smtClean="0"/>
              <a:t>经济、管理</a:t>
            </a:r>
            <a:r>
              <a:rPr lang="zh-CN" altLang="en-US" dirty="0"/>
              <a:t>期刊全文数据库 ，包括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大量学术期刊</a:t>
            </a:r>
            <a:r>
              <a:rPr lang="zh-CN" altLang="en-US" dirty="0" smtClean="0"/>
              <a:t>、学位论文，</a:t>
            </a:r>
            <a:r>
              <a:rPr lang="en-US" altLang="zh-CN" dirty="0" smtClean="0"/>
              <a:t>Wall Street Journal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The Economist</a:t>
            </a:r>
          </a:p>
          <a:p>
            <a:pPr lvl="1">
              <a:lnSpc>
                <a:spcPct val="90000"/>
              </a:lnSpc>
            </a:pPr>
            <a:r>
              <a:rPr lang="zh-CN" altLang="en-US" dirty="0" smtClean="0">
                <a:ea typeface="宋体" pitchFamily="2" charset="-122"/>
              </a:rPr>
              <a:t>行业研究报告、公司信息、案例、研究手稿</a:t>
            </a:r>
            <a:endParaRPr lang="en-US" altLang="zh-CN" dirty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 err="1" smtClean="0">
                <a:ea typeface="宋体" pitchFamily="2" charset="-122"/>
                <a:hlinkClick r:id="rId3"/>
              </a:rPr>
              <a:t>EconLit</a:t>
            </a:r>
            <a:r>
              <a:rPr lang="en-US" altLang="zh-CN" b="1" dirty="0" smtClean="0">
                <a:ea typeface="宋体" pitchFamily="2" charset="-122"/>
                <a:hlinkClick r:id="rId3"/>
              </a:rPr>
              <a:t> </a:t>
            </a:r>
            <a:endParaRPr lang="en-US" altLang="zh-CN" b="1" dirty="0">
              <a:ea typeface="宋体" pitchFamily="2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美国经济学会出版</a:t>
            </a:r>
            <a:r>
              <a:rPr lang="zh-CN" altLang="en-US" dirty="0">
                <a:ea typeface="宋体" pitchFamily="2" charset="-122"/>
              </a:rPr>
              <a:t>，部分全文，1969--</a:t>
            </a:r>
          </a:p>
          <a:p>
            <a:pPr lvl="1">
              <a:lnSpc>
                <a:spcPct val="90000"/>
              </a:lnSpc>
            </a:pPr>
            <a:r>
              <a:rPr lang="zh-CN" altLang="en-US" dirty="0">
                <a:ea typeface="宋体" pitchFamily="2" charset="-122"/>
              </a:rPr>
              <a:t>收录：</a:t>
            </a:r>
            <a:r>
              <a:rPr lang="en-US" altLang="zh-CN" dirty="0" err="1">
                <a:ea typeface="Lucida Grande"/>
                <a:cs typeface="Lucida Grande"/>
              </a:rPr>
              <a:t>book</a:t>
            </a:r>
            <a:r>
              <a:rPr lang="en-US" altLang="zh-CN" dirty="0" err="1">
                <a:ea typeface="宋体" pitchFamily="2" charset="-122"/>
              </a:rPr>
              <a:t>，</a:t>
            </a:r>
            <a:r>
              <a:rPr lang="en-US" altLang="zh-CN" dirty="0" err="1">
                <a:ea typeface="Lucida Grande"/>
                <a:cs typeface="Lucida Grande"/>
              </a:rPr>
              <a:t>dissertation</a:t>
            </a:r>
            <a:r>
              <a:rPr lang="en-US" altLang="zh-CN" dirty="0" err="1">
                <a:ea typeface="宋体" pitchFamily="2" charset="-122"/>
              </a:rPr>
              <a:t>，</a:t>
            </a:r>
            <a:r>
              <a:rPr lang="en-US" altLang="zh-CN" dirty="0" err="1">
                <a:ea typeface="Lucida Grande"/>
                <a:cs typeface="Lucida Grande"/>
              </a:rPr>
              <a:t>journal</a:t>
            </a:r>
            <a:r>
              <a:rPr lang="en-US" altLang="zh-CN" dirty="0" err="1">
                <a:ea typeface="宋体" pitchFamily="2" charset="-122"/>
              </a:rPr>
              <a:t>，</a:t>
            </a:r>
            <a:r>
              <a:rPr lang="en-US" altLang="zh-CN" dirty="0" err="1">
                <a:ea typeface="Lucida Grande"/>
                <a:cs typeface="Lucida Grande"/>
              </a:rPr>
              <a:t>working</a:t>
            </a:r>
            <a:r>
              <a:rPr lang="en-US" altLang="zh-CN" dirty="0">
                <a:ea typeface="Lucida Grande"/>
                <a:cs typeface="Lucida Grande"/>
              </a:rPr>
              <a:t> </a:t>
            </a:r>
            <a:r>
              <a:rPr lang="en-US" altLang="zh-CN" dirty="0" smtClean="0">
                <a:ea typeface="Lucida Grande"/>
                <a:cs typeface="Lucida Grande"/>
              </a:rPr>
              <a:t>paper</a:t>
            </a:r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b="1" dirty="0">
                <a:ea typeface="宋体" pitchFamily="2" charset="-122"/>
                <a:hlinkClick r:id="rId4"/>
              </a:rPr>
              <a:t>Business Source </a:t>
            </a:r>
            <a:r>
              <a:rPr lang="en-US" altLang="zh-CN" b="1" dirty="0" smtClean="0">
                <a:ea typeface="宋体" pitchFamily="2" charset="-122"/>
                <a:hlinkClick r:id="rId4"/>
              </a:rPr>
              <a:t>Complete </a:t>
            </a:r>
            <a:r>
              <a:rPr lang="en-US" altLang="zh-CN" b="1" dirty="0">
                <a:ea typeface="宋体" pitchFamily="2" charset="-122"/>
                <a:hlinkClick r:id="rId4"/>
              </a:rPr>
              <a:t>(EBSCO)</a:t>
            </a:r>
            <a:endParaRPr lang="en-US" altLang="zh-CN" b="1" dirty="0">
              <a:ea typeface="宋体" pitchFamily="2" charset="-122"/>
            </a:endParaRPr>
          </a:p>
          <a:p>
            <a:pPr lvl="1"/>
            <a:r>
              <a:rPr lang="zh-CN" altLang="en-US" dirty="0" smtClean="0"/>
              <a:t>收录</a:t>
            </a:r>
            <a:r>
              <a:rPr lang="en-US" altLang="zh-CN" dirty="0" smtClean="0"/>
              <a:t>2200</a:t>
            </a:r>
            <a:r>
              <a:rPr lang="zh-CN" altLang="en-US" dirty="0" smtClean="0"/>
              <a:t>种全文期刊</a:t>
            </a:r>
            <a:r>
              <a:rPr lang="zh-CN" altLang="en-US" dirty="0" smtClean="0">
                <a:ea typeface="宋体" pitchFamily="2" charset="-122"/>
              </a:rPr>
              <a:t>，包括</a:t>
            </a:r>
            <a:r>
              <a:rPr lang="zh-CN" altLang="en-US" dirty="0">
                <a:ea typeface="宋体" pitchFamily="2" charset="-122"/>
              </a:rPr>
              <a:t>：经济学、金融、国际商务、</a:t>
            </a:r>
            <a:r>
              <a:rPr lang="zh-CN" altLang="en-US" dirty="0" smtClean="0">
                <a:ea typeface="宋体" pitchFamily="2" charset="-122"/>
              </a:rPr>
              <a:t>管理、</a:t>
            </a:r>
            <a:r>
              <a:rPr lang="zh-CN" altLang="en-US" dirty="0"/>
              <a:t>案例分析、专著、国家及产业报告</a:t>
            </a:r>
            <a:r>
              <a:rPr lang="zh-CN" altLang="en-US" dirty="0" smtClean="0"/>
              <a:t>等</a:t>
            </a:r>
            <a:endParaRPr lang="en-US" altLang="zh-CN" dirty="0" smtClean="0">
              <a:ea typeface="宋体" pitchFamily="2" charset="-122"/>
            </a:endParaRP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Harvard Business Review</a:t>
            </a:r>
            <a:r>
              <a:rPr lang="zh-CN" altLang="en-US" dirty="0">
                <a:solidFill>
                  <a:srgbClr val="FF0000"/>
                </a:solidFill>
              </a:rPr>
              <a:t>（自</a:t>
            </a:r>
            <a:r>
              <a:rPr lang="en-US" altLang="zh-CN" dirty="0">
                <a:solidFill>
                  <a:srgbClr val="FF0000"/>
                </a:solidFill>
              </a:rPr>
              <a:t>1922</a:t>
            </a:r>
            <a:r>
              <a:rPr lang="zh-CN" altLang="en-US" dirty="0" smtClean="0">
                <a:solidFill>
                  <a:srgbClr val="FF0000"/>
                </a:solidFill>
              </a:rPr>
              <a:t>年至今</a:t>
            </a:r>
            <a:r>
              <a:rPr lang="zh-CN" altLang="en-US" dirty="0">
                <a:solidFill>
                  <a:srgbClr val="FF0000"/>
                </a:solidFill>
              </a:rPr>
              <a:t>，没有时滞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r>
              <a:rPr lang="en-US" altLang="zh-CN" dirty="0" smtClean="0">
                <a:solidFill>
                  <a:srgbClr val="FF0000"/>
                </a:solidFill>
                <a:ea typeface="宋体" pitchFamily="2" charset="-122"/>
              </a:rPr>
              <a:t> </a:t>
            </a:r>
            <a:endParaRPr lang="en-US" altLang="zh-CN" b="1" dirty="0" smtClean="0">
              <a:solidFill>
                <a:srgbClr val="FF0000"/>
              </a:solidFill>
              <a:ea typeface="宋体" pitchFamily="2" charset="-122"/>
              <a:hlinkClick r:id="rId5"/>
            </a:endParaRPr>
          </a:p>
          <a:p>
            <a:pPr>
              <a:lnSpc>
                <a:spcPct val="90000"/>
              </a:lnSpc>
            </a:pPr>
            <a:endParaRPr lang="zh-CN" altLang="en-US" sz="2400" b="0" dirty="0">
              <a:ea typeface="宋体" pitchFamily="2" charset="-122"/>
            </a:endParaRPr>
          </a:p>
        </p:txBody>
      </p:sp>
      <p:sp>
        <p:nvSpPr>
          <p:cNvPr id="845833" name="AutoShape 9" descr="econlit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5835" name="AutoShape 11" descr="econlit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5837" name="AutoShape 13" descr="econlit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5839" name="AutoShape 15" descr="econlit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5841" name="AutoShape 17" descr="econlit2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5843" name="AutoShape 19" descr="econlit2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5845" name="AutoShape 21" descr="econlit2"/>
          <p:cNvSpPr>
            <a:spLocks noChangeAspect="1"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0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0" r="1865" b="6250"/>
          <a:stretch>
            <a:fillRect/>
          </a:stretch>
        </p:blipFill>
        <p:spPr bwMode="auto">
          <a:xfrm>
            <a:off x="11113" y="-6350"/>
            <a:ext cx="9572625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8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olidFill>
                  <a:srgbClr val="0000FF"/>
                </a:solidFill>
              </a:rPr>
              <a:t>SPSS</a:t>
            </a:r>
            <a:r>
              <a:rPr lang="zh-CN" altLang="en-US" dirty="0">
                <a:solidFill>
                  <a:srgbClr val="00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统计分析软件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>
                <a:hlinkClick r:id="rId2"/>
              </a:rPr>
              <a:t>SPSS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hlinkClick r:id="rId2"/>
              </a:rPr>
              <a:t>软件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特点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即时切换多国语言界面，中文界面清晰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友好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功能全面，涵盖数据分析的整个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流程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快速、简单地为分析准备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使用全面的统计技术进行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数据分析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演示图表清晰地表达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分析结果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注：首次</a:t>
            </a:r>
            <a:r>
              <a:rPr lang="zh-CN" altLang="en-US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使用需安装客户端软件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5625"/>
            <a:ext cx="3281200" cy="15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58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zh-CN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文行楷" pitchFamily="2" charset="-122"/>
              </a:rPr>
              <a:t>个人文献管理工具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473078"/>
              </p:ext>
            </p:extLst>
          </p:nvPr>
        </p:nvGraphicFramePr>
        <p:xfrm>
          <a:off x="179512" y="980728"/>
          <a:ext cx="8784976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9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520" y="548680"/>
            <a:ext cx="8686800" cy="5617294"/>
          </a:xfrm>
          <a:blipFill>
            <a:blip r:embed="rId3" cstate="print"/>
            <a:tile tx="0" ty="0" sx="100000" sy="100000" flip="none" algn="tl"/>
          </a:blipFill>
          <a:ln>
            <a:noFill/>
          </a:ln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eaLnBrk="1" hangingPunct="1"/>
            <a:r>
              <a:rPr lang="zh-CN" alt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讲座结束</a:t>
            </a:r>
            <a:br>
              <a:rPr lang="zh-CN" alt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</a:br>
            <a:r>
              <a:rPr lang="zh-CN" alt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>欢 迎 提 问</a:t>
            </a:r>
            <a:r>
              <a:rPr lang="en-US" altLang="zh-CN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  <a:t/>
            </a:r>
            <a:br>
              <a:rPr lang="en-US" altLang="zh-CN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华文行楷" pitchFamily="2" charset="-122"/>
                <a:ea typeface="华文行楷" pitchFamily="2" charset="-122"/>
              </a:rPr>
            </a:br>
            <a:r>
              <a:rPr lang="zh-CN" alt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华文行楷" pitchFamily="2" charset="-122"/>
                <a:ea typeface="华文行楷" pitchFamily="2" charset="-122"/>
              </a:rPr>
              <a:t/>
            </a:r>
            <a:br>
              <a:rPr lang="zh-CN" alt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华文行楷" pitchFamily="2" charset="-122"/>
                <a:ea typeface="华文行楷" pitchFamily="2" charset="-122"/>
              </a:rPr>
            </a:br>
            <a:r>
              <a:rPr lang="zh-CN" alt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华文行楷" pitchFamily="2" charset="-122"/>
                <a:ea typeface="华文行楷" pitchFamily="2" charset="-122"/>
              </a:rPr>
              <a:t>请填写桌面上的讲座调查表</a:t>
            </a:r>
            <a:r>
              <a:rPr lang="zh-CN" altLang="en-US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方正舒体" pitchFamily="2" charset="-122"/>
                <a:ea typeface="方正舒体" pitchFamily="2" charset="-122"/>
              </a:rPr>
              <a:t/>
            </a:r>
            <a:br>
              <a:rPr lang="zh-CN" altLang="en-US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方正舒体" pitchFamily="2" charset="-122"/>
                <a:ea typeface="方正舒体" pitchFamily="2" charset="-122"/>
              </a:rPr>
            </a:br>
            <a:r>
              <a:rPr lang="zh-CN" altLang="en-US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8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onotype Corsiva" pitchFamily="66" charset="0"/>
                <a:ea typeface="MS UI Gothic" pitchFamily="34" charset="-128"/>
              </a:rPr>
              <a:t>Thank   You</a:t>
            </a:r>
            <a:r>
              <a:rPr lang="en-US" altLang="zh-CN" sz="8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MS UI Gothic" pitchFamily="34" charset="-128"/>
                <a:ea typeface="MS UI Gothic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5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610600" cy="815752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经济</a:t>
            </a:r>
            <a:r>
              <a:rPr lang="zh-CN" altLang="en-US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类数据库（外文）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052736"/>
            <a:ext cx="8928992" cy="576064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ea typeface="宋体" pitchFamily="2" charset="-122"/>
                <a:hlinkClick r:id="rId3"/>
              </a:rPr>
              <a:t>Elsevier SDOS/SDOL</a:t>
            </a:r>
            <a:endParaRPr lang="en-US" altLang="zh-CN" b="1" dirty="0">
              <a:solidFill>
                <a:srgbClr val="000000"/>
              </a:solidFill>
              <a:ea typeface="宋体" pitchFamily="2" charset="-122"/>
            </a:endParaRPr>
          </a:p>
          <a:p>
            <a:pPr lvl="1"/>
            <a:r>
              <a:rPr lang="zh-CN" altLang="en-US" b="0" dirty="0">
                <a:ea typeface="宋体" pitchFamily="2" charset="-122"/>
              </a:rPr>
              <a:t>全文，1995--，收录经济</a:t>
            </a:r>
            <a:r>
              <a:rPr lang="zh-CN" altLang="en-US" b="0" dirty="0" smtClean="0">
                <a:ea typeface="宋体" pitchFamily="2" charset="-122"/>
              </a:rPr>
              <a:t>类电子图书和期刊</a:t>
            </a:r>
            <a:endParaRPr lang="en-US" altLang="zh-CN" b="0" dirty="0">
              <a:ea typeface="宋体" pitchFamily="2" charset="-122"/>
            </a:endParaRPr>
          </a:p>
          <a:p>
            <a:pPr lvl="0">
              <a:lnSpc>
                <a:spcPct val="90000"/>
              </a:lnSpc>
            </a:pPr>
            <a:r>
              <a:rPr lang="en-US" altLang="zh-CN" b="1" dirty="0">
                <a:hlinkClick r:id="rId4"/>
              </a:rPr>
              <a:t>SpringerLink</a:t>
            </a:r>
            <a:r>
              <a:rPr lang="en-US" altLang="zh-CN" dirty="0">
                <a:hlinkClick r:id="rId4"/>
              </a:rPr>
              <a:t> </a:t>
            </a:r>
            <a:r>
              <a:rPr lang="en-US" altLang="zh-CN" dirty="0" smtClean="0"/>
              <a:t>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b="1" dirty="0" smtClean="0">
                <a:ea typeface="宋体" pitchFamily="2" charset="-122"/>
              </a:rPr>
              <a:t>经济学、商业与管理电子图书和期刊</a:t>
            </a:r>
            <a:endParaRPr lang="en-US" altLang="zh-CN" b="1" dirty="0" smtClean="0">
              <a:ea typeface="宋体" pitchFamily="2" charset="-122"/>
            </a:endParaRPr>
          </a:p>
          <a:p>
            <a:pPr lvl="0">
              <a:lnSpc>
                <a:spcPct val="90000"/>
              </a:lnSpc>
            </a:pPr>
            <a:r>
              <a:rPr lang="en-US" altLang="zh-CN" b="1" dirty="0" smtClean="0">
                <a:ea typeface="宋体" pitchFamily="2" charset="-122"/>
                <a:hlinkClick r:id="rId5"/>
              </a:rPr>
              <a:t>Emerald</a:t>
            </a:r>
            <a:r>
              <a:rPr lang="en-US" altLang="zh-CN" b="1" dirty="0" smtClean="0">
                <a:ea typeface="宋体" pitchFamily="2" charset="-122"/>
              </a:rPr>
              <a:t> </a:t>
            </a:r>
            <a:r>
              <a:rPr lang="zh-CN" altLang="en-US" b="1" dirty="0" smtClean="0"/>
              <a:t>管理学</a:t>
            </a:r>
            <a:r>
              <a:rPr lang="zh-CN" altLang="en-US" b="1" dirty="0"/>
              <a:t>文献</a:t>
            </a:r>
            <a:r>
              <a:rPr lang="zh-CN" altLang="en-US" b="1" dirty="0" smtClean="0"/>
              <a:t>数据库（</a:t>
            </a:r>
            <a:r>
              <a:rPr lang="en-US" altLang="zh-CN" b="1" dirty="0" smtClean="0"/>
              <a:t>2000</a:t>
            </a:r>
            <a:r>
              <a:rPr lang="zh-CN" altLang="en-US" b="1" dirty="0" smtClean="0"/>
              <a:t>年至今）</a:t>
            </a:r>
            <a:endParaRPr lang="en-US" altLang="zh-CN" b="1" dirty="0" smtClean="0"/>
          </a:p>
          <a:p>
            <a:pPr lvl="1">
              <a:lnSpc>
                <a:spcPct val="90000"/>
              </a:lnSpc>
            </a:pPr>
            <a:r>
              <a:rPr lang="en-US" altLang="zh-CN" dirty="0" smtClean="0"/>
              <a:t>268</a:t>
            </a:r>
            <a:r>
              <a:rPr lang="zh-CN" altLang="en-US" dirty="0"/>
              <a:t>种专家评审的</a:t>
            </a:r>
            <a:r>
              <a:rPr lang="zh-CN" altLang="en-US" dirty="0" smtClean="0"/>
              <a:t>管理类学术期刊，案例、图书</a:t>
            </a:r>
            <a:endParaRPr lang="en-US" altLang="zh-CN" dirty="0" smtClean="0"/>
          </a:p>
          <a:p>
            <a:pPr lvl="1">
              <a:lnSpc>
                <a:spcPct val="90000"/>
              </a:lnSpc>
            </a:pPr>
            <a:r>
              <a:rPr lang="zh-CN" altLang="en-US" dirty="0" smtClean="0"/>
              <a:t>收录的著名期刊举例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en-US" altLang="zh-CN" i="1" dirty="0" smtClean="0"/>
              <a:t>European </a:t>
            </a:r>
            <a:r>
              <a:rPr lang="en-US" altLang="zh-CN" i="1" dirty="0"/>
              <a:t>Journal of </a:t>
            </a:r>
            <a:r>
              <a:rPr lang="en-US" altLang="zh-CN" i="1" dirty="0" smtClean="0"/>
              <a:t>Marketing</a:t>
            </a:r>
          </a:p>
          <a:p>
            <a:pPr lvl="2">
              <a:lnSpc>
                <a:spcPct val="90000"/>
              </a:lnSpc>
            </a:pPr>
            <a:r>
              <a:rPr lang="en-US" altLang="zh-CN" i="1" dirty="0" smtClean="0"/>
              <a:t>Management Decision</a:t>
            </a:r>
          </a:p>
          <a:p>
            <a:pPr lvl="2">
              <a:lnSpc>
                <a:spcPct val="90000"/>
              </a:lnSpc>
            </a:pPr>
            <a:r>
              <a:rPr lang="en-US" altLang="zh-CN" i="1" dirty="0" smtClean="0"/>
              <a:t>The </a:t>
            </a:r>
            <a:r>
              <a:rPr lang="en-US" altLang="zh-CN" i="1" dirty="0"/>
              <a:t>TQM Management </a:t>
            </a:r>
            <a:endParaRPr lang="en-US" altLang="zh-CN" i="1" dirty="0" smtClean="0"/>
          </a:p>
          <a:p>
            <a:pPr lvl="2">
              <a:lnSpc>
                <a:spcPct val="90000"/>
              </a:lnSpc>
            </a:pPr>
            <a:r>
              <a:rPr lang="en-US" altLang="zh-CN" i="1" dirty="0" smtClean="0"/>
              <a:t>Supply </a:t>
            </a:r>
            <a:r>
              <a:rPr lang="en-US" altLang="zh-CN" i="1" dirty="0"/>
              <a:t>Chain Management: An International </a:t>
            </a:r>
            <a:r>
              <a:rPr lang="en-US" altLang="zh-CN" i="1" dirty="0" smtClean="0"/>
              <a:t>Journal</a:t>
            </a:r>
          </a:p>
          <a:p>
            <a:pPr lvl="1">
              <a:lnSpc>
                <a:spcPct val="90000"/>
              </a:lnSpc>
            </a:pPr>
            <a:r>
              <a:rPr lang="zh-CN" altLang="en-US" dirty="0">
                <a:hlinkClick r:id="rId6"/>
              </a:rPr>
              <a:t>提供</a:t>
            </a:r>
            <a:r>
              <a:rPr lang="zh-CN" altLang="en-US" dirty="0" smtClean="0">
                <a:hlinkClick r:id="rId6"/>
              </a:rPr>
              <a:t>国际</a:t>
            </a:r>
            <a:r>
              <a:rPr lang="zh-CN" altLang="en-US" dirty="0">
                <a:hlinkClick r:id="rId6"/>
              </a:rPr>
              <a:t>期刊投稿编辑服务</a:t>
            </a:r>
            <a:endParaRPr lang="en-US" altLang="zh-CN" i="1" dirty="0" smtClean="0"/>
          </a:p>
        </p:txBody>
      </p:sp>
    </p:spTree>
    <p:extLst>
      <p:ext uri="{BB962C8B-B14F-4D97-AF65-F5344CB8AC3E}">
        <p14:creationId xmlns:p14="http://schemas.microsoft.com/office/powerpoint/2010/main" val="16282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经济类数据库（外文）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b="1" dirty="0">
                <a:ea typeface="宋体" pitchFamily="2" charset="-122"/>
                <a:hlinkClick r:id="rId2"/>
              </a:rPr>
              <a:t>SSCI</a:t>
            </a:r>
            <a:r>
              <a:rPr lang="en-US" altLang="zh-CN" dirty="0">
                <a:ea typeface="宋体" pitchFamily="2" charset="-12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CN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Web of Science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平台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综合性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社会科学文献，包括经济学文献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b="1" dirty="0">
                <a:hlinkClick r:id="rId3"/>
              </a:rPr>
              <a:t>EBSCO The Belt and Road Initiative Reference Source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一带一路资源中心</a:t>
            </a:r>
            <a:endParaRPr lang="en-US" altLang="zh-CN" b="1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hlinkClick r:id="rId4"/>
            </a:endParaRPr>
          </a:p>
          <a:p>
            <a:r>
              <a:rPr lang="en-US" altLang="zh-CN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hlinkClick r:id="rId4"/>
              </a:rPr>
              <a:t>Scopus</a:t>
            </a:r>
            <a:r>
              <a:rPr lang="zh-CN" altLang="en-US" b="1" dirty="0" smtClean="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hlinkClick r:id="rId4"/>
              </a:rPr>
              <a:t>平台</a:t>
            </a:r>
            <a:endParaRPr lang="en-US" altLang="zh-CN" b="1" dirty="0" smtClean="0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全球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最大的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文摘型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数据库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，多学科文献：期刊、会议论文等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商业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、管理和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会计，决策科学，经济学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、计量经济学和金融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7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经济类</a:t>
            </a:r>
            <a:r>
              <a:rPr lang="zh-CN" altLang="en-US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数据库（中文）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72608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三大中文检索平台</a:t>
            </a:r>
            <a:endParaRPr lang="en-US" altLang="zh-CN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b="1" u="sng" dirty="0" smtClean="0">
                <a:latin typeface="黑体" panose="02010609060101010101" pitchFamily="49" charset="-122"/>
                <a:ea typeface="黑体" panose="02010609060101010101" pitchFamily="49" charset="-122"/>
                <a:hlinkClick r:id="rId2" tooltip="包括期刊、博硕士论文、会议论文、报纸、年鉴等文献，覆盖广泛学科"/>
              </a:rPr>
              <a:t>中国</a:t>
            </a: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  <a:hlinkClick r:id="rId2" tooltip="包括期刊、博硕士论文、会议论文、报纸、年鉴等文献，覆盖广泛学科"/>
              </a:rPr>
              <a:t>知</a:t>
            </a:r>
            <a:r>
              <a:rPr lang="zh-CN" altLang="en-US" b="1" u="sng" dirty="0" smtClean="0">
                <a:latin typeface="黑体" panose="02010609060101010101" pitchFamily="49" charset="-122"/>
                <a:ea typeface="黑体" panose="02010609060101010101" pitchFamily="49" charset="-122"/>
                <a:hlinkClick r:id="rId2" tooltip="包括期刊、博硕士论文、会议论文、报纸、年鉴等文献，覆盖广泛学科"/>
              </a:rPr>
              <a:t>网</a:t>
            </a:r>
            <a:endParaRPr lang="en-US" altLang="zh-CN" b="1" u="sng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维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普期刊资源整合服务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平台 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hlinkClick r:id="rId4"/>
              </a:rPr>
              <a:t>万方数据知识服务平台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/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/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中文</a:t>
            </a:r>
            <a:r>
              <a:rPr lang="zh-CN" altLang="en-US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电子图书</a:t>
            </a:r>
            <a:endParaRPr lang="en-US" altLang="zh-CN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5"/>
              </a:rPr>
              <a:t>读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hlinkClick r:id="rId5"/>
              </a:rPr>
              <a:t>秀学术搜索 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b="1" dirty="0">
                <a:hlinkClick r:id="rId6"/>
              </a:rPr>
              <a:t>超星电子图书</a:t>
            </a:r>
            <a:r>
              <a:rPr lang="zh-CN" altLang="en-US" b="1" dirty="0"/>
              <a:t> </a:t>
            </a:r>
            <a:endParaRPr lang="en-US" altLang="zh-CN" b="1" u="sng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58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1143000"/>
          </a:xfrm>
        </p:spPr>
        <p:txBody>
          <a:bodyPr/>
          <a:lstStyle/>
          <a:p>
            <a:pPr algn="l"/>
            <a:r>
              <a:rPr lang="zh-CN" altLang="en-US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经济类数据库</a:t>
            </a:r>
            <a:r>
              <a:rPr lang="zh-CN" altLang="en-US" dirty="0" smtClean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（中文</a:t>
            </a:r>
            <a:r>
              <a:rPr lang="zh-CN" altLang="en-US" dirty="0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58924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zh-CN" altLang="en-US" sz="3500" dirty="0">
                <a:latin typeface="黑体" panose="02010609060101010101" pitchFamily="49" charset="-122"/>
                <a:ea typeface="黑体" panose="02010609060101010101" pitchFamily="49" charset="-122"/>
                <a:hlinkClick r:id="rId2"/>
              </a:rPr>
              <a:t>皮书数据库</a:t>
            </a:r>
            <a:r>
              <a:rPr lang="zh-CN" altLang="en-US" sz="35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b="1" dirty="0"/>
              <a:t>(</a:t>
            </a:r>
            <a:r>
              <a:rPr lang="zh-CN" altLang="en-US" b="1" dirty="0">
                <a:solidFill>
                  <a:srgbClr val="FF0000"/>
                </a:solidFill>
              </a:rPr>
              <a:t>社会科学文献出版社</a:t>
            </a:r>
            <a:r>
              <a:rPr lang="en-US" altLang="zh-CN" b="1" dirty="0"/>
              <a:t>)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hlinkClick r:id="rId2"/>
            </a:endParaRPr>
          </a:p>
          <a:p>
            <a:pPr lvl="1"/>
            <a:r>
              <a:rPr lang="zh-CN" altLang="en-US" b="1" dirty="0"/>
              <a:t>中国经济发展数据库</a:t>
            </a:r>
            <a:endParaRPr lang="en-US" altLang="zh-CN" b="1" dirty="0"/>
          </a:p>
          <a:p>
            <a:pPr lvl="1"/>
            <a:r>
              <a:rPr lang="zh-CN" altLang="en-US" b="1" dirty="0"/>
              <a:t>中国行业发展数据库</a:t>
            </a:r>
            <a:endParaRPr lang="en-US" altLang="zh-CN" b="1" dirty="0"/>
          </a:p>
          <a:p>
            <a:pPr lvl="1"/>
            <a:r>
              <a:rPr lang="zh-CN" altLang="en-US" b="1" dirty="0"/>
              <a:t>中国社会发展数据库等</a:t>
            </a:r>
            <a:r>
              <a:rPr lang="en-US" altLang="zh-CN" b="1" dirty="0">
                <a:solidFill>
                  <a:srgbClr val="FF0000"/>
                </a:solidFill>
              </a:rPr>
              <a:t>6</a:t>
            </a:r>
            <a:r>
              <a:rPr lang="zh-CN" altLang="en-US" b="1" dirty="0"/>
              <a:t>个子库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zh-CN" altLang="en-US" sz="3500" dirty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列国志数据库 </a:t>
            </a:r>
            <a:r>
              <a:rPr lang="zh-CN" altLang="en-US" sz="35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b="1" dirty="0"/>
              <a:t>(</a:t>
            </a:r>
            <a:r>
              <a:rPr lang="zh-CN" altLang="en-US" b="1" dirty="0">
                <a:solidFill>
                  <a:srgbClr val="FF0000"/>
                </a:solidFill>
              </a:rPr>
              <a:t>社会科学文献出版社</a:t>
            </a:r>
            <a:r>
              <a:rPr lang="en-US" altLang="zh-CN" b="1" dirty="0"/>
              <a:t>)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国家库、世界专题库、国际组织库等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个子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库，下面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又分为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175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个子库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zh-CN" altLang="en-US" sz="3500" b="1" dirty="0">
                <a:latin typeface="黑体" panose="02010609060101010101" pitchFamily="49" charset="-122"/>
                <a:ea typeface="黑体" panose="02010609060101010101" pitchFamily="49" charset="-122"/>
                <a:hlinkClick r:id="rId4"/>
              </a:rPr>
              <a:t>一带一路</a:t>
            </a:r>
            <a:r>
              <a:rPr lang="zh-CN" altLang="en-US" sz="3500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4"/>
              </a:rPr>
              <a:t>数据库</a:t>
            </a:r>
            <a:r>
              <a:rPr lang="zh-CN" altLang="en-US" sz="35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b="1" dirty="0"/>
              <a:t>(</a:t>
            </a:r>
            <a:r>
              <a:rPr lang="zh-CN" altLang="en-US" b="1" dirty="0">
                <a:solidFill>
                  <a:srgbClr val="FF0000"/>
                </a:solidFill>
              </a:rPr>
              <a:t>社会科学文献出版社</a:t>
            </a:r>
            <a:r>
              <a:rPr lang="en-US" altLang="zh-CN" b="1" dirty="0" smtClean="0"/>
              <a:t>)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  <a:hlinkClick r:id="rId5"/>
              </a:rPr>
              <a:t>全球案例发现系统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hlinkClick r:id="rId5"/>
              </a:rPr>
              <a:t> 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b="1" dirty="0"/>
              <a:t>中国工商管理案例库</a:t>
            </a:r>
            <a:endParaRPr lang="en-US" altLang="zh-CN" b="1" dirty="0"/>
          </a:p>
          <a:p>
            <a:pPr lvl="1"/>
            <a:r>
              <a:rPr lang="zh-CN" altLang="en-US" b="1" dirty="0"/>
              <a:t>全球工商管理案例在线</a:t>
            </a:r>
            <a:endParaRPr lang="en-US" altLang="zh-CN" b="1" dirty="0"/>
          </a:p>
          <a:p>
            <a:pPr lvl="1"/>
            <a:r>
              <a:rPr lang="zh-CN" altLang="en-US" b="1" dirty="0"/>
              <a:t>中国公共管理案例库等</a:t>
            </a:r>
            <a:r>
              <a:rPr lang="en-US" altLang="zh-CN" b="1" dirty="0">
                <a:solidFill>
                  <a:srgbClr val="FF0000"/>
                </a:solidFill>
              </a:rPr>
              <a:t>6</a:t>
            </a:r>
            <a:r>
              <a:rPr lang="zh-CN" altLang="en-US" b="1" dirty="0"/>
              <a:t>个子库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7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6_吉祥如意">
  <a:themeElements>
    <a:clrScheme name="吉祥如意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吉祥如意">
  <a:themeElements>
    <a:clrScheme name="吉祥如意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吉祥如意">
  <a:themeElements>
    <a:clrScheme name="吉祥如意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5_吉祥如意">
  <a:themeElements>
    <a:clrScheme name="吉祥如意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3_吉祥如意">
  <a:themeElements>
    <a:clrScheme name="吉祥如意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8588</TotalTime>
  <Words>3274</Words>
  <Application>Microsoft Office PowerPoint</Application>
  <PresentationFormat>全屏显示(4:3)</PresentationFormat>
  <Paragraphs>471</Paragraphs>
  <Slides>53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53</vt:i4>
      </vt:variant>
    </vt:vector>
  </HeadingPairs>
  <TitlesOfParts>
    <vt:vector size="86" baseType="lpstr">
      <vt:lpstr>Arial Unicode MS</vt:lpstr>
      <vt:lpstr>Lucida Grande</vt:lpstr>
      <vt:lpstr>MS PGothic</vt:lpstr>
      <vt:lpstr>MS UI Gothic</vt:lpstr>
      <vt:lpstr>方正舒体</vt:lpstr>
      <vt:lpstr>黑体</vt:lpstr>
      <vt:lpstr>华文行楷</vt:lpstr>
      <vt:lpstr>华文楷体</vt:lpstr>
      <vt:lpstr>楷体</vt:lpstr>
      <vt:lpstr>楷体_GB2312</vt:lpstr>
      <vt:lpstr>宋体</vt:lpstr>
      <vt:lpstr>Arial</vt:lpstr>
      <vt:lpstr>Arial Narrow</vt:lpstr>
      <vt:lpstr>Calibri</vt:lpstr>
      <vt:lpstr>Comic Sans MS</vt:lpstr>
      <vt:lpstr>Monotype Corsiva</vt:lpstr>
      <vt:lpstr>Times New Roman</vt:lpstr>
      <vt:lpstr>Trebuchet MS</vt:lpstr>
      <vt:lpstr>Wingdings</vt:lpstr>
      <vt:lpstr>Wingdings 2</vt:lpstr>
      <vt:lpstr>Office 主题​​</vt:lpstr>
      <vt:lpstr>自定义设计方案</vt:lpstr>
      <vt:lpstr>1_自定义设计方案</vt:lpstr>
      <vt:lpstr>2_自定义设计方案</vt:lpstr>
      <vt:lpstr>1_Office 主题​​</vt:lpstr>
      <vt:lpstr>12_吉祥如意</vt:lpstr>
      <vt:lpstr>14_吉祥如意</vt:lpstr>
      <vt:lpstr>15_吉祥如意</vt:lpstr>
      <vt:lpstr>23_吉祥如意</vt:lpstr>
      <vt:lpstr>26_吉祥如意</vt:lpstr>
      <vt:lpstr>4_Office 主题​​</vt:lpstr>
      <vt:lpstr>5_Office 主题​​</vt:lpstr>
      <vt:lpstr>2_Office 主题​​</vt:lpstr>
      <vt:lpstr> </vt:lpstr>
      <vt:lpstr>主要内容</vt:lpstr>
      <vt:lpstr>图书馆电子资源---数据库导航</vt:lpstr>
      <vt:lpstr>经济商业管理类文献</vt:lpstr>
      <vt:lpstr>经济类数据库（外文）</vt:lpstr>
      <vt:lpstr>经济类数据库（外文）</vt:lpstr>
      <vt:lpstr>经济类数据库（外文）</vt:lpstr>
      <vt:lpstr>经济类数据库（中文）</vt:lpstr>
      <vt:lpstr>经济类数据库（中文）</vt:lpstr>
      <vt:lpstr>经济类数据库（中文）</vt:lpstr>
      <vt:lpstr>查找学位论文</vt:lpstr>
      <vt:lpstr>查找研究手稿（Working Papers）</vt:lpstr>
      <vt:lpstr>PowerPoint 演示文稿</vt:lpstr>
      <vt:lpstr>PowerPoint 演示文稿</vt:lpstr>
      <vt:lpstr>查找中文核心期刊的工具</vt:lpstr>
      <vt:lpstr>国内外数据/统计数据数据库</vt:lpstr>
      <vt:lpstr>国内外数据/统计数据数据库</vt:lpstr>
      <vt:lpstr>PowerPoint 演示文稿</vt:lpstr>
      <vt:lpstr>国内外数据/统计数据数据库</vt:lpstr>
      <vt:lpstr>国内外数据/统计数据数据库</vt:lpstr>
      <vt:lpstr>国内外数据/统计数据数据库</vt:lpstr>
      <vt:lpstr>国内外数据/统计数据数据库</vt:lpstr>
      <vt:lpstr>国内外数据/统计数据数据库</vt:lpstr>
      <vt:lpstr>国内外数据/统计数据数据库</vt:lpstr>
      <vt:lpstr>数据库检索演示-1</vt:lpstr>
      <vt:lpstr>PowerPoint 演示文稿</vt:lpstr>
      <vt:lpstr>ABI数据库收录的： EIU 国家/地区预测、金融和全球商品报告</vt:lpstr>
      <vt:lpstr>从课题/主题入手查找相关信息</vt:lpstr>
      <vt:lpstr>文献检索方法：检索举例</vt:lpstr>
      <vt:lpstr>文献检索方法:检索词的收集</vt:lpstr>
      <vt:lpstr>文献检索方法:检索词的逻辑关系</vt:lpstr>
      <vt:lpstr>检索举例—高温气冷堆的故障诊断方法 </vt:lpstr>
      <vt:lpstr>文献检索方法</vt:lpstr>
      <vt:lpstr>文献检索方法:充分利用提供的工具</vt:lpstr>
      <vt:lpstr>确定检索词举例：小额贷款/小额信贷</vt:lpstr>
      <vt:lpstr>从公司入手查找信息</vt:lpstr>
      <vt:lpstr>从行业入手查找信息</vt:lpstr>
      <vt:lpstr>北美行业分类系统（NAICS)</vt:lpstr>
      <vt:lpstr>中国的行业分类 </vt:lpstr>
      <vt:lpstr>PowerPoint 演示文稿</vt:lpstr>
      <vt:lpstr>PowerPoint 演示文稿</vt:lpstr>
      <vt:lpstr>数据库检索演示-2</vt:lpstr>
      <vt:lpstr>PowerPoint 演示文稿</vt:lpstr>
      <vt:lpstr>数据库检索演示-3</vt:lpstr>
      <vt:lpstr>BVD-- Osiris全球上市公司分析库</vt:lpstr>
      <vt:lpstr>BVD继续… …</vt:lpstr>
      <vt:lpstr>BVD– Oriana亚太企业分析库</vt:lpstr>
      <vt:lpstr>BVD-- Oriana亚太企业分析库</vt:lpstr>
      <vt:lpstr>数据库检索演示-4</vt:lpstr>
      <vt:lpstr>PowerPoint 演示文稿</vt:lpstr>
      <vt:lpstr>SPSS统计分析软件 </vt:lpstr>
      <vt:lpstr>个人文献管理工具</vt:lpstr>
      <vt:lpstr>讲座结束 欢 迎 提 问  请填写桌面上的讲座调查表  Thank   You </vt:lpstr>
    </vt:vector>
  </TitlesOfParts>
  <Company>thtfpc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you gather, manage and use information  will determine whether  you will win or lose</dc:title>
  <dc:creator>李京花</dc:creator>
  <cp:lastModifiedBy>Lib</cp:lastModifiedBy>
  <cp:revision>436</cp:revision>
  <dcterms:created xsi:type="dcterms:W3CDTF">2013-04-22T08:55:30Z</dcterms:created>
  <dcterms:modified xsi:type="dcterms:W3CDTF">2019-10-10T00:46:26Z</dcterms:modified>
</cp:coreProperties>
</file>