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52"/>
  </p:notesMasterIdLst>
  <p:handoutMasterIdLst>
    <p:handoutMasterId r:id="rId53"/>
  </p:handoutMasterIdLst>
  <p:sldIdLst>
    <p:sldId id="955" r:id="rId2"/>
    <p:sldId id="1068" r:id="rId3"/>
    <p:sldId id="966" r:id="rId4"/>
    <p:sldId id="978" r:id="rId5"/>
    <p:sldId id="1085" r:id="rId6"/>
    <p:sldId id="984" r:id="rId7"/>
    <p:sldId id="1056" r:id="rId8"/>
    <p:sldId id="1069" r:id="rId9"/>
    <p:sldId id="1026" r:id="rId10"/>
    <p:sldId id="1090" r:id="rId11"/>
    <p:sldId id="1089" r:id="rId12"/>
    <p:sldId id="1067" r:id="rId13"/>
    <p:sldId id="977" r:id="rId14"/>
    <p:sldId id="990" r:id="rId15"/>
    <p:sldId id="1059" r:id="rId16"/>
    <p:sldId id="980" r:id="rId17"/>
    <p:sldId id="992" r:id="rId18"/>
    <p:sldId id="993" r:id="rId19"/>
    <p:sldId id="996" r:id="rId20"/>
    <p:sldId id="1055" r:id="rId21"/>
    <p:sldId id="995" r:id="rId22"/>
    <p:sldId id="1071" r:id="rId23"/>
    <p:sldId id="1073" r:id="rId24"/>
    <p:sldId id="1076" r:id="rId25"/>
    <p:sldId id="1077" r:id="rId26"/>
    <p:sldId id="1078" r:id="rId27"/>
    <p:sldId id="1079" r:id="rId28"/>
    <p:sldId id="1080" r:id="rId29"/>
    <p:sldId id="1088" r:id="rId30"/>
    <p:sldId id="1081" r:id="rId31"/>
    <p:sldId id="1075" r:id="rId32"/>
    <p:sldId id="1093" r:id="rId33"/>
    <p:sldId id="1070" r:id="rId34"/>
    <p:sldId id="1022" r:id="rId35"/>
    <p:sldId id="1023" r:id="rId36"/>
    <p:sldId id="1014" r:id="rId37"/>
    <p:sldId id="1057" r:id="rId38"/>
    <p:sldId id="1058" r:id="rId39"/>
    <p:sldId id="1064" r:id="rId40"/>
    <p:sldId id="1045" r:id="rId41"/>
    <p:sldId id="1015" r:id="rId42"/>
    <p:sldId id="1086" r:id="rId43"/>
    <p:sldId id="1033" r:id="rId44"/>
    <p:sldId id="1034" r:id="rId45"/>
    <p:sldId id="1087" r:id="rId46"/>
    <p:sldId id="1083" r:id="rId47"/>
    <p:sldId id="1046" r:id="rId48"/>
    <p:sldId id="1072" r:id="rId49"/>
    <p:sldId id="1053" r:id="rId50"/>
    <p:sldId id="1092" r:id="rId51"/>
  </p:sldIdLst>
  <p:sldSz cx="12192000" cy="6858000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itchFamily="18" charset="0"/>
        <a:ea typeface="楷体_GB2312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itchFamily="18" charset="0"/>
        <a:ea typeface="楷体_GB2312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itchFamily="18" charset="0"/>
        <a:ea typeface="楷体_GB2312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itchFamily="18" charset="0"/>
        <a:ea typeface="楷体_GB2312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hlink"/>
        </a:solidFill>
        <a:latin typeface="Times New Roman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hlink"/>
        </a:solidFill>
        <a:latin typeface="Times New Roman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hlink"/>
        </a:solidFill>
        <a:latin typeface="Times New Roman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hlink"/>
        </a:solidFill>
        <a:latin typeface="Times New Roman" pitchFamily="18" charset="0"/>
        <a:ea typeface="楷体_GB2312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FF"/>
    <a:srgbClr val="CCFFFF"/>
    <a:srgbClr val="006699"/>
    <a:srgbClr val="9954CC"/>
    <a:srgbClr val="B16FAB"/>
    <a:srgbClr val="939B85"/>
    <a:srgbClr val="CC3300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33" autoAdjust="0"/>
    <p:restoredTop sz="89225" autoAdjust="0"/>
  </p:normalViewPr>
  <p:slideViewPr>
    <p:cSldViewPr>
      <p:cViewPr varScale="1">
        <p:scale>
          <a:sx n="76" d="100"/>
          <a:sy n="76" d="100"/>
        </p:scale>
        <p:origin x="57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98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defTabSz="990527">
              <a:defRPr sz="1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9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defTabSz="990527">
              <a:defRPr sz="1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defTabSz="990527">
              <a:defRPr sz="1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9" y="972185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defTabSz="990527">
              <a:defRPr sz="1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fld id="{3F6E3BD0-7CAF-4B24-90A6-2062F73361A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052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defTabSz="990527">
              <a:defRPr sz="1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defTabSz="990527">
              <a:defRPr sz="1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6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defTabSz="990527">
              <a:defRPr sz="1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185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defTabSz="990527">
              <a:defRPr sz="1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fld id="{1E1CD674-55F8-4CE2-B34E-C44F4282B4A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38085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D674-55F8-4CE2-B34E-C44F4282B4A5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9501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D674-55F8-4CE2-B34E-C44F4282B4A5}" type="slidenum">
              <a:rPr lang="en-US" altLang="zh-CN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4453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D674-55F8-4CE2-B34E-C44F4282B4A5}" type="slidenum">
              <a:rPr lang="en-US" altLang="zh-CN" smtClean="0"/>
              <a:pPr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1596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D674-55F8-4CE2-B34E-C44F4282B4A5}" type="slidenum">
              <a:rPr lang="en-US" altLang="zh-CN" smtClean="0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3494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D674-55F8-4CE2-B34E-C44F4282B4A5}" type="slidenum">
              <a:rPr lang="en-US" altLang="zh-CN" smtClean="0"/>
              <a:pPr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4778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D674-55F8-4CE2-B34E-C44F4282B4A5}" type="slidenum">
              <a:rPr lang="en-US" altLang="zh-CN" smtClean="0"/>
              <a:pPr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9948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D674-55F8-4CE2-B34E-C44F4282B4A5}" type="slidenum">
              <a:rPr lang="en-US" altLang="zh-CN" smtClean="0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1119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D674-55F8-4CE2-B34E-C44F4282B4A5}" type="slidenum">
              <a:rPr lang="en-US" altLang="zh-CN" smtClean="0"/>
              <a:pPr/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1839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kj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D674-55F8-4CE2-B34E-C44F4282B4A5}" type="slidenum">
              <a:rPr lang="en-US" altLang="zh-CN" smtClean="0"/>
              <a:pPr/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8056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D674-55F8-4CE2-B34E-C44F4282B4A5}" type="slidenum">
              <a:rPr lang="en-US" altLang="zh-CN" smtClean="0"/>
              <a:pPr/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2087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D674-55F8-4CE2-B34E-C44F4282B4A5}" type="slidenum">
              <a:rPr lang="en-US" altLang="zh-CN" smtClean="0"/>
              <a:pPr/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195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D674-55F8-4CE2-B34E-C44F4282B4A5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6660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D674-55F8-4CE2-B34E-C44F4282B4A5}" type="slidenum">
              <a:rPr lang="en-US" altLang="zh-CN" smtClean="0"/>
              <a:pPr/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9385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D674-55F8-4CE2-B34E-C44F4282B4A5}" type="slidenum">
              <a:rPr lang="en-US" altLang="zh-CN" smtClean="0"/>
              <a:pPr/>
              <a:t>35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13844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D674-55F8-4CE2-B34E-C44F4282B4A5}" type="slidenum">
              <a:rPr lang="en-US" altLang="zh-CN" smtClean="0"/>
              <a:pPr/>
              <a:t>37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2655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D674-55F8-4CE2-B34E-C44F4282B4A5}" type="slidenum">
              <a:rPr lang="en-US" altLang="zh-CN" smtClean="0"/>
              <a:pPr/>
              <a:t>38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4383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D674-55F8-4CE2-B34E-C44F4282B4A5}" type="slidenum">
              <a:rPr lang="en-US" altLang="zh-CN" smtClean="0"/>
              <a:pPr/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01795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D674-55F8-4CE2-B34E-C44F4282B4A5}" type="slidenum">
              <a:rPr lang="en-US" altLang="zh-CN" smtClean="0"/>
              <a:pPr/>
              <a:t>40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96158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D674-55F8-4CE2-B34E-C44F4282B4A5}" type="slidenum">
              <a:rPr lang="en-US" altLang="zh-CN" smtClean="0"/>
              <a:pPr/>
              <a:t>44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87574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D674-55F8-4CE2-B34E-C44F4282B4A5}" type="slidenum">
              <a:rPr lang="en-US" altLang="zh-CN" smtClean="0"/>
              <a:pPr/>
              <a:t>47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89172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D674-55F8-4CE2-B34E-C44F4282B4A5}" type="slidenum">
              <a:rPr lang="en-US" altLang="zh-CN" smtClean="0"/>
              <a:pPr/>
              <a:t>49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0153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D674-55F8-4CE2-B34E-C44F4282B4A5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1548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D674-55F8-4CE2-B34E-C44F4282B4A5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552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D674-55F8-4CE2-B34E-C44F4282B4A5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2572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D674-55F8-4CE2-B34E-C44F4282B4A5}" type="slidenum">
              <a:rPr lang="en-US" altLang="zh-CN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497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D674-55F8-4CE2-B34E-C44F4282B4A5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5456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D674-55F8-4CE2-B34E-C44F4282B4A5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0330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D674-55F8-4CE2-B34E-C44F4282B4A5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4708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71461" y="1928803"/>
            <a:ext cx="11239579" cy="1470025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9954CC"/>
                </a:solidFill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00221" y="3929066"/>
            <a:ext cx="8534400" cy="78581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1">
                    <a:lumMod val="7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dirty="0" smtClean="0"/>
              <a:t>单击此处编辑母版副标题样式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54CC"/>
                </a:solidFill>
              </a:defRPr>
            </a:lvl1pPr>
          </a:lstStyle>
          <a:p>
            <a:fld id="{653901F8-12DB-4D70-BB42-8EE9B61EC5CA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900934" y="6570000"/>
            <a:ext cx="2255573" cy="288000"/>
          </a:xfrm>
        </p:spPr>
        <p:txBody>
          <a:bodyPr/>
          <a:lstStyle>
            <a:lvl1pPr>
              <a:defRPr>
                <a:solidFill>
                  <a:srgbClr val="9954CC"/>
                </a:solidFill>
              </a:defRPr>
            </a:lvl1pPr>
          </a:lstStyle>
          <a:p>
            <a:fld id="{09C3A704-2BE3-482C-AEDA-D51727B56CF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23"/>
          <p:cNvGrpSpPr/>
          <p:nvPr/>
        </p:nvGrpSpPr>
        <p:grpSpPr>
          <a:xfrm>
            <a:off x="2943663" y="1332379"/>
            <a:ext cx="8643811" cy="144000"/>
            <a:chOff x="2214546" y="1427612"/>
            <a:chExt cx="6482858" cy="144000"/>
          </a:xfrm>
        </p:grpSpPr>
        <p:sp>
          <p:nvSpPr>
            <p:cNvPr id="10" name="燕尾形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23" name="矩形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sz="20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buFont typeface="Wingdings 2" pitchFamily="18" charset="2"/>
              <a:buChar char=""/>
              <a:defRPr>
                <a:latin typeface="+mn-ea"/>
                <a:ea typeface="+mn-ea"/>
              </a:defRPr>
            </a:lvl3pPr>
            <a:lvl4pPr>
              <a:buFont typeface="Wingdings 2" pitchFamily="18" charset="2"/>
              <a:buChar char=""/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551792"/>
            <a:ext cx="1702825" cy="320694"/>
          </a:xfrm>
        </p:spPr>
        <p:txBody>
          <a:bodyPr/>
          <a:lstStyle>
            <a:lvl1pPr>
              <a:defRPr b="0">
                <a:solidFill>
                  <a:srgbClr val="7030A0"/>
                </a:solidFill>
              </a:defRPr>
            </a:lvl1pPr>
          </a:lstStyle>
          <a:p>
            <a:fld id="{F887FAAB-0A48-4FBB-9E8E-FB433DF0296F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7030A0"/>
                </a:solidFill>
              </a:defRPr>
            </a:lvl1pPr>
          </a:lstStyle>
          <a:p>
            <a:fld id="{09C3A704-2BE3-482C-AEDA-D51727B56CF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3286113"/>
            <a:ext cx="103632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1785927"/>
            <a:ext cx="103632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0852-C83D-4FFC-ABC7-BFCB147C7F89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088555" y="6570000"/>
            <a:ext cx="1103445" cy="288000"/>
          </a:xfrm>
        </p:spPr>
        <p:txBody>
          <a:bodyPr/>
          <a:lstStyle/>
          <a:p>
            <a:fld id="{09C3A704-2BE3-482C-AEDA-D51727B56CF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943663" y="1332379"/>
            <a:ext cx="8643811" cy="144000"/>
            <a:chOff x="2214546" y="1427612"/>
            <a:chExt cx="6482858" cy="144000"/>
          </a:xfrm>
        </p:grpSpPr>
        <p:sp>
          <p:nvSpPr>
            <p:cNvPr id="9" name="燕尾形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sz="20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+mn-ea"/>
                <a:ea typeface="+mn-ea"/>
              </a:defRPr>
            </a:lvl1pPr>
            <a:lvl2pPr>
              <a:defRPr sz="2400">
                <a:latin typeface="+mn-ea"/>
                <a:ea typeface="+mn-ea"/>
              </a:defRPr>
            </a:lvl2pPr>
            <a:lvl3pPr>
              <a:defRPr sz="20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+mn-ea"/>
                <a:ea typeface="+mn-ea"/>
              </a:defRPr>
            </a:lvl1pPr>
            <a:lvl2pPr>
              <a:defRPr sz="2400">
                <a:latin typeface="+mn-ea"/>
                <a:ea typeface="+mn-ea"/>
              </a:defRPr>
            </a:lvl2pPr>
            <a:lvl3pPr>
              <a:defRPr sz="20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80AE-C8B4-4FCD-9F1D-846A472DE689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A704-2BE3-482C-AEDA-D51727B56CF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08"/>
            <a:ext cx="911424" cy="9114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943663" y="1332379"/>
            <a:ext cx="8643811" cy="144000"/>
            <a:chOff x="2214546" y="1427612"/>
            <a:chExt cx="6482858" cy="144000"/>
          </a:xfrm>
        </p:grpSpPr>
        <p:sp>
          <p:nvSpPr>
            <p:cNvPr id="11" name="燕尾形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sz="2000"/>
            </a:p>
          </p:txBody>
        </p:sp>
      </p:grp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>
              <a:defRPr sz="20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600">
                <a:latin typeface="+mn-ea"/>
                <a:ea typeface="+mn-ea"/>
              </a:defRPr>
            </a:lvl4pPr>
            <a:lvl5pPr>
              <a:defRPr sz="1600">
                <a:latin typeface="+mn-ea"/>
                <a:ea typeface="+mn-e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>
              <a:defRPr sz="20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600">
                <a:latin typeface="+mn-ea"/>
                <a:ea typeface="+mn-ea"/>
              </a:defRPr>
            </a:lvl4pPr>
            <a:lvl5pPr>
              <a:defRPr sz="1600">
                <a:latin typeface="+mn-ea"/>
                <a:ea typeface="+mn-e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2E54-3D77-4C8E-B3BF-B7759D822BC5}" type="datetime1">
              <a:rPr lang="zh-CN" altLang="en-US" smtClean="0"/>
              <a:pPr/>
              <a:t>2019/11/11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A704-2BE3-482C-AEDA-D51727B56CF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43663" y="1332379"/>
            <a:ext cx="8643811" cy="144000"/>
            <a:chOff x="2214546" y="1427612"/>
            <a:chExt cx="6482858" cy="144000"/>
          </a:xfrm>
        </p:grpSpPr>
        <p:sp>
          <p:nvSpPr>
            <p:cNvPr id="7" name="燕尾形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sz="20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Forte" panose="03060902040502070203" pitchFamily="66" charset="0"/>
              </a:defRPr>
            </a:lvl1pPr>
          </a:lstStyle>
          <a:p>
            <a:fld id="{E36866C5-E274-4DE9-8B16-B7EFBB7B7D20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190723" y="6570000"/>
            <a:ext cx="5619789" cy="288000"/>
          </a:xfrm>
          <a:prstGeom prst="rect">
            <a:avLst/>
          </a:prstGeom>
        </p:spPr>
        <p:txBody>
          <a:bodyPr/>
          <a:lstStyle>
            <a:lvl1pPr>
              <a:defRPr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orte" panose="03060902040502070203" pitchFamily="66" charset="0"/>
              </a:defRPr>
            </a:lvl1pPr>
          </a:lstStyle>
          <a:p>
            <a:fld id="{09C3A704-2BE3-482C-AEDA-D51727B56CF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sz="20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124640"/>
            <a:ext cx="10972800" cy="128586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85709" y="1428736"/>
            <a:ext cx="11525331" cy="507209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dirty="0" smtClean="0"/>
              <a:t>第二级</a:t>
            </a:r>
          </a:p>
          <a:p>
            <a:pPr lvl="2" eaLnBrk="1" latinLnBrk="0" hangingPunct="1"/>
            <a:r>
              <a:rPr kumimoji="0" lang="zh-CN" altLang="en-US" dirty="0" smtClean="0"/>
              <a:t>第三级</a:t>
            </a:r>
          </a:p>
          <a:p>
            <a:pPr lvl="3" eaLnBrk="1" latinLnBrk="0" hangingPunct="1"/>
            <a:r>
              <a:rPr kumimoji="0" lang="zh-CN" altLang="en-US" dirty="0" smtClean="0"/>
              <a:t>第四级</a:t>
            </a:r>
          </a:p>
          <a:p>
            <a:pPr lvl="4" eaLnBrk="1" latinLnBrk="0" hangingPunct="1"/>
            <a:r>
              <a:rPr kumimoji="0" lang="zh-CN" altLang="en-US" dirty="0" smtClean="0"/>
              <a:t>第五级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7607" y="6555542"/>
            <a:ext cx="1702825" cy="320694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600" b="0">
                <a:solidFill>
                  <a:srgbClr val="7030A0"/>
                </a:solidFill>
                <a:latin typeface="Forte" panose="03060902040502070203" pitchFamily="66" charset="0"/>
              </a:defRPr>
            </a:lvl1pPr>
          </a:lstStyle>
          <a:p>
            <a:fld id="{77E46B66-0188-4840-A2C8-BEC33874AB77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376587" y="6537306"/>
            <a:ext cx="815413" cy="320694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600" b="0">
                <a:solidFill>
                  <a:srgbClr val="7030A0"/>
                </a:solidFill>
                <a:latin typeface="Forte" panose="03060902040502070203" pitchFamily="66" charset="0"/>
              </a:defRPr>
            </a:lvl1pPr>
          </a:lstStyle>
          <a:p>
            <a:fld id="{09C3A704-2BE3-482C-AEDA-D51727B56CF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 flipH="1">
            <a:off x="7536160" y="1052736"/>
            <a:ext cx="4655840" cy="3528392"/>
          </a:xfrm>
          <a:prstGeom prst="line">
            <a:avLst/>
          </a:prstGeom>
          <a:ln w="190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8400256" y="1108042"/>
            <a:ext cx="3803595" cy="289702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 flipH="1">
            <a:off x="9701164" y="927554"/>
            <a:ext cx="2480320" cy="190821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 flipH="1">
            <a:off x="9701164" y="1232756"/>
            <a:ext cx="2480320" cy="190821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 flipH="1">
            <a:off x="9264353" y="2276872"/>
            <a:ext cx="2917132" cy="221341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 flipH="1">
            <a:off x="9723531" y="2168860"/>
            <a:ext cx="2480320" cy="1908212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 flipH="1">
            <a:off x="9723531" y="2456892"/>
            <a:ext cx="2480320" cy="19082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 flipH="1">
            <a:off x="11397408" y="4077072"/>
            <a:ext cx="807768" cy="6272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 flipH="1">
            <a:off x="11178197" y="4005064"/>
            <a:ext cx="1011639" cy="74012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 userDrawn="1"/>
        </p:nvCxnSpPr>
        <p:spPr>
          <a:xfrm flipH="1">
            <a:off x="11582401" y="3907074"/>
            <a:ext cx="607436" cy="454523"/>
          </a:xfrm>
          <a:prstGeom prst="line">
            <a:avLst/>
          </a:prstGeom>
          <a:ln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" y="-9628"/>
            <a:ext cx="1387873" cy="1387873"/>
          </a:xfrm>
          <a:prstGeom prst="rect">
            <a:avLst/>
          </a:prstGeom>
          <a:effectLst>
            <a:reflection blurRad="6350" stA="19000" endPos="3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</p:sldLayoutIdLst>
  <p:hf hdr="0" ftr="0"/>
  <p:txStyles>
    <p:titleStyle>
      <a:lvl1pPr algn="ctr" rtl="0" eaLnBrk="1" latinLnBrk="0" hangingPunct="1">
        <a:spcBef>
          <a:spcPct val="0"/>
        </a:spcBef>
        <a:buNone/>
        <a:defRPr kumimoji="0" lang="zh-CN" altLang="en-US" sz="5400" b="1" kern="1200" dirty="0">
          <a:ln w="11430"/>
          <a:solidFill>
            <a:srgbClr val="9954CC"/>
          </a:soli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华文行楷" panose="02010800040101010101" pitchFamily="2" charset="-122"/>
          <a:ea typeface="华文行楷" panose="02010800040101010101" pitchFamily="2" charset="-122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80000"/>
        <a:buFont typeface="Wingdings" panose="05000000000000000000" pitchFamily="2" charset="2"/>
        <a:buChar char="u"/>
        <a:defRPr kumimoji="0" sz="3200" kern="1200">
          <a:solidFill>
            <a:srgbClr val="FF0000"/>
          </a:solidFill>
          <a:latin typeface="+mn-ea"/>
          <a:ea typeface="+mn-ea"/>
          <a:cs typeface="+mn-cs"/>
        </a:defRPr>
      </a:lvl1pPr>
      <a:lvl2pPr marL="627063" indent="-271463" algn="l" rtl="0" eaLnBrk="1" latinLnBrk="0" hangingPunct="1">
        <a:spcBef>
          <a:spcPct val="20000"/>
        </a:spcBef>
        <a:buClr>
          <a:schemeClr val="tx2"/>
        </a:buClr>
        <a:buSzPct val="80000"/>
        <a:buFont typeface="Wingdings" panose="05000000000000000000" pitchFamily="2" charset="2"/>
        <a:buChar char="u"/>
        <a:defRPr kumimoji="0" sz="2800" kern="1200">
          <a:solidFill>
            <a:schemeClr val="tx1"/>
          </a:solidFill>
          <a:latin typeface="+mn-ea"/>
          <a:ea typeface="+mn-ea"/>
          <a:cs typeface="+mn-cs"/>
        </a:defRPr>
      </a:lvl2pPr>
      <a:lvl3pPr marL="982663" indent="-258763" algn="l" rtl="0" eaLnBrk="1" latinLnBrk="0" hangingPunct="1">
        <a:spcBef>
          <a:spcPct val="20000"/>
        </a:spcBef>
        <a:buClr>
          <a:schemeClr val="tx2"/>
        </a:buClr>
        <a:buSzPct val="80000"/>
        <a:buFont typeface="Wingdings" panose="05000000000000000000" pitchFamily="2" charset="2"/>
        <a:buChar char="u"/>
        <a:defRPr kumimoji="0" sz="2200" kern="1200">
          <a:solidFill>
            <a:schemeClr val="tx1"/>
          </a:solidFill>
          <a:latin typeface="+mn-ea"/>
          <a:ea typeface="+mn-ea"/>
          <a:cs typeface="+mn-cs"/>
        </a:defRPr>
      </a:lvl3pPr>
      <a:lvl4pPr marL="1350963" indent="-273050" algn="l" rtl="0" eaLnBrk="1" latinLnBrk="0" hangingPunct="1">
        <a:spcBef>
          <a:spcPct val="20000"/>
        </a:spcBef>
        <a:buClr>
          <a:schemeClr val="tx2"/>
        </a:buClr>
        <a:buSzPct val="80000"/>
        <a:buFont typeface="Wingdings" panose="05000000000000000000" pitchFamily="2" charset="2"/>
        <a:buChar char="u"/>
        <a:defRPr kumimoji="0" sz="2000" kern="1200">
          <a:solidFill>
            <a:schemeClr val="tx1"/>
          </a:solidFill>
          <a:latin typeface="+mn-ea"/>
          <a:ea typeface="+mn-ea"/>
          <a:cs typeface="+mn-cs"/>
        </a:defRPr>
      </a:lvl4pPr>
      <a:lvl5pPr marL="1609725" indent="-258763" algn="l" rtl="0" eaLnBrk="1" latinLnBrk="0" hangingPunct="1">
        <a:spcBef>
          <a:spcPct val="20000"/>
        </a:spcBef>
        <a:buClr>
          <a:schemeClr val="tx2"/>
        </a:buClr>
        <a:buSzPct val="80000"/>
        <a:buFont typeface="Wingdings" panose="05000000000000000000" pitchFamily="2" charset="2"/>
        <a:buChar char="u"/>
        <a:defRPr kumimoji="0" sz="2000" b="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earch.proquest.com/help/academic/webframe.html?Search_Tips.html#Search_Tips.html" TargetMode="Externa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lib.tsinghua.edu.cn/dra/proques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hyperlink" Target="http://lib.tsinghua.edu.cn/service/interloan/howtouse1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lib.tsinghua.edu.c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b.tsinghua.edu.cn/find/find_disser.html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-collection.library.ethz.ch/collection/eth:5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67408" y="1916832"/>
            <a:ext cx="10729192" cy="2118097"/>
          </a:xfrm>
        </p:spPr>
        <p:txBody>
          <a:bodyPr/>
          <a:lstStyle/>
          <a:p>
            <a:pPr algn="ctr"/>
            <a:r>
              <a:rPr lang="zh-CN" altLang="en-US" sz="6600" dirty="0" smtClean="0">
                <a:solidFill>
                  <a:srgbClr val="7030A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学位论文的检索与全文获取</a:t>
            </a:r>
            <a:endParaRPr lang="zh-CN" altLang="en-US" sz="6600" dirty="0">
              <a:solidFill>
                <a:srgbClr val="7030A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175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83831" y="3933056"/>
            <a:ext cx="5762729" cy="1944216"/>
          </a:xfrm>
        </p:spPr>
        <p:txBody>
          <a:bodyPr>
            <a:noAutofit/>
          </a:bodyPr>
          <a:lstStyle/>
          <a:p>
            <a:pPr algn="r"/>
            <a:r>
              <a:rPr lang="zh-CN" alt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李凤侠  </a:t>
            </a:r>
            <a:endParaRPr lang="en-US" altLang="zh-CN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altLang="zh-C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l</a:t>
            </a:r>
            <a:r>
              <a:rPr lang="en-US" altLang="zh-C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i-fx@tsinghua.edu.cn</a:t>
            </a:r>
            <a:endParaRPr lang="zh-CN" alt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  <a:p>
            <a:pPr algn="r"/>
            <a:r>
              <a:rPr lang="en-US" altLang="zh-C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2019.11.8</a:t>
            </a:r>
            <a:endParaRPr lang="zh-CN" alt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6998" y="1628800"/>
            <a:ext cx="10689589" cy="5448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检索步骤</a:t>
            </a: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endParaRPr lang="en-US" altLang="zh-CN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1"/>
            <a:r>
              <a:rPr lang="zh-CN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分析课题，提炼概念</a:t>
            </a:r>
            <a:endParaRPr lang="en-US" altLang="zh-CN" sz="20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1"/>
            <a:r>
              <a:rPr lang="zh-CN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确定检索词</a:t>
            </a: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1"/>
            <a:r>
              <a:rPr lang="zh-CN" altLang="en-US" sz="2000" dirty="0" smtClean="0">
                <a:latin typeface="+mn-ea"/>
                <a:ea typeface="+mn-ea"/>
                <a:cs typeface="Times New Roman" panose="02020603050405020304" pitchFamily="18" charset="0"/>
              </a:rPr>
              <a:t>编辑、调整检索式，包括选择必要的</a:t>
            </a:r>
            <a:r>
              <a:rPr lang="zh-CN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字段、时间范围等</a:t>
            </a:r>
            <a:endParaRPr lang="en-US" altLang="zh-CN" sz="20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0">
              <a:buNone/>
            </a:pPr>
            <a:endParaRPr lang="en-US" altLang="zh-CN" sz="20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：石墨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烯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在气体传感器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中的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应用</a:t>
            </a:r>
            <a:endParaRPr lang="en-US" altLang="zh-CN" sz="20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ti,ab,su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(graphene or "carbon based") and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ti,ab,su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(gas p/0 sensor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and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ti,ab,su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appl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[*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])</a:t>
            </a:r>
          </a:p>
          <a:p>
            <a:pPr indent="0">
              <a:buNone/>
            </a:pPr>
            <a:endParaRPr lang="en-US" altLang="zh-CN" sz="2000" dirty="0" smtClean="0">
              <a:solidFill>
                <a:schemeClr val="tx1"/>
              </a:solidFill>
            </a:endParaRPr>
          </a:p>
          <a:p>
            <a:pPr indent="0">
              <a:buNone/>
            </a:pPr>
            <a:r>
              <a:rPr lang="zh-CN" altLang="en-US" sz="2000" dirty="0" smtClean="0">
                <a:solidFill>
                  <a:schemeClr val="tx1"/>
                </a:solidFill>
              </a:rPr>
              <a:t>例</a:t>
            </a:r>
            <a:r>
              <a:rPr lang="en-US" altLang="zh-CN" sz="2000" dirty="0" smtClean="0">
                <a:solidFill>
                  <a:schemeClr val="tx1"/>
                </a:solidFill>
              </a:rPr>
              <a:t>2</a:t>
            </a:r>
            <a:r>
              <a:rPr lang="zh-CN" altLang="en-US" sz="2000" dirty="0" smtClean="0">
                <a:solidFill>
                  <a:schemeClr val="tx1"/>
                </a:solidFill>
              </a:rPr>
              <a:t>：采用</a:t>
            </a:r>
            <a:r>
              <a:rPr lang="zh-CN" altLang="en-US" sz="2000" dirty="0">
                <a:solidFill>
                  <a:schemeClr val="tx1"/>
                </a:solidFill>
              </a:rPr>
              <a:t>模式耦合方法，并用</a:t>
            </a:r>
            <a:r>
              <a:rPr lang="zh-CN" altLang="zh-CN" sz="2000" dirty="0">
                <a:solidFill>
                  <a:schemeClr val="tx1"/>
                </a:solidFill>
              </a:rPr>
              <a:t>介质基</a:t>
            </a:r>
            <a:r>
              <a:rPr lang="zh-CN" altLang="en-US" sz="2000" dirty="0">
                <a:solidFill>
                  <a:schemeClr val="tx1"/>
                </a:solidFill>
              </a:rPr>
              <a:t>作为</a:t>
            </a:r>
            <a:r>
              <a:rPr lang="zh-CN" altLang="en-US" sz="2000" dirty="0" smtClean="0">
                <a:solidFill>
                  <a:schemeClr val="tx1"/>
                </a:solidFill>
              </a:rPr>
              <a:t>材料的全光开关</a:t>
            </a:r>
            <a:endParaRPr lang="en-US" altLang="zh-CN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ti,ab,su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("all optical switch" or "all optical switcher" or "all optical switches" or "all optical switchers") and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ti,ab,su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or interference) and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ti,ab,su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(dielectric*)</a:t>
            </a:r>
            <a:endParaRPr lang="zh-CN" altLang="zh-C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FAAB-0A48-4FBB-9E8E-FB433DF0296F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A704-2BE3-482C-AEDA-D51727B56CF3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920536" y="0"/>
            <a:ext cx="1256594" cy="71863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zh-CN" altLang="en-US" sz="4400" b="1" kern="1200" dirty="0">
                <a:ln w="11430"/>
                <a:solidFill>
                  <a:srgbClr val="9954CC"/>
                </a:soli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240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PQDT</a:t>
            </a:r>
            <a:endParaRPr lang="en-US" sz="240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12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7368" y="1713814"/>
            <a:ext cx="4320480" cy="5016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 smtClean="0">
                <a:solidFill>
                  <a:schemeClr val="tx1"/>
                </a:solidFill>
                <a:latin typeface="+mn-ea"/>
                <a:ea typeface="+mn-ea"/>
              </a:rPr>
              <a:t>研究课题：</a:t>
            </a:r>
            <a:endParaRPr lang="en-US" altLang="zh-CN" b="1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452438">
              <a:buNone/>
            </a:pP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利用</a:t>
            </a:r>
            <a:r>
              <a:rPr lang="zh-CN" altLang="en-US" sz="2000" dirty="0">
                <a:latin typeface="+mn-ea"/>
                <a:ea typeface="+mn-ea"/>
              </a:rPr>
              <a:t>光子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作为信息</a:t>
            </a:r>
            <a:r>
              <a:rPr lang="zh-CN" altLang="en-US" sz="2000" dirty="0">
                <a:latin typeface="+mn-ea"/>
                <a:ea typeface="+mn-ea"/>
              </a:rPr>
              <a:t>载体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的光计算是集成光子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技术，其最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基本的要求是利用控制</a:t>
            </a:r>
            <a:r>
              <a:rPr lang="zh-CN" altLang="en-US" sz="2000" dirty="0">
                <a:latin typeface="+mn-ea"/>
                <a:ea typeface="+mn-ea"/>
              </a:rPr>
              <a:t>光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实现对信号</a:t>
            </a:r>
            <a:r>
              <a:rPr lang="zh-CN" altLang="en-US" sz="2000" dirty="0">
                <a:latin typeface="+mn-ea"/>
                <a:ea typeface="+mn-ea"/>
              </a:rPr>
              <a:t>光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传播状态的调制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，为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光通信网络、光计算系统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和量子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信息处理芯片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奠定基础。</a:t>
            </a:r>
            <a:endParaRPr lang="en-US" altLang="zh-CN" sz="20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452438">
              <a:buNone/>
            </a:pP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基于</a:t>
            </a:r>
            <a:r>
              <a:rPr lang="zh-CN" altLang="en-US" sz="2000" dirty="0">
                <a:latin typeface="+mn-ea"/>
                <a:ea typeface="+mn-ea"/>
              </a:rPr>
              <a:t>光控光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概念的集成光子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器件中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最重要、最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基本的是</a:t>
            </a:r>
            <a:r>
              <a:rPr lang="zh-CN" altLang="en-US" sz="2000" dirty="0">
                <a:latin typeface="+mn-ea"/>
                <a:ea typeface="+mn-ea"/>
              </a:rPr>
              <a:t>全</a:t>
            </a:r>
            <a:r>
              <a:rPr lang="zh-CN" altLang="en-US" sz="2000" dirty="0" smtClean="0">
                <a:latin typeface="+mn-ea"/>
                <a:ea typeface="+mn-ea"/>
              </a:rPr>
              <a:t>光开关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，即具有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控制光引起的信号光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切断或接通功能。当前全光开关作为核心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元件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，以基于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光学非线性实现全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光开关为研究主流。</a:t>
            </a:r>
            <a:endParaRPr lang="en-US" altLang="zh-CN" sz="20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452438">
              <a:buNone/>
            </a:pP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研究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拟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采用</a:t>
            </a:r>
            <a:r>
              <a:rPr lang="zh-CN" altLang="en-US" sz="2000" dirty="0" smtClean="0">
                <a:latin typeface="+mn-ea"/>
                <a:ea typeface="+mn-ea"/>
              </a:rPr>
              <a:t>模式耦合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方法，并用</a:t>
            </a:r>
            <a:r>
              <a:rPr lang="zh-CN" altLang="zh-CN" sz="2000" dirty="0"/>
              <a:t>介质</a:t>
            </a:r>
            <a:r>
              <a:rPr lang="zh-CN" altLang="zh-CN" sz="2000" dirty="0" smtClean="0"/>
              <a:t>基</a:t>
            </a:r>
            <a:r>
              <a:rPr lang="zh-CN" altLang="en-US" sz="2000" dirty="0" smtClean="0">
                <a:solidFill>
                  <a:schemeClr val="tx1"/>
                </a:solidFill>
              </a:rPr>
              <a:t>作为材料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。</a:t>
            </a:r>
            <a:endParaRPr lang="en-US" altLang="zh-CN" sz="20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zh-CN" sz="200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FAAB-0A48-4FBB-9E8E-FB433DF0296F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A704-2BE3-482C-AEDA-D51727B56CF3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4871864" y="404664"/>
            <a:ext cx="7056785" cy="6048672"/>
          </a:xfrm>
          <a:prstGeom prst="rect">
            <a:avLst/>
          </a:prstGeom>
        </p:spPr>
        <p:txBody>
          <a:bodyPr vert="horz" rtlCol="0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u"/>
              <a:defRPr kumimoji="0" sz="3200" kern="120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1pPr>
            <a:lvl2pPr marL="627063" indent="-271463" algn="l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u"/>
              <a:defRPr kumimoji="0" sz="2800" kern="1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2pPr>
            <a:lvl3pPr marL="982663" indent="-258763" algn="l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Wingdings 2" pitchFamily="18" charset="2"/>
              <a:buChar char=""/>
              <a:defRPr kumimoji="0" sz="2200" kern="1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3pPr>
            <a:lvl4pPr marL="1350963" indent="-273050" algn="l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Wingdings 2" pitchFamily="18" charset="2"/>
              <a:buChar char=""/>
              <a:defRPr kumimoji="0" sz="2000" kern="1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4pPr>
            <a:lvl5pPr marL="1609725" indent="-258763" algn="l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u"/>
              <a:defRPr kumimoji="0" sz="2000" b="0" kern="1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提炼</a:t>
            </a:r>
            <a:r>
              <a:rPr lang="zh-CN" altLang="en-US" sz="2000" b="1" dirty="0" smtClean="0">
                <a:solidFill>
                  <a:schemeClr val="tx1"/>
                </a:solidFill>
                <a:latin typeface="+mn-ea"/>
                <a:ea typeface="+mn-ea"/>
              </a:rPr>
              <a:t>主题概念：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全光开关、耦合、介质</a:t>
            </a:r>
            <a:endParaRPr lang="en-US" altLang="zh-CN" sz="20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altLang="zh-CN" sz="2000" b="1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确定</a:t>
            </a:r>
            <a:r>
              <a:rPr lang="zh-CN" altLang="en-US" sz="2000" b="1" dirty="0" smtClean="0">
                <a:solidFill>
                  <a:schemeClr val="tx1"/>
                </a:solidFill>
                <a:latin typeface="+mn-ea"/>
                <a:ea typeface="+mn-ea"/>
              </a:rPr>
              <a:t>主题词：</a:t>
            </a:r>
            <a:endParaRPr lang="en-US" altLang="zh-CN" sz="2000" b="1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361950" fontAlgn="auto">
              <a:spcAft>
                <a:spcPts val="0"/>
              </a:spcAft>
              <a:buNone/>
            </a:pP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全光开关</a:t>
            </a:r>
            <a:endParaRPr lang="en-US" altLang="zh-CN" sz="20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361950" fontAlgn="auto">
              <a:spcAft>
                <a:spcPts val="0"/>
              </a:spcAft>
              <a:buNone/>
            </a:pPr>
            <a:r>
              <a:rPr lang="en-US" altLang="zh-CN" sz="2000" dirty="0" smtClean="0">
                <a:solidFill>
                  <a:schemeClr val="tx1"/>
                </a:solidFill>
                <a:latin typeface="+mn-ea"/>
                <a:ea typeface="+mn-ea"/>
              </a:rPr>
              <a:t>all </a:t>
            </a:r>
            <a:r>
              <a:rPr lang="en-US" altLang="zh-CN" sz="2000" dirty="0">
                <a:solidFill>
                  <a:schemeClr val="tx1"/>
                </a:solidFill>
                <a:latin typeface="+mn-ea"/>
                <a:ea typeface="+mn-ea"/>
              </a:rPr>
              <a:t>optical </a:t>
            </a:r>
            <a:r>
              <a:rPr lang="en-US" altLang="zh-CN" sz="2000" dirty="0" smtClean="0">
                <a:solidFill>
                  <a:schemeClr val="tx1"/>
                </a:solidFill>
                <a:latin typeface="+mn-ea"/>
                <a:ea typeface="+mn-ea"/>
              </a:rPr>
              <a:t>switch</a:t>
            </a:r>
          </a:p>
          <a:p>
            <a:pPr marL="0" indent="361950" fontAlgn="auto">
              <a:spcAft>
                <a:spcPts val="0"/>
              </a:spcAft>
              <a:buNone/>
            </a:pPr>
            <a:endParaRPr lang="en-US" altLang="zh-CN" sz="20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361950" fontAlgn="auto">
              <a:spcAft>
                <a:spcPts val="0"/>
              </a:spcAft>
              <a:buNone/>
            </a:pP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模式耦合</a:t>
            </a:r>
            <a:r>
              <a:rPr lang="en-US" altLang="zh-CN" sz="2000" dirty="0" smtClean="0">
                <a:solidFill>
                  <a:schemeClr val="tx1"/>
                </a:solidFill>
                <a:latin typeface="+mn-ea"/>
                <a:ea typeface="+mn-ea"/>
              </a:rPr>
              <a:t>/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耦合</a:t>
            </a:r>
            <a:r>
              <a:rPr lang="en-US" altLang="zh-CN" sz="2000" dirty="0" smtClean="0">
                <a:solidFill>
                  <a:schemeClr val="tx1"/>
                </a:solidFill>
                <a:latin typeface="+mn-ea"/>
                <a:ea typeface="+mn-ea"/>
              </a:rPr>
              <a:t>/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模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间干涉</a:t>
            </a:r>
            <a:r>
              <a:rPr lang="en-US" altLang="zh-CN" sz="2000" dirty="0" smtClean="0">
                <a:solidFill>
                  <a:schemeClr val="tx1"/>
                </a:solidFill>
                <a:latin typeface="+mn-ea"/>
                <a:ea typeface="+mn-ea"/>
              </a:rPr>
              <a:t>/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干涉</a:t>
            </a:r>
            <a:endParaRPr lang="en-US" altLang="zh-CN" sz="20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361950" fontAlgn="auto">
              <a:spcAft>
                <a:spcPts val="0"/>
              </a:spcAft>
              <a:buNone/>
            </a:pPr>
            <a:r>
              <a:rPr lang="en-US" altLang="zh-CN" sz="2000" dirty="0" smtClean="0">
                <a:solidFill>
                  <a:schemeClr val="tx1"/>
                </a:solidFill>
                <a:latin typeface="+mn-ea"/>
                <a:ea typeface="+mn-ea"/>
              </a:rPr>
              <a:t>couple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、</a:t>
            </a:r>
            <a:r>
              <a:rPr lang="en-US" altLang="zh-CN" sz="2000" dirty="0" smtClean="0">
                <a:solidFill>
                  <a:schemeClr val="tx1"/>
                </a:solidFill>
                <a:latin typeface="+mn-ea"/>
                <a:ea typeface="+mn-ea"/>
              </a:rPr>
              <a:t>interference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、</a:t>
            </a:r>
            <a:r>
              <a:rPr lang="en-US" altLang="zh-CN" sz="2000" dirty="0" smtClean="0">
                <a:solidFill>
                  <a:schemeClr val="tx1"/>
                </a:solidFill>
                <a:latin typeface="+mn-ea"/>
                <a:ea typeface="+mn-ea"/>
              </a:rPr>
              <a:t>intermodal </a:t>
            </a:r>
            <a:r>
              <a:rPr lang="en-US" altLang="zh-CN" sz="2000" dirty="0">
                <a:solidFill>
                  <a:schemeClr val="tx1"/>
                </a:solidFill>
                <a:latin typeface="+mn-ea"/>
              </a:rPr>
              <a:t>interference</a:t>
            </a:r>
            <a:endParaRPr lang="en-US" altLang="zh-CN" sz="20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361950" fontAlgn="auto">
              <a:spcAft>
                <a:spcPts val="0"/>
              </a:spcAft>
              <a:buNone/>
            </a:pPr>
            <a:endParaRPr lang="en-US" altLang="zh-CN" sz="20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361950" fontAlgn="auto"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介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电</a:t>
            </a:r>
            <a:r>
              <a:rPr lang="en-US" altLang="zh-CN" sz="2000" dirty="0" smtClean="0">
                <a:solidFill>
                  <a:schemeClr val="tx1"/>
                </a:solidFill>
                <a:latin typeface="+mn-ea"/>
                <a:ea typeface="+mn-ea"/>
              </a:rPr>
              <a:t>/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介质</a:t>
            </a:r>
            <a:r>
              <a:rPr lang="en-US" altLang="zh-CN" sz="2000" dirty="0" smtClean="0">
                <a:solidFill>
                  <a:schemeClr val="tx1"/>
                </a:solidFill>
                <a:latin typeface="+mn-ea"/>
                <a:ea typeface="+mn-ea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电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介质</a:t>
            </a:r>
            <a:r>
              <a:rPr lang="en-US" altLang="zh-CN" sz="2000" dirty="0" smtClean="0">
                <a:solidFill>
                  <a:schemeClr val="tx1"/>
                </a:solidFill>
                <a:latin typeface="+mn-ea"/>
                <a:ea typeface="+mn-ea"/>
              </a:rPr>
              <a:t>/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介质基</a:t>
            </a:r>
            <a:r>
              <a:rPr lang="en-US" altLang="zh-CN" sz="2000" dirty="0" smtClean="0">
                <a:solidFill>
                  <a:schemeClr val="tx1"/>
                </a:solidFill>
                <a:latin typeface="+mn-ea"/>
                <a:ea typeface="+mn-ea"/>
              </a:rPr>
              <a:t>/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光介质</a:t>
            </a:r>
            <a:r>
              <a:rPr lang="en-US" altLang="zh-CN" sz="2000" dirty="0" smtClean="0">
                <a:solidFill>
                  <a:schemeClr val="tx1"/>
                </a:solidFill>
                <a:latin typeface="+mn-ea"/>
                <a:ea typeface="+mn-ea"/>
              </a:rPr>
              <a:t>/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绝缘体</a:t>
            </a:r>
            <a:endParaRPr lang="en-US" altLang="zh-CN" sz="20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361950" fontAlgn="auto">
              <a:spcAft>
                <a:spcPts val="0"/>
              </a:spcAft>
              <a:buNone/>
            </a:pPr>
            <a:r>
              <a:rPr lang="en-US" altLang="zh-CN" sz="2000" dirty="0" smtClean="0">
                <a:solidFill>
                  <a:schemeClr val="tx1"/>
                </a:solidFill>
                <a:latin typeface="+mn-ea"/>
              </a:rPr>
              <a:t>dielectric</a:t>
            </a:r>
            <a:endParaRPr lang="en-US" altLang="zh-CN" sz="2000" dirty="0">
              <a:solidFill>
                <a:schemeClr val="tx1"/>
              </a:solidFill>
              <a:latin typeface="+mn-ea"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altLang="zh-CN" sz="20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构建检索</a:t>
            </a:r>
            <a:r>
              <a:rPr lang="zh-CN" altLang="en-US" sz="2000" b="1" dirty="0" smtClean="0">
                <a:solidFill>
                  <a:schemeClr val="tx1"/>
                </a:solidFill>
                <a:latin typeface="+mn-ea"/>
                <a:ea typeface="+mn-ea"/>
              </a:rPr>
              <a:t>式：</a:t>
            </a:r>
            <a:endParaRPr lang="en-US" altLang="zh-CN" sz="2000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 fontAlgn="auto" latinLnBrk="1">
              <a:spcAft>
                <a:spcPts val="0"/>
              </a:spcAft>
              <a:buNone/>
            </a:pPr>
            <a:r>
              <a:rPr lang="en-US" altLang="zh-CN" sz="2000" dirty="0" err="1" smtClean="0">
                <a:latin typeface="+mn-ea"/>
                <a:ea typeface="+mn-ea"/>
              </a:rPr>
              <a:t>ti,ab,su</a:t>
            </a:r>
            <a:r>
              <a:rPr lang="en-US" altLang="zh-CN" sz="2000" dirty="0">
                <a:latin typeface="+mn-ea"/>
                <a:ea typeface="+mn-ea"/>
              </a:rPr>
              <a:t>("all optical switch" or "all optical switcher" or "all optical switches" or "all optical switchers")and </a:t>
            </a:r>
            <a:r>
              <a:rPr lang="en-US" altLang="zh-CN" sz="2000" dirty="0" err="1">
                <a:latin typeface="+mn-ea"/>
                <a:ea typeface="+mn-ea"/>
              </a:rPr>
              <a:t>ti,ab,su</a:t>
            </a:r>
            <a:r>
              <a:rPr lang="en-US" altLang="zh-CN" sz="2000" dirty="0">
                <a:latin typeface="+mn-ea"/>
                <a:ea typeface="+mn-ea"/>
              </a:rPr>
              <a:t>(</a:t>
            </a:r>
            <a:r>
              <a:rPr lang="en-US" altLang="zh-CN" sz="2000" dirty="0" err="1">
                <a:latin typeface="+mn-ea"/>
                <a:ea typeface="+mn-ea"/>
              </a:rPr>
              <a:t>coupl</a:t>
            </a:r>
            <a:r>
              <a:rPr lang="en-US" altLang="zh-CN" sz="2000" dirty="0">
                <a:latin typeface="+mn-ea"/>
                <a:ea typeface="+mn-ea"/>
              </a:rPr>
              <a:t>* or </a:t>
            </a:r>
            <a:r>
              <a:rPr lang="en-US" altLang="zh-CN" sz="2000" dirty="0" smtClean="0">
                <a:latin typeface="+mn-ea"/>
                <a:ea typeface="+mn-ea"/>
              </a:rPr>
              <a:t>interference) </a:t>
            </a:r>
            <a:r>
              <a:rPr lang="en-US" altLang="zh-CN" sz="2000" dirty="0">
                <a:latin typeface="+mn-ea"/>
                <a:ea typeface="+mn-ea"/>
              </a:rPr>
              <a:t>and </a:t>
            </a:r>
            <a:r>
              <a:rPr lang="en-US" altLang="zh-CN" sz="2000" dirty="0" err="1">
                <a:latin typeface="+mn-ea"/>
                <a:ea typeface="+mn-ea"/>
              </a:rPr>
              <a:t>ti,ab,su</a:t>
            </a:r>
            <a:r>
              <a:rPr lang="en-US" altLang="zh-CN" sz="2000" dirty="0">
                <a:latin typeface="+mn-ea"/>
                <a:ea typeface="+mn-ea"/>
              </a:rPr>
              <a:t>(dielectric</a:t>
            </a:r>
            <a:r>
              <a:rPr lang="en-US" altLang="zh-CN" sz="2000" dirty="0" smtClean="0">
                <a:latin typeface="+mn-ea"/>
                <a:ea typeface="+mn-ea"/>
              </a:rPr>
              <a:t>*)</a:t>
            </a:r>
          </a:p>
          <a:p>
            <a:pPr marL="0" indent="0" fontAlgn="auto" latinLnBrk="1">
              <a:spcAft>
                <a:spcPts val="0"/>
              </a:spcAft>
              <a:buNone/>
            </a:pPr>
            <a:endParaRPr lang="en-US" altLang="zh-CN" sz="2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051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87" y="507735"/>
            <a:ext cx="10233595" cy="6029571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FAAB-0A48-4FBB-9E8E-FB433DF0296F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A704-2BE3-482C-AEDA-D51727B56CF3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0536" y="0"/>
            <a:ext cx="1256594" cy="718638"/>
          </a:xfrm>
        </p:spPr>
        <p:txBody>
          <a:bodyPr>
            <a:noAutofit/>
          </a:bodyPr>
          <a:lstStyle/>
          <a:p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PQDT</a:t>
            </a:r>
            <a:endParaRPr sz="2400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063487" y="908720"/>
            <a:ext cx="2880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442400" y="908720"/>
            <a:ext cx="2880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287688" y="1556792"/>
            <a:ext cx="2880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231904" y="1556792"/>
            <a:ext cx="2880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303912" y="3212976"/>
            <a:ext cx="2880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87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1" name="Rectangle 3"/>
          <p:cNvSpPr>
            <a:spLocks noGrp="1" noChangeArrowheads="1"/>
          </p:cNvSpPr>
          <p:nvPr>
            <p:ph idx="1"/>
          </p:nvPr>
        </p:nvSpPr>
        <p:spPr>
          <a:xfrm>
            <a:off x="851412" y="1700808"/>
            <a:ext cx="11049629" cy="4220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>
                <a:latin typeface="+mn-ea"/>
                <a:ea typeface="+mn-ea"/>
                <a:cs typeface="Times New Roman" panose="02020603050405020304" pitchFamily="18" charset="0"/>
              </a:rPr>
              <a:t>PQDT</a:t>
            </a:r>
            <a:r>
              <a:rPr lang="zh-CN" altLang="en-US" dirty="0" smtClean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P</a:t>
            </a:r>
            <a:r>
              <a:rPr lang="en-US" altLang="zh-CN" sz="2400" dirty="0" smtClean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ro</a:t>
            </a:r>
            <a:r>
              <a:rPr lang="en-US" altLang="zh-CN" sz="2400" dirty="0" smtClean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Q</a:t>
            </a:r>
            <a:r>
              <a:rPr lang="en-US" altLang="zh-CN" sz="2400" dirty="0" smtClean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uest 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D</a:t>
            </a:r>
            <a:r>
              <a:rPr lang="en-US" altLang="zh-CN" sz="24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issertations &amp; </a:t>
            </a:r>
            <a:r>
              <a:rPr lang="en-US" altLang="zh-CN" sz="2400" dirty="0" smtClean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zh-CN" sz="2400" dirty="0" smtClean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heses</a:t>
            </a:r>
            <a:r>
              <a:rPr lang="zh-CN" altLang="en-US" sz="2400" dirty="0" smtClean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）</a:t>
            </a:r>
            <a:endParaRPr lang="en-US" altLang="zh-CN" sz="2400" dirty="0" smtClean="0">
              <a:solidFill>
                <a:srgbClr val="080808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1212850" lvl="2" indent="-457200">
              <a:buNone/>
            </a:pPr>
            <a:r>
              <a:rPr lang="zh-CN" altLang="en-US" sz="2000" dirty="0" smtClean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美国国会图书馆</a:t>
            </a:r>
            <a:r>
              <a:rPr lang="zh-CN" altLang="en-US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数字博士论文官方收藏机构</a:t>
            </a:r>
            <a:r>
              <a:rPr lang="en-US" altLang="zh-CN" sz="2000" dirty="0" err="1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ProQuest</a:t>
            </a:r>
            <a:r>
              <a:rPr lang="zh-CN" altLang="en-US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公司推出。</a:t>
            </a:r>
            <a:endParaRPr lang="en-US" altLang="zh-CN" sz="2000" dirty="0">
              <a:solidFill>
                <a:srgbClr val="080808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1212850" lvl="2" indent="-457200">
              <a:buNone/>
            </a:pPr>
            <a:r>
              <a:rPr lang="zh-CN" altLang="en-US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基于</a:t>
            </a:r>
            <a:r>
              <a:rPr lang="en-US" altLang="zh-CN" sz="2000" dirty="0" err="1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ProQuest</a:t>
            </a:r>
            <a:r>
              <a:rPr lang="zh-CN" altLang="en-US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检索平台，世界上最大、使用最广泛。</a:t>
            </a:r>
            <a:endParaRPr lang="en-US" altLang="zh-CN" sz="2000" dirty="0">
              <a:solidFill>
                <a:srgbClr val="080808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1212850" lvl="2" indent="-457200">
              <a:buNone/>
            </a:pPr>
            <a:r>
              <a:rPr lang="zh-CN" altLang="en-US" sz="2000" dirty="0" smtClean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论文来自</a:t>
            </a:r>
            <a:r>
              <a:rPr lang="en-US" altLang="zh-CN" sz="2000" dirty="0" smtClean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88</a:t>
            </a:r>
            <a:r>
              <a:rPr lang="zh-CN" altLang="en-US" sz="2000" dirty="0" smtClean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个国家的大学，以</a:t>
            </a:r>
            <a:r>
              <a:rPr lang="zh-CN" altLang="en-US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欧美为主。</a:t>
            </a:r>
            <a:endParaRPr lang="en-US" altLang="zh-CN" sz="2000" dirty="0">
              <a:solidFill>
                <a:srgbClr val="080808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1212850" lvl="2" indent="-457200">
              <a:buNone/>
            </a:pPr>
            <a:r>
              <a:rPr lang="zh-CN" altLang="en-US" sz="2000" dirty="0" smtClean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与卡耐基基金会认定的美国一流研究型大学合作。</a:t>
            </a:r>
            <a:endParaRPr lang="en-US" altLang="zh-CN" sz="2000" dirty="0" smtClean="0">
              <a:solidFill>
                <a:srgbClr val="080808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1212850" lvl="2" indent="-457200">
              <a:buNone/>
            </a:pPr>
            <a:r>
              <a:rPr lang="zh-CN" altLang="en-US" sz="2000" dirty="0" smtClean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收录</a:t>
            </a:r>
            <a:r>
              <a:rPr lang="zh-CN" altLang="en-US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全球</a:t>
            </a:r>
            <a:r>
              <a:rPr lang="en-US" altLang="zh-CN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2,000</a:t>
            </a:r>
            <a:r>
              <a:rPr lang="zh-CN" altLang="en-US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多家研究院与综合大学的论文。</a:t>
            </a:r>
            <a:endParaRPr lang="en-US" altLang="zh-CN" sz="2000" dirty="0">
              <a:solidFill>
                <a:srgbClr val="080808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1212850" lvl="2" indent="-457200">
              <a:buNone/>
            </a:pPr>
            <a:r>
              <a:rPr lang="zh-CN" altLang="en-US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收录全球一流大学的博士论文</a:t>
            </a:r>
            <a:r>
              <a:rPr lang="en-US" altLang="zh-CN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40%</a:t>
            </a:r>
            <a:r>
              <a:rPr lang="zh-CN" altLang="en-US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。</a:t>
            </a:r>
            <a:endParaRPr lang="en-US" altLang="zh-CN" sz="2000" dirty="0">
              <a:solidFill>
                <a:srgbClr val="080808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1212850" lvl="2" indent="-457200">
              <a:buNone/>
            </a:pPr>
            <a:r>
              <a:rPr lang="zh-CN" altLang="en-US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美国</a:t>
            </a:r>
            <a:r>
              <a:rPr lang="en-US" altLang="zh-CN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90%</a:t>
            </a:r>
            <a:r>
              <a:rPr lang="zh-CN" altLang="en-US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研究及博士生院都在</a:t>
            </a:r>
            <a:r>
              <a:rPr lang="en-US" altLang="zh-CN" sz="2000" dirty="0" err="1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ProQuest</a:t>
            </a:r>
            <a:r>
              <a:rPr lang="zh-CN" altLang="en-US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发表论文。</a:t>
            </a:r>
            <a:endParaRPr lang="en-US" altLang="zh-CN" sz="2000" dirty="0">
              <a:solidFill>
                <a:srgbClr val="080808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1212850" lvl="2" indent="-457200">
              <a:buNone/>
            </a:pP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2012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年开始大量收录国内大陆的学位论文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。 </a:t>
            </a:r>
            <a:endParaRPr lang="en-US" altLang="zh-CN" sz="20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1212850" lvl="2" indent="-457200">
              <a:buNone/>
            </a:pPr>
            <a:r>
              <a:rPr lang="zh-CN" altLang="en-US" sz="2000" dirty="0">
                <a:latin typeface="+mn-ea"/>
                <a:ea typeface="+mn-ea"/>
                <a:cs typeface="Times New Roman" panose="02020603050405020304" pitchFamily="18" charset="0"/>
              </a:rPr>
              <a:t>少量收录港台的学位论文</a:t>
            </a:r>
            <a:r>
              <a:rPr lang="zh-CN" altLang="en-US" sz="2000" dirty="0" smtClean="0">
                <a:latin typeface="+mn-ea"/>
                <a:ea typeface="+mn-ea"/>
                <a:cs typeface="Times New Roman" panose="02020603050405020304" pitchFamily="18" charset="0"/>
              </a:rPr>
              <a:t>。</a:t>
            </a:r>
            <a:endParaRPr lang="en-US" altLang="zh-CN" sz="2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20BC-6F03-480A-A985-A49CD8B288EE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A0F-3E31-46A6-BA7F-7461116EE4E0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920536" y="0"/>
            <a:ext cx="1256594" cy="71863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zh-CN" altLang="en-US" sz="4400" b="1" kern="1200" dirty="0">
                <a:ln w="11430"/>
                <a:solidFill>
                  <a:srgbClr val="9954CC"/>
                </a:soli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240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PQDT</a:t>
            </a:r>
            <a:endParaRPr lang="en-US" sz="240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1" name="Rectangle 3"/>
          <p:cNvSpPr>
            <a:spLocks noGrp="1" noChangeArrowheads="1"/>
          </p:cNvSpPr>
          <p:nvPr>
            <p:ph idx="1"/>
          </p:nvPr>
        </p:nvSpPr>
        <p:spPr>
          <a:xfrm>
            <a:off x="875024" y="1484784"/>
            <a:ext cx="11104610" cy="4608512"/>
          </a:xfrm>
        </p:spPr>
        <p:txBody>
          <a:bodyPr>
            <a:noAutofit/>
          </a:bodyPr>
          <a:lstStyle/>
          <a:p>
            <a:pPr marL="850900" lvl="1" indent="-579438">
              <a:buNone/>
            </a:pPr>
            <a:r>
              <a:rPr lang="en-US" altLang="zh-CN" sz="2000" dirty="0" smtClean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1637</a:t>
            </a:r>
            <a:r>
              <a:rPr lang="zh-CN" altLang="en-US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年至今，包括题录、文摘、全文</a:t>
            </a:r>
            <a:r>
              <a:rPr lang="zh-CN" altLang="en-US" sz="2000" dirty="0" smtClean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。</a:t>
            </a:r>
            <a:endParaRPr lang="en-US" altLang="zh-CN" sz="2000" dirty="0" smtClean="0">
              <a:solidFill>
                <a:srgbClr val="080808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850900" lvl="1" indent="-579438">
              <a:buNone/>
            </a:pPr>
            <a:r>
              <a:rPr lang="zh-CN" altLang="en-US" sz="2000" dirty="0" smtClean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周</a:t>
            </a:r>
            <a:r>
              <a:rPr lang="zh-CN" altLang="en-US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更新。</a:t>
            </a:r>
            <a:r>
              <a:rPr lang="en-US" altLang="zh-CN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1000</a:t>
            </a:r>
            <a:r>
              <a:rPr lang="zh-CN" altLang="en-US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多篇</a:t>
            </a:r>
            <a:r>
              <a:rPr lang="en-US" altLang="zh-CN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/</a:t>
            </a:r>
            <a:r>
              <a:rPr lang="zh-CN" altLang="en-US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周，</a:t>
            </a:r>
            <a:r>
              <a:rPr lang="en-US" altLang="zh-CN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80,000</a:t>
            </a:r>
            <a:r>
              <a:rPr lang="zh-CN" altLang="en-US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多篇</a:t>
            </a:r>
            <a:r>
              <a:rPr lang="en-US" altLang="zh-CN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/</a:t>
            </a:r>
            <a:r>
              <a:rPr lang="zh-CN" altLang="en-US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年</a:t>
            </a:r>
            <a:r>
              <a:rPr lang="zh-CN" altLang="en-US" sz="2000" dirty="0" smtClean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。</a:t>
            </a:r>
            <a:endParaRPr lang="en-US" altLang="zh-CN" sz="2000" dirty="0" smtClean="0">
              <a:solidFill>
                <a:srgbClr val="080808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850900" lvl="1" indent="-579438">
              <a:buNone/>
            </a:pPr>
            <a:r>
              <a:rPr lang="en-US" altLang="zh-CN" sz="2000" dirty="0" smtClean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2,000,000</a:t>
            </a:r>
            <a:r>
              <a:rPr lang="zh-CN" altLang="en-US" sz="2000" dirty="0" smtClean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篇全文。</a:t>
            </a:r>
            <a:endParaRPr lang="zh-CN" altLang="en-US" sz="2000" dirty="0">
              <a:solidFill>
                <a:srgbClr val="080808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850900" lvl="1" indent="-579438">
              <a:buNone/>
            </a:pPr>
            <a:r>
              <a:rPr lang="zh-CN" altLang="en-US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免费预览</a:t>
            </a:r>
            <a:r>
              <a:rPr lang="en-US" altLang="zh-CN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1997</a:t>
            </a:r>
            <a:r>
              <a:rPr lang="zh-CN" altLang="en-US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年以来论文前</a:t>
            </a:r>
            <a:r>
              <a:rPr lang="en-US" altLang="zh-CN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24</a:t>
            </a:r>
            <a:r>
              <a:rPr lang="zh-CN" altLang="en-US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页。</a:t>
            </a:r>
            <a:endParaRPr lang="en-US" altLang="zh-CN" sz="2000" dirty="0">
              <a:solidFill>
                <a:srgbClr val="080808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850900" lvl="1" indent="-579438">
              <a:buNone/>
            </a:pPr>
            <a:r>
              <a:rPr lang="en-US" altLang="zh-CN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2008</a:t>
            </a:r>
            <a:r>
              <a:rPr lang="zh-CN" altLang="en-US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年起，新添的博硕论文（</a:t>
            </a:r>
            <a:r>
              <a:rPr lang="en-US" altLang="zh-CN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PDF</a:t>
            </a:r>
            <a:r>
              <a:rPr lang="zh-CN" altLang="en-US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格式），可检索</a:t>
            </a:r>
            <a:r>
              <a:rPr lang="zh-CN" altLang="en-US" sz="2000" dirty="0" smtClean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全文。</a:t>
            </a:r>
            <a:endParaRPr lang="zh-CN" altLang="en-US" sz="2000" dirty="0">
              <a:solidFill>
                <a:srgbClr val="080808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850900" lvl="1" indent="-579438">
              <a:buNone/>
            </a:pPr>
            <a:r>
              <a:rPr lang="zh-CN" altLang="en-US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部分论文通过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开放获取</a:t>
            </a:r>
            <a:r>
              <a:rPr lang="zh-CN" altLang="en-US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Open Access</a:t>
            </a:r>
            <a:r>
              <a:rPr lang="zh-CN" altLang="en-US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OA</a:t>
            </a:r>
            <a:r>
              <a:rPr lang="zh-CN" altLang="en-US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）全文。</a:t>
            </a:r>
            <a:endParaRPr lang="en-US" altLang="zh-CN" sz="2000" dirty="0">
              <a:solidFill>
                <a:srgbClr val="080808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850900" lvl="1" indent="-579438">
              <a:buNone/>
            </a:pPr>
            <a:r>
              <a:rPr lang="zh-CN" altLang="en-US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多学科覆盖       </a:t>
            </a:r>
            <a:endParaRPr lang="en-US" altLang="zh-CN" sz="2000" dirty="0">
              <a:solidFill>
                <a:srgbClr val="080808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850900" lvl="2" indent="-579438">
              <a:buNone/>
            </a:pPr>
            <a:r>
              <a:rPr lang="en-US" altLang="zh-CN" sz="2000" dirty="0" smtClean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 A</a:t>
            </a:r>
            <a:r>
              <a:rPr lang="zh-CN" altLang="en-US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库：人文社会科学（</a:t>
            </a:r>
            <a:r>
              <a:rPr lang="en-US" altLang="zh-CN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Humanities and Social Sciences</a:t>
            </a:r>
            <a:r>
              <a:rPr lang="zh-CN" altLang="en-US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）</a:t>
            </a:r>
            <a:endParaRPr lang="en-US" altLang="zh-CN" sz="2000" dirty="0">
              <a:solidFill>
                <a:srgbClr val="080808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850900" lvl="2" indent="-579438">
              <a:buNone/>
            </a:pPr>
            <a:r>
              <a:rPr lang="en-US" altLang="zh-CN" sz="2000" dirty="0" smtClean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 B</a:t>
            </a:r>
            <a:r>
              <a:rPr lang="zh-CN" altLang="en-US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库：科学与工程    （</a:t>
            </a:r>
            <a:r>
              <a:rPr lang="en-US" altLang="zh-CN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Sciences and Engineering</a:t>
            </a:r>
            <a:r>
              <a:rPr lang="zh-CN" altLang="en-US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）</a:t>
            </a:r>
            <a:endParaRPr lang="en-US" altLang="zh-CN" sz="2000" dirty="0">
              <a:solidFill>
                <a:srgbClr val="080808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2151063" lvl="2" indent="-1879600">
              <a:buNone/>
            </a:pPr>
            <a:r>
              <a:rPr lang="en-US" altLang="zh-CN" sz="2000" dirty="0" smtClean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 C</a:t>
            </a:r>
            <a:r>
              <a:rPr lang="zh-CN" altLang="en-US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库：多</a:t>
            </a:r>
            <a:r>
              <a:rPr lang="zh-CN" altLang="en-US" sz="2000" dirty="0" smtClean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学科，</a:t>
            </a:r>
            <a:r>
              <a:rPr lang="en-US" altLang="zh-CN" sz="2000" dirty="0" smtClean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Business</a:t>
            </a:r>
            <a:r>
              <a:rPr lang="en-US" altLang="zh-CN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, Health &amp; Medicine, </a:t>
            </a:r>
            <a:r>
              <a:rPr lang="en-US" altLang="zh-CN" sz="2000" dirty="0" smtClean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History, Literature </a:t>
            </a:r>
            <a:r>
              <a:rPr lang="en-US" altLang="zh-CN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&amp; Language, </a:t>
            </a:r>
            <a:endParaRPr lang="en-US" altLang="zh-CN" sz="2000" dirty="0" smtClean="0">
              <a:solidFill>
                <a:srgbClr val="080808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2151063" lvl="2" indent="90488">
              <a:buNone/>
            </a:pPr>
            <a:r>
              <a:rPr lang="en-US" altLang="zh-CN" sz="2000" dirty="0" smtClean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Science &amp; </a:t>
            </a:r>
            <a:r>
              <a:rPr lang="en-US" altLang="zh-CN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Technology, </a:t>
            </a:r>
            <a:r>
              <a:rPr lang="en-US" altLang="zh-CN" sz="2000" dirty="0" smtClean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Social </a:t>
            </a:r>
            <a:r>
              <a:rPr lang="en-US" altLang="zh-CN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Sciences, The Arts</a:t>
            </a:r>
          </a:p>
          <a:p>
            <a:pPr marL="284163" lvl="1" indent="-12700">
              <a:buNone/>
            </a:pPr>
            <a:r>
              <a:rPr lang="en-US" altLang="zh-CN" sz="2000" dirty="0" smtClean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 C</a:t>
            </a:r>
            <a:r>
              <a:rPr lang="zh-CN" altLang="en-US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库中包含</a:t>
            </a:r>
            <a:r>
              <a:rPr lang="zh-CN" altLang="zh-CN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非北美论文</a:t>
            </a:r>
            <a:r>
              <a:rPr lang="zh-CN" altLang="en-US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000" dirty="0">
                <a:solidFill>
                  <a:srgbClr val="080808"/>
                </a:solidFill>
                <a:latin typeface="+mn-ea"/>
                <a:ea typeface="+mn-ea"/>
                <a:cs typeface="Times New Roman" panose="02020603050405020304" pitchFamily="18" charset="0"/>
              </a:rPr>
              <a:t>C≠A+B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20BC-6F03-480A-A985-A49CD8B288EE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B6A6-8E1D-4602-91C0-53BC67B2F092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920536" y="0"/>
            <a:ext cx="1256594" cy="71863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zh-CN" altLang="en-US" sz="4400" b="1" kern="1200" dirty="0">
                <a:ln w="11430"/>
                <a:solidFill>
                  <a:srgbClr val="9954CC"/>
                </a:soli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240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PQDT</a:t>
            </a:r>
            <a:endParaRPr lang="en-US" sz="240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7022" y="1628800"/>
            <a:ext cx="10752269" cy="4707904"/>
          </a:xfrm>
          <a:ln cmpd="dbl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450850" indent="-450850"/>
            <a:r>
              <a:rPr lang="zh-CN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检索</a:t>
            </a:r>
            <a:r>
              <a:rPr lang="zh-CN" altLang="en-US" dirty="0">
                <a:latin typeface="+mn-ea"/>
                <a:ea typeface="+mn-ea"/>
                <a:cs typeface="Times New Roman" panose="02020603050405020304" pitchFamily="18" charset="0"/>
              </a:rPr>
              <a:t>类型</a:t>
            </a:r>
          </a:p>
          <a:p>
            <a:pPr marL="1119187" lvl="1" indent="-457200">
              <a:buFont typeface="Wingdings" panose="05000000000000000000" pitchFamily="2" charset="2"/>
              <a:buChar char="l"/>
            </a:pPr>
            <a:r>
              <a:rPr lang="zh-CN" altLang="en-US" dirty="0">
                <a:latin typeface="+mn-ea"/>
                <a:ea typeface="+mn-ea"/>
                <a:cs typeface="Times New Roman" panose="02020603050405020304" pitchFamily="18" charset="0"/>
              </a:rPr>
              <a:t>检索</a:t>
            </a:r>
            <a:r>
              <a:rPr lang="zh-CN" altLang="en-US" sz="2000" dirty="0">
                <a:latin typeface="+mn-ea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+mn-ea"/>
                <a:ea typeface="+mn-ea"/>
                <a:cs typeface="Times New Roman" panose="02020603050405020304" pitchFamily="18" charset="0"/>
              </a:rPr>
              <a:t>Basic Search</a:t>
            </a:r>
            <a:r>
              <a:rPr lang="zh-CN" altLang="en-US" sz="2000" dirty="0">
                <a:latin typeface="+mn-ea"/>
                <a:ea typeface="+mn-ea"/>
                <a:cs typeface="Times New Roman" panose="02020603050405020304" pitchFamily="18" charset="0"/>
              </a:rPr>
              <a:t>）</a:t>
            </a:r>
            <a:endParaRPr lang="en-US" altLang="zh-CN" sz="20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1017587" lvl="2" indent="0">
              <a:buNone/>
            </a:pPr>
            <a:r>
              <a:rPr lang="zh-CN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包括</a:t>
            </a:r>
            <a:r>
              <a:rPr lang="zh-CN" altLang="en-US" sz="2000" dirty="0" smtClean="0">
                <a:latin typeface="+mn-ea"/>
                <a:ea typeface="+mn-ea"/>
                <a:cs typeface="Times New Roman" panose="02020603050405020304" pitchFamily="18" charset="0"/>
              </a:rPr>
              <a:t>文摘和全文的所有字段检索，可默认检出</a:t>
            </a:r>
            <a:r>
              <a:rPr lang="zh-CN" altLang="en-US" sz="2000" dirty="0">
                <a:latin typeface="+mn-ea"/>
                <a:ea typeface="+mn-ea"/>
                <a:cs typeface="Times New Roman" panose="02020603050405020304" pitchFamily="18" charset="0"/>
              </a:rPr>
              <a:t>单复数、英美不同拼写、比较级和最高级</a:t>
            </a:r>
            <a:endParaRPr lang="en-US" altLang="zh-CN" sz="20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1017587" lvl="2" indent="0">
              <a:buNone/>
            </a:pPr>
            <a:r>
              <a:rPr lang="en-US" altLang="zh-CN" sz="2000" dirty="0">
                <a:latin typeface="+mn-ea"/>
                <a:ea typeface="+mn-ea"/>
                <a:cs typeface="Times New Roman" panose="02020603050405020304" pitchFamily="18" charset="0"/>
              </a:rPr>
              <a:t>fiber</a:t>
            </a:r>
            <a:r>
              <a:rPr lang="zh-CN" altLang="en-US" sz="2000" dirty="0">
                <a:latin typeface="+mn-ea"/>
                <a:ea typeface="+mn-ea"/>
                <a:cs typeface="Times New Roman" panose="02020603050405020304" pitchFamily="18" charset="0"/>
              </a:rPr>
              <a:t>，可检出</a:t>
            </a:r>
            <a:r>
              <a:rPr lang="en-US" altLang="zh-CN" sz="2000" dirty="0">
                <a:latin typeface="+mn-ea"/>
                <a:ea typeface="+mn-ea"/>
                <a:cs typeface="Times New Roman" panose="02020603050405020304" pitchFamily="18" charset="0"/>
              </a:rPr>
              <a:t>fiber</a:t>
            </a:r>
            <a:r>
              <a:rPr lang="zh-CN" altLang="en-US" sz="2000" dirty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000" dirty="0" err="1">
                <a:latin typeface="+mn-ea"/>
                <a:ea typeface="+mn-ea"/>
                <a:cs typeface="Times New Roman" panose="02020603050405020304" pitchFamily="18" charset="0"/>
              </a:rPr>
              <a:t>fibre</a:t>
            </a:r>
            <a:r>
              <a:rPr lang="zh-CN" altLang="en-US" sz="2000" dirty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latin typeface="+mn-ea"/>
                <a:ea typeface="+mn-ea"/>
                <a:cs typeface="Times New Roman" panose="02020603050405020304" pitchFamily="18" charset="0"/>
              </a:rPr>
              <a:t>fibers</a:t>
            </a:r>
            <a:r>
              <a:rPr lang="zh-CN" altLang="en-US" sz="2000" dirty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000" dirty="0" err="1">
                <a:latin typeface="+mn-ea"/>
                <a:ea typeface="+mn-ea"/>
                <a:cs typeface="Times New Roman" panose="02020603050405020304" pitchFamily="18" charset="0"/>
              </a:rPr>
              <a:t>fibres</a:t>
            </a:r>
            <a:r>
              <a:rPr lang="en-US" altLang="zh-CN" sz="2000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+mn-ea"/>
                <a:ea typeface="+mn-ea"/>
                <a:cs typeface="Times New Roman" panose="02020603050405020304" pitchFamily="18" charset="0"/>
              </a:rPr>
              <a:t>即</a:t>
            </a:r>
            <a:r>
              <a:rPr lang="en-US" altLang="zh-CN" sz="2000" dirty="0" err="1" smtClean="0">
                <a:latin typeface="+mn-ea"/>
                <a:ea typeface="+mn-ea"/>
                <a:cs typeface="Times New Roman" panose="02020603050405020304" pitchFamily="18" charset="0"/>
              </a:rPr>
              <a:t>ti</a:t>
            </a:r>
            <a:r>
              <a:rPr lang="en-US" altLang="zh-CN" sz="2000" dirty="0" smtClean="0">
                <a:latin typeface="+mn-ea"/>
                <a:ea typeface="+mn-ea"/>
                <a:cs typeface="Times New Roman" panose="02020603050405020304" pitchFamily="18" charset="0"/>
              </a:rPr>
              <a:t>(fiber)=</a:t>
            </a:r>
            <a:r>
              <a:rPr lang="en-US" altLang="zh-CN" sz="2000" dirty="0" err="1" smtClean="0">
                <a:latin typeface="+mn-ea"/>
                <a:ea typeface="+mn-ea"/>
                <a:cs typeface="Times New Roman" panose="02020603050405020304" pitchFamily="18" charset="0"/>
              </a:rPr>
              <a:t>ti</a:t>
            </a:r>
            <a:r>
              <a:rPr lang="en-US" altLang="zh-CN" sz="2000" dirty="0" smtClean="0"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000" dirty="0" err="1" smtClean="0">
                <a:latin typeface="+mn-ea"/>
                <a:ea typeface="+mn-ea"/>
                <a:cs typeface="Times New Roman" panose="02020603050405020304" pitchFamily="18" charset="0"/>
              </a:rPr>
              <a:t>fibre</a:t>
            </a:r>
            <a:r>
              <a:rPr lang="en-US" altLang="zh-CN" sz="2000" dirty="0">
                <a:latin typeface="+mn-ea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1017587" lvl="2" indent="0">
              <a:buNone/>
            </a:pPr>
            <a:r>
              <a:rPr lang="en-US" altLang="zh-CN" sz="2000" dirty="0">
                <a:latin typeface="+mn-ea"/>
                <a:ea typeface="+mn-ea"/>
                <a:cs typeface="Times New Roman" panose="02020603050405020304" pitchFamily="18" charset="0"/>
              </a:rPr>
              <a:t>good</a:t>
            </a:r>
            <a:r>
              <a:rPr lang="zh-CN" altLang="en-US" sz="2000" dirty="0">
                <a:latin typeface="+mn-ea"/>
                <a:ea typeface="+mn-ea"/>
                <a:cs typeface="Times New Roman" panose="02020603050405020304" pitchFamily="18" charset="0"/>
              </a:rPr>
              <a:t>，可检出</a:t>
            </a:r>
            <a:r>
              <a:rPr lang="en-US" altLang="zh-CN" sz="2000" dirty="0">
                <a:latin typeface="+mn-ea"/>
                <a:ea typeface="+mn-ea"/>
                <a:cs typeface="Times New Roman" panose="02020603050405020304" pitchFamily="18" charset="0"/>
              </a:rPr>
              <a:t>good</a:t>
            </a:r>
            <a:r>
              <a:rPr lang="zh-CN" altLang="en-US" sz="2000" dirty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latin typeface="+mn-ea"/>
                <a:ea typeface="+mn-ea"/>
                <a:cs typeface="Times New Roman" panose="02020603050405020304" pitchFamily="18" charset="0"/>
              </a:rPr>
              <a:t>better</a:t>
            </a:r>
            <a:r>
              <a:rPr lang="zh-CN" altLang="en-US" sz="2000" dirty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latin typeface="+mn-ea"/>
                <a:ea typeface="+mn-ea"/>
                <a:cs typeface="Times New Roman" panose="02020603050405020304" pitchFamily="18" charset="0"/>
              </a:rPr>
              <a:t>best</a:t>
            </a:r>
          </a:p>
          <a:p>
            <a:pPr marL="1017587" lvl="2" indent="0">
              <a:buNone/>
            </a:pPr>
            <a:r>
              <a:rPr lang="en-US" altLang="zh-CN" sz="2000" dirty="0">
                <a:latin typeface="+mn-ea"/>
                <a:ea typeface="+mn-ea"/>
                <a:cs typeface="Times New Roman" panose="02020603050405020304" pitchFamily="18" charset="0"/>
              </a:rPr>
              <a:t>foot</a:t>
            </a:r>
            <a:r>
              <a:rPr lang="zh-CN" altLang="en-US" sz="2000" dirty="0">
                <a:latin typeface="+mn-ea"/>
                <a:ea typeface="+mn-ea"/>
                <a:cs typeface="Times New Roman" panose="02020603050405020304" pitchFamily="18" charset="0"/>
              </a:rPr>
              <a:t>，可检出</a:t>
            </a:r>
            <a:r>
              <a:rPr lang="en-US" altLang="zh-CN" sz="2000" dirty="0">
                <a:latin typeface="+mn-ea"/>
                <a:ea typeface="+mn-ea"/>
                <a:cs typeface="Times New Roman" panose="02020603050405020304" pitchFamily="18" charset="0"/>
              </a:rPr>
              <a:t>foot</a:t>
            </a:r>
            <a:r>
              <a:rPr lang="zh-CN" altLang="en-US" sz="2000" dirty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latin typeface="+mn-ea"/>
                <a:ea typeface="+mn-ea"/>
                <a:cs typeface="Times New Roman" panose="02020603050405020304" pitchFamily="18" charset="0"/>
              </a:rPr>
              <a:t>feet</a:t>
            </a:r>
          </a:p>
          <a:p>
            <a:pPr marL="1119187" lvl="1" indent="-457200">
              <a:buFont typeface="Wingdings" panose="05000000000000000000" pitchFamily="2" charset="2"/>
              <a:buChar char="l"/>
            </a:pPr>
            <a:r>
              <a:rPr lang="zh-CN" altLang="en-US" dirty="0">
                <a:latin typeface="+mn-ea"/>
                <a:ea typeface="+mn-ea"/>
                <a:cs typeface="Times New Roman" panose="02020603050405020304" pitchFamily="18" charset="0"/>
              </a:rPr>
              <a:t>高级检索</a:t>
            </a:r>
            <a:r>
              <a:rPr lang="zh-CN" altLang="en-US" sz="2000" dirty="0">
                <a:latin typeface="+mn-ea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+mn-ea"/>
                <a:ea typeface="+mn-ea"/>
                <a:cs typeface="Times New Roman" panose="02020603050405020304" pitchFamily="18" charset="0"/>
              </a:rPr>
              <a:t>Advanced Search</a:t>
            </a:r>
            <a:r>
              <a:rPr lang="zh-CN" altLang="en-US" sz="2000" dirty="0">
                <a:latin typeface="+mn-ea"/>
                <a:ea typeface="+mn-ea"/>
                <a:cs typeface="Times New Roman" panose="02020603050405020304" pitchFamily="18" charset="0"/>
              </a:rPr>
              <a:t>）</a:t>
            </a:r>
            <a:endParaRPr lang="en-US" altLang="zh-CN" sz="20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1169987" lvl="2" indent="0">
              <a:buNone/>
            </a:pPr>
            <a:r>
              <a:rPr lang="en-US" altLang="zh-CN" dirty="0" smtClean="0">
                <a:latin typeface="+mn-ea"/>
                <a:ea typeface="+mn-ea"/>
                <a:cs typeface="Times New Roman" panose="02020603050405020304" pitchFamily="18" charset="0"/>
              </a:rPr>
              <a:t>5</a:t>
            </a:r>
            <a:r>
              <a:rPr lang="zh-CN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种索引（</a:t>
            </a:r>
            <a:r>
              <a:rPr lang="en-US" altLang="zh-CN" dirty="0" smtClean="0">
                <a:latin typeface="+mn-ea"/>
                <a:ea typeface="+mn-ea"/>
                <a:cs typeface="Times New Roman" panose="02020603050405020304" pitchFamily="18" charset="0"/>
              </a:rPr>
              <a:t>Authors</a:t>
            </a:r>
            <a:r>
              <a:rPr lang="zh-CN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dirty="0" smtClean="0">
                <a:latin typeface="+mn-ea"/>
                <a:ea typeface="+mn-ea"/>
                <a:cs typeface="Times New Roman" panose="02020603050405020304" pitchFamily="18" charset="0"/>
              </a:rPr>
              <a:t>Advisors</a:t>
            </a:r>
            <a:r>
              <a:rPr lang="zh-CN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dirty="0" smtClean="0">
                <a:latin typeface="+mn-ea"/>
                <a:ea typeface="+mn-ea"/>
                <a:cs typeface="Times New Roman" panose="02020603050405020304" pitchFamily="18" charset="0"/>
              </a:rPr>
              <a:t>Universities/institutions</a:t>
            </a:r>
            <a:r>
              <a:rPr lang="zh-CN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dirty="0" smtClean="0">
                <a:latin typeface="+mn-ea"/>
                <a:ea typeface="+mn-ea"/>
                <a:cs typeface="Times New Roman" panose="02020603050405020304" pitchFamily="18" charset="0"/>
              </a:rPr>
              <a:t>Subjects</a:t>
            </a:r>
            <a:r>
              <a:rPr lang="zh-CN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dirty="0" smtClean="0">
                <a:latin typeface="+mn-ea"/>
                <a:ea typeface="+mn-ea"/>
                <a:cs typeface="Times New Roman" panose="02020603050405020304" pitchFamily="18" charset="0"/>
              </a:rPr>
              <a:t>Keywords</a:t>
            </a:r>
            <a:r>
              <a:rPr lang="zh-CN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）</a:t>
            </a:r>
            <a:endParaRPr lang="en-US" altLang="zh-CN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1169987" lvl="2" indent="0">
              <a:buNone/>
            </a:pPr>
            <a:r>
              <a:rPr lang="zh-CN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命令行</a:t>
            </a:r>
            <a:r>
              <a:rPr lang="zh-CN" altLang="en-US" dirty="0">
                <a:latin typeface="+mn-ea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+mn-ea"/>
                <a:ea typeface="+mn-ea"/>
                <a:cs typeface="Times New Roman" panose="02020603050405020304" pitchFamily="18" charset="0"/>
              </a:rPr>
              <a:t>command line</a:t>
            </a:r>
            <a:r>
              <a:rPr lang="zh-CN" altLang="en-US" dirty="0">
                <a:latin typeface="+mn-ea"/>
                <a:ea typeface="+mn-ea"/>
                <a:cs typeface="Times New Roman" panose="02020603050405020304" pitchFamily="18" charset="0"/>
              </a:rPr>
              <a:t>）</a:t>
            </a:r>
            <a:endParaRPr lang="en-US" altLang="zh-CN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1119187" lvl="1" indent="-457200"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浏览</a:t>
            </a:r>
            <a:r>
              <a:rPr lang="zh-CN" altLang="en-US" sz="2000" dirty="0">
                <a:latin typeface="+mn-ea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+mn-ea"/>
                <a:ea typeface="+mn-ea"/>
                <a:cs typeface="Times New Roman" panose="02020603050405020304" pitchFamily="18" charset="0"/>
              </a:rPr>
              <a:t>Browse</a:t>
            </a:r>
            <a:r>
              <a:rPr lang="zh-CN" altLang="en-US" sz="2000" dirty="0">
                <a:latin typeface="+mn-ea"/>
                <a:ea typeface="+mn-ea"/>
                <a:cs typeface="Times New Roman" panose="02020603050405020304" pitchFamily="18" charset="0"/>
              </a:rPr>
              <a:t>）</a:t>
            </a:r>
            <a:endParaRPr lang="en-US" altLang="zh-CN" sz="20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1017587" lvl="2" indent="0">
              <a:buNone/>
            </a:pPr>
            <a:r>
              <a:rPr lang="en-US" altLang="zh-CN" sz="2000" dirty="0" smtClean="0">
                <a:latin typeface="+mn-ea"/>
                <a:ea typeface="+mn-ea"/>
                <a:cs typeface="Times New Roman" panose="02020603050405020304" pitchFamily="18" charset="0"/>
              </a:rPr>
              <a:t>Subject        Location</a:t>
            </a:r>
          </a:p>
          <a:p>
            <a:pPr marL="1017587" lvl="2" indent="0">
              <a:buNone/>
            </a:pPr>
            <a:r>
              <a:rPr lang="zh-CN" altLang="en-US" sz="2000" dirty="0" smtClean="0">
                <a:latin typeface="+mn-ea"/>
                <a:ea typeface="+mn-ea"/>
                <a:cs typeface="Times New Roman" panose="02020603050405020304" pitchFamily="18" charset="0"/>
              </a:rPr>
              <a:t>交互</a:t>
            </a:r>
            <a:r>
              <a:rPr lang="zh-CN" altLang="en-US" sz="2000" dirty="0">
                <a:latin typeface="+mn-ea"/>
                <a:ea typeface="+mn-ea"/>
                <a:cs typeface="Times New Roman" panose="02020603050405020304" pitchFamily="18" charset="0"/>
              </a:rPr>
              <a:t>查询  美国（州）</a:t>
            </a:r>
            <a:endParaRPr lang="en-US" altLang="zh-CN" sz="2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D033-6109-4967-8A31-B01A854A415F}" type="slidenum">
              <a:rPr lang="en-US" altLang="zh-CN" smtClean="0"/>
              <a:pPr/>
              <a:t>15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C3C6-429D-4E3F-87E7-00A0524E7602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0920536" y="0"/>
            <a:ext cx="1256594" cy="71863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zh-CN" altLang="en-US" sz="4400" b="1" kern="1200" dirty="0">
                <a:ln w="11430"/>
                <a:solidFill>
                  <a:srgbClr val="9954CC"/>
                </a:soli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240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PQDT</a:t>
            </a:r>
            <a:endParaRPr lang="en-US" sz="240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2711624" y="5589240"/>
            <a:ext cx="720080" cy="0"/>
          </a:xfrm>
          <a:prstGeom prst="straightConnector1">
            <a:avLst/>
          </a:prstGeom>
          <a:ln w="76200" cmpd="sng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133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1" name="Rectangle 3"/>
          <p:cNvSpPr>
            <a:spLocks noGrp="1" noChangeArrowheads="1"/>
          </p:cNvSpPr>
          <p:nvPr>
            <p:ph idx="1"/>
          </p:nvPr>
        </p:nvSpPr>
        <p:spPr>
          <a:xfrm>
            <a:off x="885963" y="1556792"/>
            <a:ext cx="10826662" cy="4608511"/>
          </a:xfrm>
        </p:spPr>
        <p:txBody>
          <a:bodyPr>
            <a:normAutofit/>
          </a:bodyPr>
          <a:lstStyle/>
          <a:p>
            <a:pPr marL="450850" indent="-450850"/>
            <a:r>
              <a:rPr lang="zh-CN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检索技巧   </a:t>
            </a:r>
            <a:r>
              <a:rPr lang="zh-CN" altLang="en-US" sz="1800" b="1" dirty="0" smtClean="0">
                <a:latin typeface="+mn-ea"/>
                <a:ea typeface="+mn-ea"/>
                <a:cs typeface="Times New Roman" panose="02020603050405020304" pitchFamily="18" charset="0"/>
              </a:rPr>
              <a:t>大</a:t>
            </a:r>
            <a:r>
              <a:rPr lang="zh-CN" altLang="en-US" sz="1800" b="1" dirty="0">
                <a:latin typeface="+mn-ea"/>
                <a:ea typeface="+mn-ea"/>
                <a:cs typeface="Times New Roman" panose="02020603050405020304" pitchFamily="18" charset="0"/>
              </a:rPr>
              <a:t>小写不限</a:t>
            </a:r>
            <a:endParaRPr lang="en-US" altLang="zh-CN" sz="1800" b="1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1" indent="0">
              <a:buNone/>
            </a:pPr>
            <a:endParaRPr lang="en-US" altLang="zh-CN" sz="13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735013" lvl="1" indent="-107950"/>
            <a:r>
              <a:rPr lang="zh-CN" altLang="en-US" sz="2600" dirty="0" smtClean="0">
                <a:latin typeface="+mn-ea"/>
                <a:ea typeface="+mn-ea"/>
                <a:cs typeface="Times New Roman" panose="02020603050405020304" pitchFamily="18" charset="0"/>
              </a:rPr>
              <a:t>通配符：包括</a:t>
            </a:r>
            <a:r>
              <a:rPr lang="zh-CN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单字符通配符</a:t>
            </a:r>
            <a:r>
              <a:rPr lang="zh-CN" altLang="en-US" dirty="0" smtClean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？</a:t>
            </a:r>
            <a:r>
              <a:rPr lang="zh-CN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和截</a:t>
            </a:r>
            <a:r>
              <a:rPr lang="zh-CN" altLang="en-US" dirty="0">
                <a:latin typeface="+mn-ea"/>
                <a:ea typeface="+mn-ea"/>
                <a:cs typeface="Times New Roman" panose="02020603050405020304" pitchFamily="18" charset="0"/>
              </a:rPr>
              <a:t>词</a:t>
            </a:r>
            <a:r>
              <a:rPr lang="zh-CN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符</a:t>
            </a:r>
            <a:r>
              <a:rPr lang="zh-CN" altLang="en-US" dirty="0" smtClean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*</a:t>
            </a:r>
          </a:p>
          <a:p>
            <a:pPr marL="933450" lvl="1"/>
            <a:r>
              <a:rPr lang="zh-CN" altLang="en-US" sz="2600" dirty="0" smtClean="0">
                <a:latin typeface="+mn-ea"/>
                <a:ea typeface="+mn-ea"/>
                <a:cs typeface="Times New Roman" panose="02020603050405020304" pitchFamily="18" charset="0"/>
              </a:rPr>
              <a:t>逻辑算符：</a:t>
            </a:r>
            <a:r>
              <a:rPr lang="en-US" altLang="zh-CN" sz="2600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and   or   not</a:t>
            </a:r>
          </a:p>
          <a:p>
            <a:pPr marL="933450" lvl="1"/>
            <a:r>
              <a:rPr lang="zh-CN" altLang="en-US" sz="2600" dirty="0" smtClean="0">
                <a:latin typeface="+mn-ea"/>
                <a:ea typeface="+mn-ea"/>
                <a:cs typeface="Times New Roman" panose="02020603050405020304" pitchFamily="18" charset="0"/>
              </a:rPr>
              <a:t>位置算符：</a:t>
            </a:r>
            <a:r>
              <a:rPr lang="en-US" altLang="zh-CN" sz="2600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n/n</a:t>
            </a:r>
            <a:r>
              <a:rPr lang="zh-CN" altLang="en-US" sz="2600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600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near/n</a:t>
            </a:r>
            <a:r>
              <a:rPr lang="zh-CN" altLang="en-US" sz="2600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）   </a:t>
            </a:r>
            <a:r>
              <a:rPr lang="en-US" altLang="zh-CN" sz="2600" dirty="0" err="1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p/n</a:t>
            </a:r>
            <a:r>
              <a:rPr lang="zh-CN" altLang="en-US" sz="2600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600" dirty="0" smtClean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pre/n</a:t>
            </a:r>
            <a:r>
              <a:rPr lang="zh-CN" altLang="en-US" sz="2600" dirty="0" smtClean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）</a:t>
            </a:r>
            <a:endParaRPr lang="en-US" altLang="zh-CN" sz="2600" dirty="0">
              <a:solidFill>
                <a:srgbClr val="0000FF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933450" lvl="1"/>
            <a:r>
              <a:rPr lang="zh-CN" altLang="en-US" sz="2600" dirty="0" smtClean="0">
                <a:latin typeface="+mn-ea"/>
                <a:ea typeface="+mn-ea"/>
                <a:cs typeface="Times New Roman" panose="02020603050405020304" pitchFamily="18" charset="0"/>
              </a:rPr>
              <a:t>字段检索：</a:t>
            </a:r>
            <a:r>
              <a:rPr lang="en-US" altLang="zh-CN" sz="2600" dirty="0" err="1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ti</a:t>
            </a:r>
            <a:r>
              <a:rPr lang="zh-CN" altLang="en-US" sz="2600" dirty="0">
                <a:solidFill>
                  <a:schemeClr val="accent2"/>
                </a:solidFill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600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au</a:t>
            </a:r>
            <a:r>
              <a:rPr lang="zh-CN" altLang="en-US" sz="2600" dirty="0">
                <a:solidFill>
                  <a:schemeClr val="accent2"/>
                </a:solidFill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600" dirty="0" err="1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adv</a:t>
            </a:r>
            <a:r>
              <a:rPr lang="zh-CN" altLang="en-US" sz="2600" dirty="0">
                <a:solidFill>
                  <a:schemeClr val="accent2"/>
                </a:solidFill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600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ab</a:t>
            </a:r>
            <a:r>
              <a:rPr lang="zh-CN" altLang="en-US" sz="2600" dirty="0">
                <a:solidFill>
                  <a:schemeClr val="accent2"/>
                </a:solidFill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600" dirty="0" err="1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su</a:t>
            </a:r>
            <a:r>
              <a:rPr lang="zh-CN" altLang="en-US" sz="2600" dirty="0">
                <a:solidFill>
                  <a:schemeClr val="accent2"/>
                </a:solidFill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600" dirty="0" err="1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sch</a:t>
            </a:r>
            <a:r>
              <a:rPr lang="zh-CN" altLang="en-US" sz="2600" dirty="0">
                <a:solidFill>
                  <a:schemeClr val="accent2"/>
                </a:solidFill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600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yr</a:t>
            </a:r>
            <a:r>
              <a:rPr lang="zh-CN" altLang="en-US" sz="2600" dirty="0">
                <a:latin typeface="+mn-ea"/>
                <a:ea typeface="+mn-ea"/>
                <a:cs typeface="Times New Roman" panose="02020603050405020304" pitchFamily="18" charset="0"/>
              </a:rPr>
              <a:t>等</a:t>
            </a:r>
            <a:endParaRPr lang="en-US" altLang="zh-CN" sz="26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933450" lvl="1"/>
            <a:r>
              <a:rPr lang="zh-CN" altLang="en-US" sz="2600" dirty="0" smtClean="0">
                <a:latin typeface="+mn-ea"/>
                <a:ea typeface="+mn-ea"/>
                <a:cs typeface="Times New Roman" panose="02020603050405020304" pitchFamily="18" charset="0"/>
              </a:rPr>
              <a:t>词组检索：</a:t>
            </a:r>
            <a:r>
              <a:rPr lang="en-US" altLang="zh-CN" sz="2600" dirty="0" smtClean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""</a:t>
            </a:r>
            <a:r>
              <a:rPr lang="zh-CN" altLang="en-US" sz="2600" dirty="0" smtClean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（</a:t>
            </a:r>
            <a:r>
              <a:rPr lang="zh-CN" altLang="en-US" sz="2600" dirty="0" smtClean="0">
                <a:latin typeface="+mn-ea"/>
                <a:ea typeface="+mn-ea"/>
                <a:cs typeface="Times New Roman" panose="02020603050405020304" pitchFamily="18" charset="0"/>
              </a:rPr>
              <a:t>半角）、</a:t>
            </a:r>
            <a:r>
              <a:rPr lang="en-US" altLang="zh-CN" sz="2600" dirty="0" smtClean="0">
                <a:solidFill>
                  <a:srgbClr val="0070C0"/>
                </a:solidFill>
                <a:latin typeface="+mn-ea"/>
                <a:ea typeface="+mn-ea"/>
                <a:cs typeface="Times New Roman" panose="02020603050405020304" pitchFamily="18" charset="0"/>
              </a:rPr>
              <a:t>-</a:t>
            </a:r>
            <a:r>
              <a:rPr lang="zh-CN" altLang="en-US" sz="2600" dirty="0" smtClean="0"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zh-CN" altLang="en-US" sz="2600" dirty="0">
                <a:latin typeface="+mn-ea"/>
                <a:ea typeface="+mn-ea"/>
                <a:cs typeface="Times New Roman" panose="02020603050405020304" pitchFamily="18" charset="0"/>
              </a:rPr>
              <a:t>精确检索</a:t>
            </a:r>
            <a:endParaRPr lang="en-US" altLang="zh-CN" sz="2600" dirty="0">
              <a:solidFill>
                <a:srgbClr val="0000FF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933450" lvl="1"/>
            <a:r>
              <a:rPr lang="zh-CN" altLang="en-US" sz="2600" dirty="0">
                <a:latin typeface="+mn-ea"/>
                <a:ea typeface="+mn-ea"/>
                <a:cs typeface="Times New Roman" panose="02020603050405020304" pitchFamily="18" charset="0"/>
              </a:rPr>
              <a:t>特殊字符：</a:t>
            </a:r>
            <a:r>
              <a:rPr lang="en-US" altLang="zh-CN" sz="2600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&gt;, &lt;, /, (), [] </a:t>
            </a:r>
          </a:p>
          <a:p>
            <a:pPr marL="933450" lvl="1"/>
            <a:r>
              <a:rPr lang="zh-CN" altLang="en-US" sz="2600" dirty="0" smtClean="0">
                <a:latin typeface="+mn-ea"/>
                <a:ea typeface="+mn-ea"/>
                <a:cs typeface="Times New Roman" panose="02020603050405020304" pitchFamily="18" charset="0"/>
              </a:rPr>
              <a:t>禁用词：</a:t>
            </a:r>
            <a:r>
              <a:rPr lang="en-US" altLang="zh-CN" sz="2600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a, an, the, and from, with, of, or</a:t>
            </a:r>
            <a:r>
              <a:rPr lang="zh-CN" altLang="en-US" sz="2600" dirty="0">
                <a:latin typeface="+mn-ea"/>
                <a:ea typeface="+mn-ea"/>
                <a:cs typeface="Times New Roman" panose="02020603050405020304" pitchFamily="18" charset="0"/>
              </a:rPr>
              <a:t>等</a:t>
            </a:r>
            <a:r>
              <a:rPr lang="zh-CN" altLang="en-US" sz="2600" dirty="0" smtClean="0">
                <a:latin typeface="+mn-ea"/>
                <a:ea typeface="+mn-ea"/>
                <a:cs typeface="Times New Roman" panose="02020603050405020304" pitchFamily="18" charset="0"/>
              </a:rPr>
              <a:t>虚词</a:t>
            </a:r>
            <a:endParaRPr lang="en-US" altLang="zh-CN" sz="2600" dirty="0" smtClean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20BC-6F03-480A-A985-A49CD8B288EE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D320-A59D-4553-8360-62C6916C7D4C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920536" y="0"/>
            <a:ext cx="1256594" cy="71863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zh-CN" altLang="en-US" sz="4400" b="1" kern="1200" dirty="0">
                <a:ln w="11430"/>
                <a:solidFill>
                  <a:srgbClr val="9954CC"/>
                </a:soli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240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PQDT</a:t>
            </a:r>
            <a:endParaRPr lang="en-US" sz="240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1" name="Rectangle 3"/>
          <p:cNvSpPr>
            <a:spLocks noGrp="1" noChangeArrowheads="1"/>
          </p:cNvSpPr>
          <p:nvPr>
            <p:ph idx="1"/>
          </p:nvPr>
        </p:nvSpPr>
        <p:spPr>
          <a:xfrm>
            <a:off x="1199456" y="718638"/>
            <a:ext cx="10736191" cy="5628586"/>
          </a:xfrm>
        </p:spPr>
        <p:txBody>
          <a:bodyPr>
            <a:normAutofit/>
          </a:bodyPr>
          <a:lstStyle/>
          <a:p>
            <a:pPr marL="517524" lvl="1" indent="0">
              <a:buNone/>
            </a:pPr>
            <a:r>
              <a:rPr lang="zh-CN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通配符</a:t>
            </a:r>
            <a:endParaRPr lang="en-US" altLang="zh-CN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517524" lvl="1" indent="0">
              <a:spcBef>
                <a:spcPts val="600"/>
              </a:spcBef>
              <a:buNone/>
            </a:pPr>
            <a:endParaRPr lang="en-US" altLang="zh-CN" sz="1200" b="1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517524" lvl="1" indent="0">
              <a:spcBef>
                <a:spcPts val="600"/>
              </a:spcBef>
              <a:buNone/>
            </a:pPr>
            <a:r>
              <a:rPr lang="zh-CN" altLang="en-US" sz="2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单</a:t>
            </a:r>
            <a:r>
              <a:rPr lang="zh-CN" altLang="en-US" sz="23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字符通配符  </a:t>
            </a:r>
            <a:r>
              <a:rPr lang="zh-CN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？</a:t>
            </a:r>
            <a:r>
              <a:rPr lang="zh-CN" altLang="en-US" sz="23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altLang="zh-CN" sz="23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5938" lvl="1" indent="287338">
              <a:buNone/>
            </a:pPr>
            <a:r>
              <a:rPr lang="zh-CN" altLang="en-US" sz="21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替换</a:t>
            </a:r>
            <a:r>
              <a:rPr lang="zh-CN" altLang="en-US" sz="2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词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词尾</a:t>
            </a:r>
            <a:r>
              <a:rPr lang="zh-CN" altLang="en-US" sz="2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或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中间</a:t>
            </a:r>
            <a:r>
              <a:rPr lang="zh-CN" altLang="en-US" sz="2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的任何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一个</a:t>
            </a:r>
            <a:r>
              <a:rPr lang="zh-CN" altLang="en-US" sz="2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字符，可使用多个。</a:t>
            </a:r>
            <a:endParaRPr lang="en-US" altLang="zh-CN" sz="21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38163" lvl="2" indent="265113"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nurse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lang="en-US" altLang="zh-CN" sz="20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nurse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en-US" altLang="zh-CN" sz="20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+nurse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不包括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nurse</a:t>
            </a:r>
          </a:p>
          <a:p>
            <a:pPr marL="538163" lvl="2" indent="265113">
              <a:buNone/>
            </a:pPr>
            <a:r>
              <a:rPr lang="en-US" altLang="zh-CN" sz="20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nurs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??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lang="en-US" altLang="zh-CN" sz="20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nurs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lang="en-US" altLang="zh-CN" sz="20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+nurs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</a:t>
            </a:r>
            <a:r>
              <a:rPr lang="en-US" altLang="zh-CN" sz="20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+nurs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38163" lvl="2" indent="265113">
              <a:buNone/>
            </a:pP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lang="en-US" altLang="zh-CN" sz="20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e+analy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7524" indent="0">
              <a:buNone/>
            </a:pPr>
            <a:endParaRPr lang="en-US" altLang="zh-CN" sz="1200" b="1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7524" indent="0">
              <a:buNone/>
            </a:pPr>
            <a:r>
              <a:rPr lang="zh-CN" alt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截</a:t>
            </a:r>
            <a:r>
              <a:rPr lang="zh-CN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词符</a:t>
            </a:r>
            <a:r>
              <a:rPr lang="en-US" altLang="zh-CN" sz="21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zh-CN" altLang="en-US" sz="21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endParaRPr lang="en-US" altLang="zh-CN" sz="2100" b="1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85825" lvl="1" indent="-176213"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词尾或中间的字符。</a:t>
            </a: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85825" lvl="1" indent="-176213"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可直接使用*（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0-5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个字符</a:t>
            </a:r>
            <a:r>
              <a:rPr lang="zh-CN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），或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[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n]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，表示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0-n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个字符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(n&lt;=125)</a:t>
            </a:r>
            <a:endParaRPr lang="zh-CN" altLang="en-US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2">
              <a:buFont typeface="Wingdings 2" pitchFamily="18" charset="2"/>
              <a:buNone/>
              <a:defRPr/>
            </a:pPr>
            <a:r>
              <a:rPr lang="en-US" altLang="en-US" sz="20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colo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r>
              <a:rPr lang="en-US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r=</a:t>
            </a:r>
            <a:r>
              <a:rPr lang="en-US" altLang="en-US" sz="20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color+colour</a:t>
            </a:r>
            <a:endParaRPr lang="en-US" altLang="en-US" sz="20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2">
              <a:buFont typeface="Wingdings 2" pitchFamily="18" charset="2"/>
              <a:buNone/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farm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r>
              <a:rPr lang="en-US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lang="en-US" altLang="en-US" sz="20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farm+farmer+farmers+farming+farmland+farmlands</a:t>
            </a:r>
            <a:r>
              <a:rPr lang="en-US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endParaRPr lang="en-US" altLang="en-US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2">
              <a:buNone/>
              <a:defRPr/>
            </a:pPr>
            <a:r>
              <a:rPr lang="en-US" altLang="zh-CN" sz="20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purif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[*7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]= purify+ purified+ purifying+ </a:t>
            </a:r>
            <a:r>
              <a:rPr lang="en-US" altLang="zh-CN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purification</a:t>
            </a:r>
          </a:p>
          <a:p>
            <a:pPr lvl="2">
              <a:buNone/>
              <a:defRPr/>
            </a:pPr>
            <a:r>
              <a:rPr lang="en-US" altLang="zh-CN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repair[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*10]</a:t>
            </a:r>
            <a:r>
              <a:rPr lang="en-US" altLang="zh-CN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lang="en-US" altLang="zh-CN" sz="20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repair+repairs+repairer+repairing+repairment+repairability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</a:t>
            </a:r>
          </a:p>
          <a:p>
            <a:pPr lvl="2">
              <a:buNone/>
              <a:defRPr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20BC-6F03-480A-A985-A49CD8B288EE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8E3C-9808-49CD-ACC0-117A9E065213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920536" y="0"/>
            <a:ext cx="1256594" cy="71863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zh-CN" altLang="en-US" sz="4400" b="1" kern="1200" dirty="0">
                <a:ln w="11430"/>
                <a:solidFill>
                  <a:srgbClr val="9954CC"/>
                </a:soli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240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PQDT</a:t>
            </a:r>
            <a:endParaRPr lang="en-US" sz="240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1" name="Rectangle 3"/>
          <p:cNvSpPr>
            <a:spLocks noGrp="1" noChangeArrowheads="1"/>
          </p:cNvSpPr>
          <p:nvPr>
            <p:ph idx="1"/>
          </p:nvPr>
        </p:nvSpPr>
        <p:spPr>
          <a:xfrm>
            <a:off x="1487488" y="718638"/>
            <a:ext cx="10905613" cy="6153848"/>
          </a:xfrm>
        </p:spPr>
        <p:txBody>
          <a:bodyPr>
            <a:normAutofit fontScale="92500" lnSpcReduction="20000"/>
          </a:bodyPr>
          <a:lstStyle/>
          <a:p>
            <a:pPr marL="161925" indent="0">
              <a:buNone/>
              <a:tabLst>
                <a:tab pos="719138" algn="l"/>
              </a:tabLst>
            </a:pPr>
            <a:r>
              <a:rPr lang="zh-CN" alt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位置算符  </a:t>
            </a:r>
            <a:endParaRPr lang="en-US" altLang="zh-CN" sz="30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61925" indent="0">
              <a:buNone/>
              <a:tabLst>
                <a:tab pos="719138" algn="l"/>
              </a:tabLst>
            </a:pPr>
            <a:endParaRPr lang="en-US" altLang="zh-CN" sz="30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46088" lvl="1" indent="0">
              <a:buNone/>
              <a:tabLst>
                <a:tab pos="719138" algn="l"/>
              </a:tabLst>
            </a:pPr>
            <a:r>
              <a:rPr lang="en-US" altLang="zh-CN" sz="2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zh-CN" alt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是两个词之间可以插入单词的最</a:t>
            </a:r>
            <a:r>
              <a:rPr lang="zh-CN" altLang="en-US" sz="2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大数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，改善“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”的不足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74788" lvl="2" indent="-755650">
              <a:buNone/>
            </a:pP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n/n</a:t>
            </a:r>
            <a:r>
              <a:rPr lang="zh-CN" alt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near/n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 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前后位置任意。</a:t>
            </a:r>
            <a:endParaRPr lang="en-US" altLang="zh-CN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474788" lvl="3" indent="-755650">
              <a:buNone/>
            </a:pPr>
            <a:r>
              <a:rPr lang="en-US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nursing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n/3</a:t>
            </a:r>
            <a:r>
              <a:rPr lang="en-US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education</a:t>
            </a:r>
          </a:p>
          <a:p>
            <a:pPr marL="1474788" lvl="2" indent="-755650">
              <a:buNone/>
            </a:pPr>
            <a:endParaRPr lang="en-US" altLang="zh-CN" dirty="0" smtClean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474788" lvl="2" indent="-755650">
              <a:buNone/>
            </a:pPr>
            <a:r>
              <a:rPr lang="en-US" altLang="zh-CN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p/n</a:t>
            </a:r>
            <a:r>
              <a:rPr lang="zh-CN" alt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pre/n</a:t>
            </a:r>
            <a:r>
              <a:rPr lang="zh-CN" alt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前后位置固定，</a:t>
            </a:r>
            <a:endParaRPr lang="en-US" altLang="zh-CN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474788" lvl="3" indent="-755650">
              <a:buNone/>
            </a:pPr>
            <a:r>
              <a:rPr lang="en-US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nursing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p/4</a:t>
            </a:r>
            <a:r>
              <a:rPr lang="en-US" altLang="zh-CN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education</a:t>
            </a:r>
          </a:p>
          <a:p>
            <a:pPr marL="1474788" lvl="3" indent="-755650">
              <a:buNone/>
            </a:pPr>
            <a:r>
              <a:rPr lang="en-US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nursing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p/0</a:t>
            </a:r>
            <a:r>
              <a:rPr lang="en-US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education   </a:t>
            </a:r>
          </a:p>
          <a:p>
            <a:pPr marL="2193925" lvl="3" indent="-760413">
              <a:buNone/>
            </a:pP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61925" indent="0">
              <a:buNone/>
            </a:pPr>
            <a:r>
              <a:rPr lang="zh-CN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逻辑算符  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</a:t>
            </a:r>
          </a:p>
          <a:p>
            <a:pPr marL="1470025" lvl="1" indent="-760413">
              <a:buNone/>
            </a:pPr>
            <a:endParaRPr lang="en-US" altLang="zh-CN" sz="18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470025" lvl="1" indent="-760413">
              <a:buNone/>
            </a:pP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70025" lvl="1" indent="-760413">
              <a:buNone/>
            </a:pPr>
            <a:endParaRPr lang="en-US" altLang="zh-CN" sz="18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470025" lvl="1" indent="-760413">
              <a:buNone/>
            </a:pP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70025" lvl="1" indent="-760413">
              <a:buNone/>
            </a:pPr>
            <a:endParaRPr lang="en-US" altLang="zh-CN" sz="18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470025" lvl="1" indent="-760413">
              <a:buNone/>
            </a:pPr>
            <a:endParaRPr lang="en-US" altLang="zh-CN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470025" lvl="1" indent="-760413">
              <a:buNone/>
            </a:pPr>
            <a:r>
              <a:rPr lang="zh-CN" alt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注：</a:t>
            </a:r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</a:t>
            </a:r>
            <a:r>
              <a:rPr lang="zh-CN" alt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的优先级别最低</a:t>
            </a:r>
            <a:r>
              <a:rPr lang="zh-CN" altLang="en-US" sz="2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en-US" altLang="zh-CN" sz="2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470025" lvl="1" indent="-760413"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cancer </a:t>
            </a:r>
            <a:r>
              <a:rPr lang="en-US" altLang="zh-CN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 </a:t>
            </a:r>
            <a:r>
              <a:rPr lang="en-US" altLang="zh-CN" sz="1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tumor) </a:t>
            </a:r>
            <a:r>
              <a:rPr lang="en-US" altLang="zh-CN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lung not cell</a:t>
            </a:r>
          </a:p>
          <a:p>
            <a:pPr marL="1470025" lvl="1" indent="-760413"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((cancer or tumor) </a:t>
            </a:r>
            <a:r>
              <a:rPr lang="en-US" altLang="zh-CN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lung) not </a:t>
            </a:r>
            <a:r>
              <a:rPr lang="en-US" altLang="zh-CN" sz="1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cell</a:t>
            </a:r>
            <a:endParaRPr lang="en-US" altLang="zh-CN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20BC-6F03-480A-A985-A49CD8B288EE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6709-63B0-4424-895F-36C80E106EE1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920536" y="0"/>
            <a:ext cx="1256594" cy="71863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zh-CN" altLang="en-US" sz="4400" b="1" kern="1200" dirty="0">
                <a:ln w="11430"/>
                <a:solidFill>
                  <a:srgbClr val="9954CC"/>
                </a:soli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240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PQDT</a:t>
            </a:r>
            <a:endParaRPr lang="en-US" sz="240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654" y="4475212"/>
            <a:ext cx="1990725" cy="136207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944" y="4446240"/>
            <a:ext cx="2105025" cy="131445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0286" y="4475212"/>
            <a:ext cx="2000250" cy="13239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1" name="Rectangle 3"/>
          <p:cNvSpPr>
            <a:spLocks noGrp="1" noChangeArrowheads="1"/>
          </p:cNvSpPr>
          <p:nvPr>
            <p:ph idx="1"/>
          </p:nvPr>
        </p:nvSpPr>
        <p:spPr>
          <a:xfrm>
            <a:off x="1127448" y="836712"/>
            <a:ext cx="10761597" cy="5715080"/>
          </a:xfrm>
        </p:spPr>
        <p:txBody>
          <a:bodyPr>
            <a:normAutofit/>
          </a:bodyPr>
          <a:lstStyle/>
          <a:p>
            <a:pPr marL="446088" lvl="1" indent="0">
              <a:buNone/>
            </a:pP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字段检索</a:t>
            </a:r>
          </a:p>
          <a:p>
            <a:pPr lvl="2" indent="7938">
              <a:buNone/>
            </a:pPr>
            <a:endParaRPr lang="en-US" altLang="zh-CN" sz="20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2" indent="7938">
              <a:buNone/>
            </a:pPr>
            <a:r>
              <a:rPr lang="zh-CN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字段名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全称或缩写均可，不分大小写。</a:t>
            </a: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2" indent="7938"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格式：字段名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检索词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lvl="2" indent="7938"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多字段同时使用，字段名用逗号隔开，表示逻辑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"or"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的关系</a:t>
            </a:r>
          </a:p>
          <a:p>
            <a:pPr lvl="2" indent="7938">
              <a:buNone/>
              <a:defRPr/>
            </a:pP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12788" lvl="2" indent="271463">
              <a:buNone/>
              <a:defRPr/>
            </a:pPr>
            <a:r>
              <a:rPr lang="en-US" altLang="zh-CN" sz="20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ti,ab,su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(future p/2 career) </a:t>
            </a:r>
          </a:p>
          <a:p>
            <a:pPr marL="712788" lvl="2" indent="271463">
              <a:buNone/>
              <a:defRPr/>
            </a:pPr>
            <a:r>
              <a:rPr lang="en-US" altLang="zh-CN" sz="20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ti,ab,su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0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nurs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n/2 education) and </a:t>
            </a:r>
            <a:r>
              <a:rPr lang="en-US" altLang="zh-CN" sz="20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yr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(&gt;2010)</a:t>
            </a:r>
          </a:p>
          <a:p>
            <a:pPr marL="712788" lvl="2" indent="271463">
              <a:buNone/>
              <a:defRPr/>
            </a:pPr>
            <a:r>
              <a:rPr lang="en-US" altLang="zh-CN" sz="20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(education and elementary not secondary)</a:t>
            </a:r>
          </a:p>
          <a:p>
            <a:pPr marL="712788" lvl="2" indent="271463">
              <a:buNone/>
              <a:defRPr/>
            </a:pPr>
            <a:endParaRPr lang="en-US" altLang="zh-CN" sz="20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12788" lvl="2" indent="271463">
              <a:buNone/>
              <a:defRPr/>
            </a:pPr>
            <a:r>
              <a:rPr lang="en-US" altLang="zh-CN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au(</a:t>
            </a:r>
            <a:r>
              <a:rPr lang="en-US" altLang="zh-CN" sz="20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Parhi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Keshaba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K) </a:t>
            </a:r>
            <a:r>
              <a:rPr lang="en-US" altLang="zh-CN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au(</a:t>
            </a:r>
            <a:r>
              <a:rPr lang="en-US" altLang="zh-CN" sz="20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Parh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r>
              <a:rPr lang="en-US" altLang="zh-CN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   </a:t>
            </a:r>
            <a:r>
              <a:rPr lang="en-US" altLang="zh-CN" sz="20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adv</a:t>
            </a:r>
            <a:r>
              <a:rPr lang="en-US" altLang="zh-CN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0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Keshab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lang="en-US" altLang="zh-CN" sz="20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Parh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712788" lvl="2" indent="271463">
              <a:buNone/>
              <a:defRPr/>
            </a:pPr>
            <a:r>
              <a:rPr lang="en-US" altLang="zh-CN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au(</a:t>
            </a:r>
            <a:r>
              <a:rPr lang="en-US" altLang="zh-CN" sz="20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qiu</a:t>
            </a:r>
            <a:r>
              <a:rPr lang="en-US" altLang="zh-CN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yong</a:t>
            </a:r>
            <a:r>
              <a:rPr lang="en-US" altLang="zh-CN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                 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</a:t>
            </a:r>
            <a:r>
              <a:rPr lang="en-US" altLang="zh-CN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("</a:t>
            </a:r>
            <a:r>
              <a:rPr lang="en-US" altLang="zh-CN" sz="20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qiu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yong</a:t>
            </a:r>
            <a:r>
              <a:rPr lang="en-US" altLang="zh-CN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")</a:t>
            </a: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12788" lvl="2" indent="271463">
              <a:buNone/>
              <a:defRPr/>
            </a:pPr>
            <a:endParaRPr lang="en-US" altLang="zh-CN" sz="20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12788" lvl="2" indent="271463">
              <a:buNone/>
              <a:defRPr/>
            </a:pPr>
            <a:r>
              <a:rPr lang="zh-CN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姓名字段中</a:t>
            </a:r>
            <a:r>
              <a:rPr lang="en-US" altLang="zh-CN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，姓与名前后位置不限，所以类似模糊检索，可以使用截词符。</a:t>
            </a:r>
            <a:endParaRPr lang="en-US" altLang="zh-CN" sz="20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12788" lvl="2" indent="271463">
              <a:buNone/>
              <a:defRPr/>
            </a:pPr>
            <a:r>
              <a:rPr lang="zh-CN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精确字符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 "</a:t>
            </a:r>
            <a:r>
              <a:rPr lang="zh-CN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只保证检索字串连续，可能只是姓名中的一部分。</a:t>
            </a:r>
            <a:endParaRPr lang="en-US" altLang="zh-CN" sz="20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12788" lvl="2" indent="271463">
              <a:buNone/>
              <a:defRPr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2788" lvl="2" indent="271463">
              <a:buNone/>
              <a:defRPr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20BC-6F03-480A-A985-A49CD8B288EE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215-D649-4A44-9E51-3F6210743371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0920536" y="0"/>
            <a:ext cx="1256594" cy="71863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zh-CN" altLang="en-US" sz="4400" b="1" kern="1200" dirty="0">
                <a:ln w="11430"/>
                <a:solidFill>
                  <a:srgbClr val="9954CC"/>
                </a:soli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240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PQDT</a:t>
            </a:r>
            <a:endParaRPr lang="en-US" sz="240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3419" y="1916832"/>
            <a:ext cx="10513168" cy="4176464"/>
          </a:xfrm>
        </p:spPr>
        <p:txBody>
          <a:bodyPr/>
          <a:lstStyle/>
          <a:p>
            <a:pPr marL="450850" indent="-450850"/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文献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33450" lvl="1">
              <a:buNone/>
            </a:pPr>
            <a:r>
              <a:rPr lang="zh-CN" altLang="en-US" sz="2200" dirty="0">
                <a:latin typeface="+mn-ea"/>
                <a:ea typeface="+mn-ea"/>
                <a:cs typeface="Times New Roman" panose="02020603050405020304" pitchFamily="18" charset="0"/>
              </a:rPr>
              <a:t>图   </a:t>
            </a:r>
            <a:r>
              <a:rPr lang="zh-CN" altLang="en-US" sz="2200" dirty="0" smtClean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200" dirty="0">
                <a:latin typeface="+mn-ea"/>
                <a:ea typeface="+mn-ea"/>
                <a:cs typeface="Times New Roman" panose="02020603050405020304" pitchFamily="18" charset="0"/>
              </a:rPr>
              <a:t>书 </a:t>
            </a:r>
            <a:r>
              <a:rPr lang="zh-CN" altLang="en-US" sz="2200" dirty="0" smtClean="0">
                <a:latin typeface="+mn-ea"/>
                <a:ea typeface="+mn-ea"/>
                <a:cs typeface="Times New Roman" panose="02020603050405020304" pitchFamily="18" charset="0"/>
              </a:rPr>
              <a:t>    </a:t>
            </a:r>
            <a:r>
              <a:rPr lang="zh-CN" altLang="en-US" sz="2200" dirty="0">
                <a:solidFill>
                  <a:srgbClr val="00B0F0"/>
                </a:solidFill>
                <a:latin typeface="+mn-ea"/>
                <a:ea typeface="+mn-ea"/>
                <a:cs typeface="Times New Roman" panose="02020603050405020304" pitchFamily="18" charset="0"/>
              </a:rPr>
              <a:t>期 </a:t>
            </a:r>
            <a:r>
              <a:rPr lang="zh-CN" altLang="en-US" sz="2200" dirty="0" smtClean="0">
                <a:solidFill>
                  <a:srgbClr val="00B0F0"/>
                </a:solidFill>
                <a:latin typeface="+mn-ea"/>
                <a:ea typeface="+mn-ea"/>
                <a:cs typeface="Times New Roman" panose="02020603050405020304" pitchFamily="18" charset="0"/>
              </a:rPr>
              <a:t>   </a:t>
            </a:r>
            <a:r>
              <a:rPr lang="zh-CN" altLang="en-US" sz="2200" dirty="0">
                <a:solidFill>
                  <a:srgbClr val="00B0F0"/>
                </a:solidFill>
                <a:latin typeface="+mn-ea"/>
                <a:ea typeface="+mn-ea"/>
                <a:cs typeface="Times New Roman" panose="02020603050405020304" pitchFamily="18" charset="0"/>
              </a:rPr>
              <a:t>刊   </a:t>
            </a:r>
            <a:r>
              <a:rPr lang="zh-CN" altLang="en-US" sz="2200" dirty="0" smtClean="0">
                <a:solidFill>
                  <a:srgbClr val="00B0F0"/>
                </a:solidFill>
                <a:latin typeface="+mn-ea"/>
                <a:ea typeface="+mn-ea"/>
                <a:cs typeface="Times New Roman" panose="02020603050405020304" pitchFamily="18" charset="0"/>
              </a:rPr>
              <a:t>  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学位论文 </a:t>
            </a:r>
            <a:r>
              <a:rPr lang="zh-CN" altLang="en-US" sz="3200" b="1" dirty="0" smtClean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  </a:t>
            </a:r>
            <a:r>
              <a:rPr lang="zh-CN" altLang="en-US" sz="2200" dirty="0">
                <a:solidFill>
                  <a:srgbClr val="00B0F0"/>
                </a:solidFill>
                <a:latin typeface="+mn-ea"/>
                <a:ea typeface="+mn-ea"/>
                <a:cs typeface="Times New Roman" panose="02020603050405020304" pitchFamily="18" charset="0"/>
              </a:rPr>
              <a:t>会议文献  </a:t>
            </a:r>
            <a:r>
              <a:rPr lang="zh-CN" altLang="en-US" sz="2200" dirty="0" smtClean="0">
                <a:solidFill>
                  <a:srgbClr val="00B0F0"/>
                </a:solidFill>
                <a:latin typeface="+mn-ea"/>
                <a:ea typeface="+mn-ea"/>
                <a:cs typeface="Times New Roman" panose="02020603050405020304" pitchFamily="18" charset="0"/>
              </a:rPr>
              <a:t>   </a:t>
            </a:r>
            <a:r>
              <a:rPr lang="zh-CN" altLang="en-US" sz="2200" dirty="0">
                <a:latin typeface="+mn-ea"/>
                <a:ea typeface="+mn-ea"/>
                <a:cs typeface="Times New Roman" panose="02020603050405020304" pitchFamily="18" charset="0"/>
              </a:rPr>
              <a:t>科技报告</a:t>
            </a:r>
            <a:endParaRPr lang="en-US" altLang="zh-CN" sz="22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933450" lvl="1">
              <a:buNone/>
            </a:pPr>
            <a:r>
              <a:rPr lang="zh-CN" altLang="en-US" sz="2200" dirty="0">
                <a:latin typeface="+mn-ea"/>
                <a:ea typeface="+mn-ea"/>
                <a:cs typeface="Times New Roman" panose="02020603050405020304" pitchFamily="18" charset="0"/>
              </a:rPr>
              <a:t>产品资料 </a:t>
            </a:r>
            <a:r>
              <a:rPr lang="zh-CN" altLang="en-US" sz="2200" dirty="0" smtClean="0">
                <a:latin typeface="+mn-ea"/>
                <a:ea typeface="+mn-ea"/>
                <a:cs typeface="Times New Roman" panose="02020603050405020304" pitchFamily="18" charset="0"/>
              </a:rPr>
              <a:t>    </a:t>
            </a:r>
            <a:r>
              <a:rPr lang="zh-CN" altLang="en-US" sz="2200" dirty="0">
                <a:solidFill>
                  <a:srgbClr val="00B0F0"/>
                </a:solidFill>
                <a:latin typeface="+mn-ea"/>
                <a:ea typeface="+mn-ea"/>
                <a:cs typeface="Times New Roman" panose="02020603050405020304" pitchFamily="18" charset="0"/>
              </a:rPr>
              <a:t>专利文献  </a:t>
            </a:r>
            <a:r>
              <a:rPr lang="zh-CN" altLang="en-US" sz="2200" dirty="0" smtClean="0">
                <a:solidFill>
                  <a:srgbClr val="00B0F0"/>
                </a:solidFill>
                <a:latin typeface="+mn-ea"/>
                <a:ea typeface="+mn-ea"/>
                <a:cs typeface="Times New Roman" panose="02020603050405020304" pitchFamily="18" charset="0"/>
              </a:rPr>
              <a:t>   </a:t>
            </a:r>
            <a:r>
              <a:rPr lang="zh-CN" altLang="en-US" sz="2200" dirty="0">
                <a:latin typeface="+mn-ea"/>
                <a:ea typeface="+mn-ea"/>
                <a:cs typeface="Times New Roman" panose="02020603050405020304" pitchFamily="18" charset="0"/>
              </a:rPr>
              <a:t>科技档案    </a:t>
            </a:r>
            <a:r>
              <a:rPr lang="zh-CN" altLang="en-US" sz="2200" dirty="0" smtClean="0">
                <a:latin typeface="+mn-ea"/>
                <a:ea typeface="+mn-ea"/>
                <a:cs typeface="Times New Roman" panose="02020603050405020304" pitchFamily="18" charset="0"/>
              </a:rPr>
              <a:t>    标准</a:t>
            </a:r>
            <a:r>
              <a:rPr lang="zh-CN" altLang="en-US" sz="2200" dirty="0">
                <a:latin typeface="+mn-ea"/>
                <a:ea typeface="+mn-ea"/>
                <a:cs typeface="Times New Roman" panose="02020603050405020304" pitchFamily="18" charset="0"/>
              </a:rPr>
              <a:t>文献 </a:t>
            </a:r>
            <a:r>
              <a:rPr lang="zh-CN" altLang="en-US" sz="2200" dirty="0" smtClean="0">
                <a:latin typeface="+mn-ea"/>
                <a:ea typeface="+mn-ea"/>
                <a:cs typeface="Times New Roman" panose="02020603050405020304" pitchFamily="18" charset="0"/>
              </a:rPr>
              <a:t>    </a:t>
            </a:r>
            <a:r>
              <a:rPr lang="zh-CN" altLang="en-US" sz="2200" dirty="0">
                <a:latin typeface="+mn-ea"/>
                <a:ea typeface="+mn-ea"/>
                <a:cs typeface="Times New Roman" panose="02020603050405020304" pitchFamily="18" charset="0"/>
              </a:rPr>
              <a:t>政府出版物</a:t>
            </a:r>
            <a:endParaRPr lang="en-US" altLang="zh-CN" sz="22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933450" lvl="1">
              <a:buNone/>
            </a:pPr>
            <a:endParaRPr lang="zh-CN" altLang="en-US" sz="22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450850" indent="-450850"/>
            <a:r>
              <a:rPr lang="zh-CN" altLang="en-US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学位论文：</a:t>
            </a:r>
            <a:r>
              <a:rPr lang="zh-CN" altLang="en-US" sz="22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为获得学位撰写的研究论文</a:t>
            </a:r>
          </a:p>
          <a:p>
            <a:pPr marL="933450" lvl="1">
              <a:buNone/>
            </a:pPr>
            <a:r>
              <a:rPr lang="zh-CN" altLang="en-US" sz="22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博士论文    硕士论文    </a:t>
            </a:r>
            <a:r>
              <a:rPr lang="zh-CN" altLang="en-US" sz="2200" dirty="0">
                <a:latin typeface="+mn-ea"/>
                <a:ea typeface="+mn-ea"/>
                <a:cs typeface="Times New Roman" panose="02020603050405020304" pitchFamily="18" charset="0"/>
              </a:rPr>
              <a:t>学士论文</a:t>
            </a:r>
            <a:endParaRPr lang="en-US" altLang="zh-CN" sz="22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FAAB-0A48-4FBB-9E8E-FB433DF0296F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A704-2BE3-482C-AEDA-D51727B56CF3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008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1" name="Rectangle 3"/>
          <p:cNvSpPr>
            <a:spLocks noGrp="1" noChangeArrowheads="1"/>
          </p:cNvSpPr>
          <p:nvPr>
            <p:ph idx="1"/>
          </p:nvPr>
        </p:nvSpPr>
        <p:spPr>
          <a:xfrm>
            <a:off x="1127448" y="908720"/>
            <a:ext cx="10771199" cy="5040560"/>
          </a:xfrm>
        </p:spPr>
        <p:txBody>
          <a:bodyPr>
            <a:normAutofit/>
          </a:bodyPr>
          <a:lstStyle/>
          <a:p>
            <a:pPr marL="446088" lvl="1" indent="0">
              <a:buNone/>
            </a:pP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字段检索</a:t>
            </a: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61987" lvl="1" indent="0">
              <a:buNone/>
            </a:pPr>
            <a:endParaRPr lang="zh-CN" altLang="en-US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20BC-6F03-480A-A985-A49CD8B288EE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215-D649-4A44-9E51-3F6210743371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031529"/>
              </p:ext>
            </p:extLst>
          </p:nvPr>
        </p:nvGraphicFramePr>
        <p:xfrm>
          <a:off x="2279576" y="1772816"/>
          <a:ext cx="7456912" cy="3738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325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8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检索字段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字段代码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实例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4435">
                <a:tc>
                  <a:txBody>
                    <a:bodyPr/>
                    <a:lstStyle/>
                    <a:p>
                      <a:pPr indent="35560"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Abstract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AB(food)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4435">
                <a:tc>
                  <a:txBody>
                    <a:bodyPr/>
                    <a:lstStyle/>
                    <a:p>
                      <a:pPr indent="35560"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Author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AU(smith)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4435">
                <a:tc>
                  <a:txBody>
                    <a:bodyPr/>
                    <a:lstStyle/>
                    <a:p>
                      <a:pPr indent="35560"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Document title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TI(food)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4626">
                <a:tc>
                  <a:txBody>
                    <a:bodyPr/>
                    <a:lstStyle/>
                    <a:p>
                      <a:pPr indent="35560"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Advisor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ADV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ADV(</a:t>
                      </a:r>
                      <a:r>
                        <a:rPr lang="en-US" altLang="zh-CN" sz="180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Parhi</a:t>
                      </a: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zh-CN" sz="180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Keshab</a:t>
                      </a: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K)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4435">
                <a:tc>
                  <a:txBody>
                    <a:bodyPr/>
                    <a:lstStyle/>
                    <a:p>
                      <a:pPr indent="35560"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Language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LA(</a:t>
                      </a:r>
                      <a:r>
                        <a:rPr lang="en-US" sz="1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french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9808">
                <a:tc>
                  <a:txBody>
                    <a:bodyPr/>
                    <a:lstStyle/>
                    <a:p>
                      <a:pPr indent="35560" algn="just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SCH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SCH(</a:t>
                      </a:r>
                      <a:r>
                        <a:rPr lang="en-US" sz="180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stanford</a:t>
                      </a: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35560"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Publication year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YR/PY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YR(2005</a:t>
                      </a: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8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YR</a:t>
                      </a: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(&gt;=2010) / </a:t>
                      </a: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YR</a:t>
                      </a: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(2004-2014)</a:t>
                      </a:r>
                    </a:p>
                  </a:txBody>
                  <a:tcPr marL="47625" marR="4762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4435">
                <a:tc>
                  <a:txBody>
                    <a:bodyPr/>
                    <a:lstStyle/>
                    <a:p>
                      <a:pPr indent="35560"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Subjects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SU(higher education)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0920536" y="0"/>
            <a:ext cx="1256594" cy="71863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zh-CN" altLang="en-US" sz="4400" b="1" kern="1200" dirty="0">
                <a:ln w="11430"/>
                <a:solidFill>
                  <a:srgbClr val="9954CC"/>
                </a:soli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240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PQDT</a:t>
            </a:r>
            <a:endParaRPr lang="en-US" sz="240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260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1" name="Rectangle 3"/>
          <p:cNvSpPr>
            <a:spLocks noGrp="1" noChangeArrowheads="1"/>
          </p:cNvSpPr>
          <p:nvPr>
            <p:ph idx="1"/>
          </p:nvPr>
        </p:nvSpPr>
        <p:spPr>
          <a:xfrm>
            <a:off x="695400" y="1484784"/>
            <a:ext cx="11171578" cy="4896544"/>
          </a:xfrm>
        </p:spPr>
        <p:txBody>
          <a:bodyPr>
            <a:normAutofit/>
          </a:bodyPr>
          <a:lstStyle/>
          <a:p>
            <a:pPr marL="355600" lvl="1" indent="0">
              <a:buNone/>
              <a:defRPr/>
            </a:pP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词组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检索</a:t>
            </a: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2">
              <a:buNone/>
            </a:pPr>
            <a:endParaRPr lang="en-US" altLang="zh-CN" sz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2">
              <a:buNone/>
            </a:pPr>
            <a:r>
              <a:rPr lang="zh-CN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两个（含）以上词组精确检索需要用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"" </a:t>
            </a:r>
            <a:r>
              <a:rPr lang="zh-CN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，可与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组合使用</a:t>
            </a:r>
            <a:endParaRPr lang="zh-CN" altLang="en-US" sz="20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2" indent="273050">
              <a:buNone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geographic information science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 </a:t>
            </a:r>
          </a:p>
          <a:p>
            <a:pPr lvl="2" indent="273050"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ab(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information science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</a:t>
            </a:r>
            <a:r>
              <a:rPr lang="en-US" altLang="zh-CN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lvl="2" indent="273050">
              <a:buNone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ab(information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indent="273050">
              <a:buNone/>
            </a:pPr>
            <a:r>
              <a:rPr lang="en-US" altLang="zh-CN" sz="20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ab,ti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 speed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 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"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signal process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*" 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lvl="1" indent="273050">
              <a:buNone/>
            </a:pP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1" indent="273050"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注意：使用</a:t>
            </a:r>
            <a:r>
              <a:rPr lang="en-US" altLang="zh-CN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p/0</a:t>
            </a:r>
            <a:r>
              <a:rPr lang="zh-CN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系统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默认</a:t>
            </a:r>
            <a:r>
              <a:rPr lang="zh-CN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检索单复数等不同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形式</a:t>
            </a:r>
            <a:r>
              <a:rPr lang="zh-CN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，与使用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""</a:t>
            </a:r>
            <a:r>
              <a:rPr lang="zh-CN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和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zh-CN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稍有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区别。</a:t>
            </a: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(pressure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p/0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sensor)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(pressure-sensor)</a:t>
            </a:r>
          </a:p>
          <a:p>
            <a:pPr indent="0">
              <a:buNone/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pressure-sensor</a:t>
            </a:r>
            <a:r>
              <a:rPr lang="en-US" altLang="zh-CN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indent="0">
              <a:buNone/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pressure-sensor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0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0">
              <a:buNone/>
            </a:pP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0">
              <a:buNone/>
            </a:pP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20BC-6F03-480A-A985-A49CD8B288EE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629A-821D-4877-88B2-B87496D07B98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0920536" y="0"/>
            <a:ext cx="1256594" cy="71863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zh-CN" altLang="en-US" sz="4400" b="1" kern="1200" dirty="0">
                <a:ln w="11430"/>
                <a:solidFill>
                  <a:srgbClr val="9954CC"/>
                </a:soli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240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PQDT</a:t>
            </a:r>
            <a:endParaRPr lang="en-US" sz="240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1" name="Rectangle 3"/>
          <p:cNvSpPr>
            <a:spLocks noGrp="1" noChangeArrowheads="1"/>
          </p:cNvSpPr>
          <p:nvPr>
            <p:ph idx="1"/>
          </p:nvPr>
        </p:nvSpPr>
        <p:spPr>
          <a:xfrm>
            <a:off x="852544" y="977670"/>
            <a:ext cx="10356023" cy="5403658"/>
          </a:xfrm>
          <a:ln>
            <a:noFill/>
          </a:ln>
        </p:spPr>
        <p:txBody>
          <a:bodyPr>
            <a:normAutofit/>
          </a:bodyPr>
          <a:lstStyle/>
          <a:p>
            <a:pPr marL="933450" lvl="1"/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检索技巧总结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20BC-6F03-480A-A985-A49CD8B288EE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215-D649-4A44-9E51-3F6210743371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295119"/>
              </p:ext>
            </p:extLst>
          </p:nvPr>
        </p:nvGraphicFramePr>
        <p:xfrm>
          <a:off x="1055440" y="1556793"/>
          <a:ext cx="10585176" cy="4824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58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9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701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451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算符</a:t>
                      </a:r>
                    </a:p>
                  </a:txBody>
                  <a:tcPr marL="44269" marR="44269" marT="26562" marB="26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符号</a:t>
                      </a:r>
                    </a:p>
                  </a:txBody>
                  <a:tcPr marL="44269" marR="44269" marT="26562" marB="26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实例</a:t>
                      </a:r>
                    </a:p>
                  </a:txBody>
                  <a:tcPr marL="44269" marR="44269" marT="26562" marB="26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3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8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逻辑算符</a:t>
                      </a:r>
                    </a:p>
                  </a:txBody>
                  <a:tcPr marL="44269" marR="44269" marT="26562" marB="26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and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or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not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269" marR="44269" marT="26562" marB="26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digital and </a:t>
                      </a:r>
                      <a:r>
                        <a:rPr lang="en-US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signal=digital signal       pressure 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and sensor</a:t>
                      </a:r>
                      <a:r>
                        <a:rPr lang="en-US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*=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pressure sensor* 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assessment or evaluation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internet not intranet 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zh-CN" sz="16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慎用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44269" marR="44269" marT="26562" marB="26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3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66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截词符</a:t>
                      </a:r>
                    </a:p>
                  </a:txBody>
                  <a:tcPr marL="44269" marR="44269" marT="26562" marB="26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？</a:t>
                      </a:r>
                      <a:endParaRPr lang="en-US" altLang="zh-CN" sz="16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endParaRPr lang="en-US" altLang="zh-CN" sz="16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[*n]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269" marR="44269" marT="26562" marB="26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nurse?=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nurses+nursed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zh-CN" altLang="en-US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zh-CN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不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包括</a:t>
                      </a:r>
                      <a:r>
                        <a:rPr lang="en-US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nurse</a:t>
                      </a:r>
                      <a:r>
                        <a:rPr lang="zh-CN" altLang="en-US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    </a:t>
                      </a:r>
                      <a:r>
                        <a:rPr lang="en-US" sz="1600" kern="1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nurs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??=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nurse+nurses+nursed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repair*=</a:t>
                      </a:r>
                      <a:r>
                        <a:rPr lang="en-US" sz="1600" kern="1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repair+repairs+repairer+repairing+repairment</a:t>
                      </a:r>
                      <a:r>
                        <a:rPr lang="en-US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……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colo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*r=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color+colour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farm*=</a:t>
                      </a:r>
                      <a:r>
                        <a:rPr lang="en-US" sz="1600" kern="1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farm+farmer+farming+farms+farmers+farmland</a:t>
                      </a: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……</a:t>
                      </a:r>
                      <a:endParaRPr lang="en-US" sz="16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purif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[*7]= 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purify+ purified+ purifying+ purification</a:t>
                      </a:r>
                    </a:p>
                  </a:txBody>
                  <a:tcPr marL="44269" marR="44269" marT="26562" marB="26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3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44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位置算符</a:t>
                      </a:r>
                    </a:p>
                  </a:txBody>
                  <a:tcPr marL="44269" marR="44269" marT="26562" marB="26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n/n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p/n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269" marR="44269" marT="26562" marB="26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nursing n/3 education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nursing p/0 education=nursing-education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269" marR="44269" marT="26562" marB="26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3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7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词组检索</a:t>
                      </a:r>
                    </a:p>
                  </a:txBody>
                  <a:tcPr marL="44269" marR="44269" marT="26562" marB="26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""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269" marR="44269" marT="26562" marB="26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"geographic information science"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269" marR="44269" marT="26562" marB="26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3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625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字段检索</a:t>
                      </a:r>
                    </a:p>
                  </a:txBody>
                  <a:tcPr marL="44269" marR="44269" marT="26562" marB="26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au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ab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sch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yr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269" marR="44269" marT="26562" marB="26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au(</a:t>
                      </a:r>
                      <a:r>
                        <a:rPr lang="en-US" altLang="zh-CN" sz="160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Parh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Keshab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ab,ti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("high speed" and "signal process*" )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yr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(&gt;=2010)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269" marR="44269" marT="26562" marB="26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3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0920536" y="0"/>
            <a:ext cx="1256594" cy="71863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zh-CN" altLang="en-US" sz="4400" b="1" kern="1200" dirty="0">
                <a:ln w="11430"/>
                <a:solidFill>
                  <a:srgbClr val="9954CC"/>
                </a:soli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240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PQDT</a:t>
            </a:r>
            <a:endParaRPr lang="en-US" sz="240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69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15480" y="718638"/>
            <a:ext cx="8229600" cy="737180"/>
          </a:xfrm>
        </p:spPr>
        <p:txBody>
          <a:bodyPr>
            <a:normAutofit/>
          </a:bodyPr>
          <a:lstStyle/>
          <a:p>
            <a:pPr algn="l"/>
            <a:r>
              <a:rPr lang="zh-CN" alt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检索实例</a:t>
            </a:r>
            <a:endParaRPr lang="zh-CN" altLang="en-US" sz="30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1424" y="1628800"/>
            <a:ext cx="1296144" cy="4872034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单复数</a:t>
            </a:r>
            <a:endParaRPr lang="zh-CN" altLang="en-US" sz="18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</a:t>
            </a:r>
            <a:r>
              <a:rPr lang="en-US" altLang="zh-CN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(nurse)</a:t>
            </a: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zh-CN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比较级最高级</a:t>
            </a:r>
            <a:endParaRPr lang="zh-CN" altLang="en-US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</a:t>
            </a:r>
            <a:r>
              <a:rPr lang="en-US" altLang="zh-CN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(good)</a:t>
            </a:r>
            <a:endParaRPr lang="zh-CN" altLang="en-US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FAAB-0A48-4FBB-9E8E-FB433DF0296F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A704-2BE3-482C-AEDA-D51727B56CF3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1" y="27717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3" name="图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2207568" y="2771745"/>
            <a:ext cx="7272808" cy="410074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0920536" y="0"/>
            <a:ext cx="1256594" cy="71863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zh-CN" altLang="en-US" sz="4400" b="1" kern="1200" dirty="0">
                <a:ln w="11430"/>
                <a:solidFill>
                  <a:srgbClr val="9954CC"/>
                </a:soli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240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PQDT</a:t>
            </a:r>
            <a:endParaRPr lang="en-US" sz="240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164631" y="9398"/>
            <a:ext cx="7755905" cy="3730748"/>
            <a:chOff x="3164631" y="9398"/>
            <a:chExt cx="7755905" cy="3730748"/>
          </a:xfrm>
        </p:grpSpPr>
        <p:pic>
          <p:nvPicPr>
            <p:cNvPr id="1025" name="图片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4631" y="9398"/>
              <a:ext cx="7755905" cy="37307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直接连接符 8"/>
            <p:cNvCxnSpPr/>
            <p:nvPr/>
          </p:nvCxnSpPr>
          <p:spPr>
            <a:xfrm>
              <a:off x="6384032" y="2420888"/>
              <a:ext cx="14401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331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5977" y="1737207"/>
            <a:ext cx="1799623" cy="4358794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英美拼法</a:t>
            </a:r>
            <a:endParaRPr lang="en-US" altLang="zh-CN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</a:t>
            </a:r>
            <a:r>
              <a:rPr lang="en-US" altLang="zh-CN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(fiber)</a:t>
            </a: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单字符通配符？</a:t>
            </a:r>
          </a:p>
          <a:p>
            <a:pPr marL="0" indent="0">
              <a:buNone/>
            </a:pPr>
            <a:r>
              <a:rPr lang="en-US" altLang="zh-CN" sz="1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</a:t>
            </a:r>
            <a:r>
              <a:rPr lang="en-US" altLang="zh-CN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1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analy?e</a:t>
            </a:r>
            <a:r>
              <a:rPr lang="en-US" altLang="zh-CN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FAAB-0A48-4FBB-9E8E-FB433DF0296F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A704-2BE3-482C-AEDA-D51727B56CF3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1" y="27717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0920536" y="0"/>
            <a:ext cx="1256594" cy="71863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zh-CN" altLang="en-US" sz="4400" b="1" kern="1200" dirty="0">
                <a:ln w="11430"/>
                <a:solidFill>
                  <a:srgbClr val="9954CC"/>
                </a:soli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240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PQDT</a:t>
            </a:r>
            <a:endParaRPr lang="en-US" sz="240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877364" y="3129271"/>
            <a:ext cx="7798765" cy="3784848"/>
            <a:chOff x="2701966" y="3073152"/>
            <a:chExt cx="7798765" cy="3784848"/>
          </a:xfrm>
        </p:grpSpPr>
        <p:pic>
          <p:nvPicPr>
            <p:cNvPr id="10" name="图片 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701966" y="3073152"/>
              <a:ext cx="7798765" cy="37848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15" name="直接连接符 14"/>
            <p:cNvCxnSpPr/>
            <p:nvPr/>
          </p:nvCxnSpPr>
          <p:spPr>
            <a:xfrm>
              <a:off x="9480376" y="5805264"/>
              <a:ext cx="64807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8904312" y="4725144"/>
              <a:ext cx="64807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2284216" y="0"/>
            <a:ext cx="7700215" cy="4076275"/>
            <a:chOff x="3494741" y="47279"/>
            <a:chExt cx="7550350" cy="3885777"/>
          </a:xfrm>
        </p:grpSpPr>
        <p:pic>
          <p:nvPicPr>
            <p:cNvPr id="9" name="图片 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494741" y="47279"/>
              <a:ext cx="7550350" cy="388577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18" name="直接连接符 17"/>
            <p:cNvCxnSpPr/>
            <p:nvPr/>
          </p:nvCxnSpPr>
          <p:spPr>
            <a:xfrm>
              <a:off x="7320136" y="1916832"/>
              <a:ext cx="50405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4583832" y="3356992"/>
              <a:ext cx="50405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51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2490" y="1666403"/>
            <a:ext cx="1295457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截词符</a:t>
            </a:r>
            <a:endParaRPr lang="en-US" altLang="zh-CN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</a:t>
            </a:r>
            <a:r>
              <a:rPr lang="en-US" altLang="zh-CN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(assess*)</a:t>
            </a:r>
            <a:endParaRPr lang="en-US" altLang="zh-CN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截词符</a:t>
            </a:r>
            <a:endParaRPr lang="en-US" altLang="zh-CN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8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</a:t>
            </a:r>
            <a:r>
              <a:rPr lang="en-US" altLang="zh-CN" sz="1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18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colo</a:t>
            </a:r>
            <a:r>
              <a:rPr lang="en-US" altLang="zh-CN" sz="1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[*1]r</a:t>
            </a:r>
            <a:r>
              <a:rPr lang="en-US" altLang="zh-CN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CN" altLang="zh-CN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FAAB-0A48-4FBB-9E8E-FB433DF0296F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A704-2BE3-482C-AEDA-D51727B56CF3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1" y="27717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616366" y="25596"/>
            <a:ext cx="7462006" cy="417105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0920536" y="0"/>
            <a:ext cx="1256594" cy="71863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zh-CN" altLang="en-US" sz="4400" b="1" kern="1200" dirty="0">
                <a:ln w="11430"/>
                <a:solidFill>
                  <a:srgbClr val="9954CC"/>
                </a:soli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240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PQDT</a:t>
            </a:r>
            <a:endParaRPr lang="en-US" sz="240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159896" y="1525379"/>
            <a:ext cx="6734944" cy="5011927"/>
            <a:chOff x="3244175" y="3265734"/>
            <a:chExt cx="5911929" cy="346098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4175" y="3265734"/>
              <a:ext cx="5911929" cy="346098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12" name="直接连接符 11"/>
            <p:cNvCxnSpPr/>
            <p:nvPr/>
          </p:nvCxnSpPr>
          <p:spPr>
            <a:xfrm>
              <a:off x="6312024" y="6555542"/>
              <a:ext cx="432048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8472264" y="6555542"/>
              <a:ext cx="432048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31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9376" y="1628800"/>
            <a:ext cx="1584176" cy="3620571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截词符*</a:t>
            </a:r>
            <a:endParaRPr lang="en-US" altLang="zh-CN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</a:t>
            </a:r>
            <a:r>
              <a:rPr lang="en-US" altLang="zh-CN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(farm[*4])</a:t>
            </a: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FAAB-0A48-4FBB-9E8E-FB433DF0296F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A704-2BE3-482C-AEDA-D51727B56CF3}" type="slidenum">
              <a:rPr lang="zh-CN" altLang="en-US" smtClean="0"/>
              <a:pPr/>
              <a:t>26</a:t>
            </a:fld>
            <a:endParaRPr lang="zh-CN" alt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1" y="27717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4" name="图片 13"/>
          <p:cNvPicPr/>
          <p:nvPr/>
        </p:nvPicPr>
        <p:blipFill>
          <a:blip r:embed="rId2"/>
          <a:stretch>
            <a:fillRect/>
          </a:stretch>
        </p:blipFill>
        <p:spPr>
          <a:xfrm>
            <a:off x="2351583" y="0"/>
            <a:ext cx="9025003" cy="653730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0920536" y="0"/>
            <a:ext cx="1256594" cy="71863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zh-CN" altLang="en-US" sz="4400" b="1" kern="1200" dirty="0">
                <a:ln w="11430"/>
                <a:solidFill>
                  <a:srgbClr val="9954CC"/>
                </a:soli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240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PQDT</a:t>
            </a:r>
            <a:endParaRPr lang="en-US" sz="240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56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583832" y="84597"/>
            <a:ext cx="7492247" cy="3719820"/>
            <a:chOff x="3068249" y="18300"/>
            <a:chExt cx="7492247" cy="3719820"/>
          </a:xfrm>
        </p:grpSpPr>
        <p:grpSp>
          <p:nvGrpSpPr>
            <p:cNvPr id="2" name="组合 1"/>
            <p:cNvGrpSpPr/>
            <p:nvPr/>
          </p:nvGrpSpPr>
          <p:grpSpPr>
            <a:xfrm>
              <a:off x="3068249" y="18300"/>
              <a:ext cx="7492247" cy="3719820"/>
              <a:chOff x="4102160" y="620688"/>
              <a:chExt cx="8064896" cy="369713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02160" y="620688"/>
                <a:ext cx="8064896" cy="3697139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cxnSp>
            <p:nvCxnSpPr>
              <p:cNvPr id="17" name="直接连接符 16"/>
              <p:cNvCxnSpPr/>
              <p:nvPr/>
            </p:nvCxnSpPr>
            <p:spPr>
              <a:xfrm>
                <a:off x="4151784" y="908720"/>
                <a:ext cx="108012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9840416" y="2060848"/>
                <a:ext cx="1224136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9285040" y="2771745"/>
                <a:ext cx="1635496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8328248" y="3501008"/>
                <a:ext cx="864096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直接连接符 32"/>
            <p:cNvCxnSpPr/>
            <p:nvPr/>
          </p:nvCxnSpPr>
          <p:spPr>
            <a:xfrm>
              <a:off x="6814372" y="3624471"/>
              <a:ext cx="93610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7740" y="1662237"/>
            <a:ext cx="2547527" cy="1590733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精确检索</a:t>
            </a:r>
            <a:r>
              <a:rPr lang="it-IT" altLang="zh-CN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""</a:t>
            </a:r>
            <a:endParaRPr lang="en-US" altLang="zh-CN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</a:t>
            </a:r>
            <a:r>
              <a:rPr lang="en-US" altLang="zh-CN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(pressure sensor)</a:t>
            </a:r>
          </a:p>
          <a:p>
            <a:pPr marL="0" indent="0">
              <a:buNone/>
            </a:pPr>
            <a:r>
              <a:rPr lang="it-IT" altLang="zh-CN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ti("pressure sensor") </a:t>
            </a:r>
          </a:p>
          <a:p>
            <a:pPr marL="0" indent="0">
              <a:buNone/>
            </a:pPr>
            <a:r>
              <a:rPr lang="it-IT" altLang="zh-CN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ti("pressure sensor*")</a:t>
            </a:r>
            <a:endParaRPr lang="en-US" altLang="zh-CN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FAAB-0A48-4FBB-9E8E-FB433DF0296F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A704-2BE3-482C-AEDA-D51727B56CF3}" type="slidenum">
              <a:rPr lang="zh-CN" altLang="en-US" smtClean="0"/>
              <a:pPr/>
              <a:t>27</a:t>
            </a:fld>
            <a:endParaRPr lang="zh-CN" alt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1" y="27717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0920536" y="0"/>
            <a:ext cx="1256594" cy="71863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zh-CN" altLang="en-US" sz="4400" b="1" kern="1200" dirty="0">
                <a:ln w="11430"/>
                <a:solidFill>
                  <a:srgbClr val="9954CC"/>
                </a:soli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240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PQDT</a:t>
            </a:r>
            <a:endParaRPr lang="en-US" sz="240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691" y="908189"/>
            <a:ext cx="6093030" cy="4230532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9" name="组合 8"/>
          <p:cNvGrpSpPr/>
          <p:nvPr/>
        </p:nvGrpSpPr>
        <p:grpSpPr>
          <a:xfrm>
            <a:off x="87207" y="3673219"/>
            <a:ext cx="6408712" cy="2712498"/>
            <a:chOff x="119336" y="4159988"/>
            <a:chExt cx="6608812" cy="24164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336" y="4159988"/>
              <a:ext cx="6608812" cy="241648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19" name="直接连接符 18"/>
            <p:cNvCxnSpPr/>
            <p:nvPr/>
          </p:nvCxnSpPr>
          <p:spPr>
            <a:xfrm>
              <a:off x="191344" y="4437112"/>
              <a:ext cx="115212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5663952" y="5517232"/>
              <a:ext cx="106419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3957532" y="6197962"/>
              <a:ext cx="86409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305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9019" y="1328108"/>
            <a:ext cx="11525331" cy="507209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位置算符</a:t>
            </a:r>
            <a:r>
              <a:rPr lang="en-US" altLang="zh-CN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n/n</a:t>
            </a:r>
            <a:r>
              <a:rPr lang="zh-CN" altLang="en-US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1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p/n</a:t>
            </a:r>
            <a:endParaRPr lang="en-US" altLang="zh-CN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</a:t>
            </a:r>
            <a:r>
              <a:rPr lang="en-US" altLang="zh-CN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(nursing n/4 education)</a:t>
            </a:r>
          </a:p>
          <a:p>
            <a:pPr marL="0" indent="0">
              <a:buNone/>
            </a:pPr>
            <a:r>
              <a:rPr lang="en-US" altLang="zh-CN" sz="18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</a:t>
            </a:r>
            <a:r>
              <a:rPr lang="en-US" altLang="zh-CN" sz="1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(nursing </a:t>
            </a:r>
            <a:r>
              <a:rPr lang="en-US" altLang="zh-CN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p/4 education)</a:t>
            </a: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FAAB-0A48-4FBB-9E8E-FB433DF0296F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A704-2BE3-482C-AEDA-D51727B56CF3}" type="slidenum">
              <a:rPr lang="zh-CN" altLang="en-US" smtClean="0"/>
              <a:pPr/>
              <a:t>28</a:t>
            </a:fld>
            <a:endParaRPr lang="zh-CN" alt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1" y="27717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362" y="620688"/>
            <a:ext cx="6912768" cy="380454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48" y="2658842"/>
            <a:ext cx="6979556" cy="392908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0920536" y="0"/>
            <a:ext cx="1256594" cy="71863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zh-CN" altLang="en-US" sz="4400" b="1" kern="1200" dirty="0">
                <a:ln w="11430"/>
                <a:solidFill>
                  <a:srgbClr val="9954CC"/>
                </a:soli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240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PQDT</a:t>
            </a:r>
            <a:endParaRPr lang="en-US" sz="240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107004" y="1124744"/>
            <a:ext cx="151738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464152" y="2492896"/>
            <a:ext cx="158417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464152" y="2492896"/>
            <a:ext cx="152187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14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6" y="1746874"/>
            <a:ext cx="8503249" cy="480491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531" y="0"/>
            <a:ext cx="5656599" cy="565659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7339" y="908720"/>
            <a:ext cx="4788023" cy="838154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字段检索</a:t>
            </a:r>
            <a:endParaRPr lang="en-US" altLang="zh-CN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adv</a:t>
            </a:r>
            <a:r>
              <a:rPr lang="en-US" altLang="zh-CN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("</a:t>
            </a:r>
            <a:r>
              <a:rPr lang="en-US" altLang="zh-CN" sz="1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qiu</a:t>
            </a:r>
            <a:r>
              <a:rPr lang="en-US" altLang="zh-CN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yong</a:t>
            </a:r>
            <a:r>
              <a:rPr lang="en-US" altLang="zh-CN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") and </a:t>
            </a:r>
            <a:r>
              <a:rPr lang="en-US" altLang="zh-CN" sz="1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sch</a:t>
            </a:r>
            <a:r>
              <a:rPr lang="en-US" altLang="zh-CN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1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tsinghua</a:t>
            </a:r>
            <a:r>
              <a:rPr lang="en-US" altLang="zh-CN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FAAB-0A48-4FBB-9E8E-FB433DF0296F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A704-2BE3-482C-AEDA-D51727B56CF3}" type="slidenum">
              <a:rPr lang="zh-CN" altLang="en-US" smtClean="0"/>
              <a:pPr/>
              <a:t>29</a:t>
            </a:fld>
            <a:endParaRPr lang="zh-CN" alt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1" y="27717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0920536" y="0"/>
            <a:ext cx="1256594" cy="71863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zh-CN" altLang="en-US" sz="4400" b="1" kern="1200" dirty="0">
                <a:ln w="11430"/>
                <a:solidFill>
                  <a:srgbClr val="9954CC"/>
                </a:soli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240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PQDT</a:t>
            </a:r>
            <a:endParaRPr lang="en-US" sz="240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8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39516" y="2071679"/>
            <a:ext cx="8712968" cy="1470025"/>
          </a:xfrm>
        </p:spPr>
        <p:txBody>
          <a:bodyPr/>
          <a:lstStyle/>
          <a:p>
            <a:r>
              <a:rPr lang="zh-CN" altLang="en-US" dirty="0">
                <a:solidFill>
                  <a:srgbClr val="7030A0"/>
                </a:solidFill>
                <a:cs typeface="Times New Roman" panose="02020603050405020304" pitchFamily="18" charset="0"/>
              </a:rPr>
              <a:t>学位论文特点</a:t>
            </a:r>
            <a:r>
              <a:rPr lang="zh-CN" altLang="en-US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及数据库</a:t>
            </a:r>
            <a:endParaRPr lang="zh-CN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889" y="1844824"/>
            <a:ext cx="1719571" cy="4300233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字段检索</a:t>
            </a:r>
            <a:endParaRPr lang="en-US" altLang="zh-CN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au(</a:t>
            </a:r>
            <a:r>
              <a:rPr lang="en-US" altLang="zh-CN" sz="18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qiu</a:t>
            </a:r>
            <a:r>
              <a:rPr lang="en-US" altLang="zh-CN" sz="1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18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yong</a:t>
            </a:r>
            <a:r>
              <a:rPr lang="en-US" altLang="zh-CN" sz="1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au("</a:t>
            </a:r>
            <a:r>
              <a:rPr lang="en-US" altLang="zh-CN" sz="1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qiu</a:t>
            </a:r>
            <a:r>
              <a:rPr lang="en-US" altLang="zh-CN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yong</a:t>
            </a:r>
            <a:r>
              <a:rPr lang="en-US" altLang="zh-CN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")</a:t>
            </a: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FAAB-0A48-4FBB-9E8E-FB433DF0296F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A704-2BE3-482C-AEDA-D51727B56CF3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1" y="27717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359" y="590903"/>
            <a:ext cx="6165385" cy="516190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846" y="1546165"/>
            <a:ext cx="5981177" cy="533007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0920536" y="0"/>
            <a:ext cx="1256594" cy="71863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zh-CN" altLang="en-US" sz="4400" b="1" kern="1200" dirty="0">
                <a:ln w="11430"/>
                <a:solidFill>
                  <a:srgbClr val="9954CC"/>
                </a:soli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240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PQDT</a:t>
            </a:r>
            <a:endParaRPr lang="en-US" sz="240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19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16366" y="543044"/>
            <a:ext cx="10500291" cy="75646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综合运用</a:t>
            </a:r>
            <a:endParaRPr lang="en-US" altLang="zh-CN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</a:t>
            </a:r>
            <a:r>
              <a:rPr lang="en-US" altLang="zh-CN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("air transportation") and </a:t>
            </a:r>
            <a:r>
              <a:rPr lang="en-US" altLang="zh-CN" sz="1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ab,su</a:t>
            </a:r>
            <a:r>
              <a:rPr lang="en-US" altLang="zh-CN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(transportation planning‎) and </a:t>
            </a:r>
            <a:r>
              <a:rPr lang="en-US" altLang="zh-CN" sz="1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sch</a:t>
            </a:r>
            <a:r>
              <a:rPr lang="en-US" altLang="zh-CN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1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purdue</a:t>
            </a:r>
            <a:r>
              <a:rPr lang="en-US" altLang="zh-CN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or </a:t>
            </a:r>
            <a:r>
              <a:rPr lang="en-US" altLang="zh-CN" sz="1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berkeley</a:t>
            </a:r>
            <a:r>
              <a:rPr lang="en-US" altLang="zh-CN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or </a:t>
            </a:r>
            <a:r>
              <a:rPr lang="en-US" altLang="zh-CN" sz="1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california</a:t>
            </a:r>
            <a:r>
              <a:rPr lang="en-US" altLang="zh-CN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or </a:t>
            </a:r>
            <a:r>
              <a:rPr lang="en-US" altLang="zh-CN" sz="1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rochester</a:t>
            </a:r>
            <a:r>
              <a:rPr lang="en-US" altLang="zh-CN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FAAB-0A48-4FBB-9E8E-FB433DF0296F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A704-2BE3-482C-AEDA-D51727B56CF3}" type="slidenum">
              <a:rPr lang="zh-CN" altLang="en-US" smtClean="0"/>
              <a:pPr/>
              <a:t>31</a:t>
            </a:fld>
            <a:endParaRPr lang="zh-CN" alt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1" y="27717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0920536" y="0"/>
            <a:ext cx="1256594" cy="71863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zh-CN" altLang="en-US" sz="4400" b="1" kern="1200" dirty="0">
                <a:ln w="11430"/>
                <a:solidFill>
                  <a:srgbClr val="9954CC"/>
                </a:soli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240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PQDT</a:t>
            </a:r>
            <a:endParaRPr lang="en-US" sz="240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83432" y="1331244"/>
            <a:ext cx="10945216" cy="5194100"/>
            <a:chOff x="1343472" y="1971138"/>
            <a:chExt cx="9433048" cy="4532502"/>
          </a:xfrm>
        </p:grpSpPr>
        <p:pic>
          <p:nvPicPr>
            <p:cNvPr id="18" name="图片 1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343472" y="1971138"/>
              <a:ext cx="9433048" cy="453250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13" name="直接连接符 12"/>
            <p:cNvCxnSpPr/>
            <p:nvPr/>
          </p:nvCxnSpPr>
          <p:spPr>
            <a:xfrm>
              <a:off x="8054231" y="5837679"/>
              <a:ext cx="1368152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64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56440" y="124640"/>
            <a:ext cx="2135560" cy="232525"/>
          </a:xfrm>
        </p:spPr>
        <p:txBody>
          <a:bodyPr>
            <a:noAutofit/>
          </a:bodyPr>
          <a:lstStyle/>
          <a:p>
            <a:r>
              <a:rPr lang="en-US" altLang="zh-CN" sz="1800" dirty="0" smtClean="0">
                <a:latin typeface="+mn-ea"/>
                <a:ea typeface="+mn-ea"/>
              </a:rPr>
              <a:t>PQDT search tips</a:t>
            </a:r>
            <a:endParaRPr lang="zh-CN" altLang="en-US" sz="1800" dirty="0">
              <a:latin typeface="+mn-ea"/>
              <a:ea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FAAB-0A48-4FBB-9E8E-FB433DF0296F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A704-2BE3-482C-AEDA-D51727B56CF3}" type="slidenum">
              <a:rPr lang="zh-CN" altLang="en-US" smtClean="0"/>
              <a:pPr/>
              <a:t>32</a:t>
            </a:fld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811187" y="3482483"/>
            <a:ext cx="10297144" cy="3096344"/>
            <a:chOff x="827004" y="3303767"/>
            <a:chExt cx="10429875" cy="324802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004" y="3303767"/>
              <a:ext cx="10429875" cy="3248025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  <p:cxnSp>
          <p:nvCxnSpPr>
            <p:cNvPr id="10" name="直接连接符 9"/>
            <p:cNvCxnSpPr/>
            <p:nvPr/>
          </p:nvCxnSpPr>
          <p:spPr>
            <a:xfrm>
              <a:off x="851412" y="5013176"/>
              <a:ext cx="236426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1702825" y="603103"/>
            <a:ext cx="10128448" cy="3789098"/>
            <a:chOff x="1702825" y="603103"/>
            <a:chExt cx="10128448" cy="3789098"/>
          </a:xfrm>
        </p:grpSpPr>
        <p:grpSp>
          <p:nvGrpSpPr>
            <p:cNvPr id="13" name="组合 12"/>
            <p:cNvGrpSpPr/>
            <p:nvPr/>
          </p:nvGrpSpPr>
          <p:grpSpPr>
            <a:xfrm>
              <a:off x="1702825" y="603103"/>
              <a:ext cx="10128448" cy="3789098"/>
              <a:chOff x="1415480" y="476672"/>
              <a:chExt cx="10776520" cy="3669591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5480" y="476672"/>
                <a:ext cx="10776520" cy="3669591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</p:pic>
          <p:cxnSp>
            <p:nvCxnSpPr>
              <p:cNvPr id="9" name="直接连接符 8"/>
              <p:cNvCxnSpPr/>
              <p:nvPr/>
            </p:nvCxnSpPr>
            <p:spPr>
              <a:xfrm>
                <a:off x="1702825" y="3068960"/>
                <a:ext cx="2160927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直接连接符 7"/>
            <p:cNvCxnSpPr/>
            <p:nvPr/>
          </p:nvCxnSpPr>
          <p:spPr>
            <a:xfrm>
              <a:off x="1919536" y="1772816"/>
              <a:ext cx="186830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/>
          <p:cNvSpPr/>
          <p:nvPr/>
        </p:nvSpPr>
        <p:spPr>
          <a:xfrm>
            <a:off x="153795" y="2153834"/>
            <a:ext cx="1314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 smtClean="0">
                <a:solidFill>
                  <a:srgbClr val="FF0000"/>
                </a:solidFill>
                <a:cs typeface="Times New Roman" panose="02020603050405020304" pitchFamily="18" charset="0"/>
                <a:hlinkClick r:id="rId5"/>
              </a:rPr>
              <a:t>Search tips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203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D033-6109-4967-8A31-B01A854A415F}" type="slidenum">
              <a:rPr lang="en-US" altLang="zh-CN" smtClean="0"/>
              <a:pPr/>
              <a:t>33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D6EC-9D0E-4FBF-B0E0-3FE49FF6C9DC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587962" y="870391"/>
            <a:ext cx="99371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我的检索</a:t>
            </a:r>
            <a:r>
              <a:rPr lang="zh-CN" altLang="en-US" sz="3000" dirty="0">
                <a:solidFill>
                  <a:schemeClr val="tx1"/>
                </a:solidFill>
                <a:cs typeface="Times New Roman" pitchFamily="18" charset="0"/>
              </a:rPr>
              <a:t>（</a:t>
            </a:r>
            <a:r>
              <a:rPr lang="en-US" altLang="zh-CN" sz="3000" dirty="0">
                <a:solidFill>
                  <a:schemeClr val="tx1"/>
                </a:solidFill>
                <a:cs typeface="Times New Roman" pitchFamily="18" charset="0"/>
              </a:rPr>
              <a:t>My</a:t>
            </a:r>
            <a:r>
              <a:rPr lang="zh-CN" altLang="en-US" sz="3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zh-CN" sz="3000" dirty="0">
                <a:solidFill>
                  <a:schemeClr val="tx1"/>
                </a:solidFill>
                <a:cs typeface="Times New Roman" pitchFamily="18" charset="0"/>
              </a:rPr>
              <a:t>Research</a:t>
            </a:r>
            <a:r>
              <a:rPr lang="zh-CN" altLang="en-US" sz="3000" dirty="0">
                <a:solidFill>
                  <a:schemeClr val="tx1"/>
                </a:solidFill>
                <a:cs typeface="Times New Roman" pitchFamily="18" charset="0"/>
              </a:rPr>
              <a:t>）    </a:t>
            </a:r>
            <a:endParaRPr lang="en-US" altLang="zh-CN" sz="3000" dirty="0">
              <a:solidFill>
                <a:schemeClr val="tx1"/>
              </a:solidFill>
              <a:cs typeface="Times New Roman" pitchFamily="18" charset="0"/>
            </a:endParaRPr>
          </a:p>
          <a:p>
            <a:pPr lvl="1"/>
            <a:endParaRPr lang="en-US" altLang="zh-CN" sz="1200" dirty="0" smtClean="0">
              <a:solidFill>
                <a:schemeClr val="tx1"/>
              </a:solidFill>
              <a:latin typeface="+mn-ea"/>
              <a:ea typeface="+mn-ea"/>
              <a:cs typeface="Times New Roman" pitchFamily="18" charset="0"/>
            </a:endParaRPr>
          </a:p>
          <a:p>
            <a:pPr lvl="1"/>
            <a:r>
              <a:rPr lang="zh-CN" altLang="en-US" dirty="0" smtClean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注册账户，</a:t>
            </a:r>
            <a:r>
              <a:rPr lang="zh-CN" altLang="en-US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建立自己的</a:t>
            </a:r>
            <a:r>
              <a:rPr lang="en-US" altLang="zh-CN" dirty="0" smtClean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library,</a:t>
            </a:r>
            <a:r>
              <a:rPr lang="zh-CN" altLang="en-US" dirty="0" smtClean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设置文献管理软件</a:t>
            </a:r>
            <a:r>
              <a:rPr lang="en-US" altLang="zh-CN" dirty="0" err="1" smtClean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Refworks</a:t>
            </a:r>
            <a:r>
              <a:rPr lang="zh-CN" altLang="en-US" dirty="0" smtClean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，实现无缝链接。</a:t>
            </a:r>
            <a:endParaRPr lang="en-US" altLang="zh-CN" dirty="0">
              <a:solidFill>
                <a:schemeClr val="tx1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lvl="1"/>
            <a:r>
              <a:rPr lang="zh-CN" altLang="en-US" dirty="0" smtClean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保存</a:t>
            </a:r>
            <a:r>
              <a:rPr lang="zh-CN" altLang="en-US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、管理、组织</a:t>
            </a:r>
            <a:endParaRPr lang="en-US" altLang="zh-CN" dirty="0">
              <a:solidFill>
                <a:schemeClr val="tx1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保存检索策略、文献，</a:t>
            </a:r>
            <a:r>
              <a:rPr lang="zh-CN" altLang="en-US" dirty="0" smtClean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制定</a:t>
            </a:r>
            <a:r>
              <a:rPr lang="en-US" altLang="zh-CN" dirty="0" smtClean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Alert</a:t>
            </a:r>
            <a:r>
              <a:rPr lang="zh-CN" altLang="en-US" dirty="0" smtClean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和</a:t>
            </a:r>
            <a:r>
              <a:rPr lang="en-US" altLang="zh-CN" dirty="0" smtClean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RSS</a:t>
            </a:r>
            <a:r>
              <a:rPr lang="zh-CN" altLang="en-US" dirty="0" smtClean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推送</a:t>
            </a:r>
            <a:endParaRPr lang="en-US" altLang="zh-CN" dirty="0">
              <a:solidFill>
                <a:schemeClr val="tx1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lvl="1"/>
            <a:endParaRPr lang="en-US" altLang="zh-CN" sz="2600" dirty="0">
              <a:solidFill>
                <a:schemeClr val="tx1"/>
              </a:solidFill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0920536" y="0"/>
            <a:ext cx="1256594" cy="71863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zh-CN" altLang="en-US" sz="4400" b="1" kern="1200" dirty="0">
                <a:ln w="11430"/>
                <a:solidFill>
                  <a:srgbClr val="9954CC"/>
                </a:soli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PQDT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87962" y="2882343"/>
            <a:ext cx="8693563" cy="3975657"/>
            <a:chOff x="2190906" y="2721996"/>
            <a:chExt cx="8693563" cy="397565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0906" y="2721996"/>
              <a:ext cx="8693563" cy="397565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5" name="上箭头 14"/>
            <p:cNvSpPr/>
            <p:nvPr/>
          </p:nvSpPr>
          <p:spPr>
            <a:xfrm>
              <a:off x="10416480" y="3006829"/>
              <a:ext cx="288032" cy="233442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354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1412" y="1465208"/>
            <a:ext cx="11193645" cy="5072098"/>
          </a:xfrm>
        </p:spPr>
        <p:txBody>
          <a:bodyPr/>
          <a:lstStyle/>
          <a:p>
            <a:r>
              <a:rPr lang="en-US" altLang="zh-CN" sz="30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FirstSearch—WorldCatDissertations</a:t>
            </a:r>
            <a:endParaRPr lang="en-US" altLang="zh-CN" sz="30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61987" lvl="1" indent="0">
              <a:buNone/>
            </a:pPr>
            <a:endParaRPr lang="en-US" altLang="zh-CN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1987" lvl="1" indent="0">
              <a:buNone/>
            </a:pPr>
            <a:r>
              <a:rPr lang="en-US" altLang="zh-CN" sz="24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WorldCat</a:t>
            </a:r>
            <a:r>
              <a:rPr lang="zh-CN" altLang="en-US" sz="24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</a:t>
            </a:r>
            <a:r>
              <a:rPr lang="en-US" altLang="zh-CN" sz="24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OCLC</a:t>
            </a:r>
            <a:r>
              <a:rPr lang="zh-CN" altLang="en-US" sz="24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公司</a:t>
            </a:r>
            <a:r>
              <a:rPr lang="zh-CN" altLang="en-US" sz="2400" dirty="0" smtClean="0"/>
              <a:t>联机计算机图书馆中心</a:t>
            </a:r>
            <a:r>
              <a:rPr lang="en-US" altLang="zh-CN" sz="2400" dirty="0" smtClean="0"/>
              <a:t>(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Library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Center)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sz="2400" dirty="0"/>
              <a:t>在线编目联合</a:t>
            </a:r>
            <a:r>
              <a:rPr lang="zh-CN" altLang="en-US" sz="2400" dirty="0" smtClean="0"/>
              <a:t>目录，</a:t>
            </a:r>
            <a:r>
              <a:rPr lang="zh-CN" altLang="en-US" sz="24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世界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上最大的书目记录数据库</a:t>
            </a:r>
            <a:endParaRPr lang="en-US" alt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61987" lvl="1" indent="0">
              <a:buNone/>
            </a:pPr>
            <a:r>
              <a:rPr lang="en-US" altLang="zh-CN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WorldCatDissertations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包含了</a:t>
            </a:r>
            <a:r>
              <a:rPr lang="en-US" altLang="zh-CN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WorldCat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中所有的博硕士论文、以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OCLC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成员馆编目的论文为基础的出版物。</a:t>
            </a:r>
            <a:endParaRPr lang="en-US" alt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95350" lvl="1"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全部来自世界一流高校的图书馆博硕士论文。</a:t>
            </a:r>
            <a:endParaRPr lang="en-US" alt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95350" lvl="1"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覆盖所有学科。</a:t>
            </a:r>
            <a:endParaRPr lang="en-US" alt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95350" lvl="1"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题录，无</a:t>
            </a:r>
            <a:r>
              <a:rPr lang="zh-CN" altLang="en-US" sz="24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文摘。</a:t>
            </a:r>
            <a:endParaRPr lang="zh-CN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95350" lvl="1"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高级检索勾选“互联网资源”，可获近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20%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r>
              <a:rPr lang="zh-CN" altLang="en-US" sz="24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全文。</a:t>
            </a:r>
            <a:endParaRPr lang="en-US" alt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95350" lvl="1"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每天更新。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D033-6109-4967-8A31-B01A854A415F}" type="slidenum">
              <a:rPr lang="en-US" altLang="zh-CN" smtClean="0"/>
              <a:pPr/>
              <a:t>34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ADF7-929F-4464-81E5-A89DF4DACB1C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88488" y="0"/>
            <a:ext cx="1703512" cy="784280"/>
          </a:xfrm>
        </p:spPr>
        <p:txBody>
          <a:bodyPr>
            <a:noAutofit/>
          </a:bodyPr>
          <a:lstStyle/>
          <a:p>
            <a:r>
              <a:rPr lang="en-US" altLang="zh-CN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FirstSearch</a:t>
            </a:r>
            <a:endParaRPr lang="zh-CN" altLang="en-US" sz="2400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494" y="0"/>
            <a:ext cx="6725093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D033-6109-4967-8A31-B01A854A415F}" type="slidenum">
              <a:rPr lang="en-US" altLang="zh-CN" smtClean="0"/>
              <a:pPr/>
              <a:t>35</a:t>
            </a:fld>
            <a:endParaRPr lang="en-US" altLang="zh-CN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E35-F8E5-4530-8F50-A45D836FE2A4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88488" y="0"/>
            <a:ext cx="1703512" cy="784280"/>
          </a:xfrm>
        </p:spPr>
        <p:txBody>
          <a:bodyPr>
            <a:noAutofit/>
          </a:bodyPr>
          <a:lstStyle/>
          <a:p>
            <a:r>
              <a:rPr lang="en-US" altLang="zh-CN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FirstSearch</a:t>
            </a:r>
            <a:endParaRPr lang="zh-CN" altLang="en-US" sz="2400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51496" y="2007711"/>
            <a:ext cx="32126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/>
            <a:r>
              <a:rPr lang="en-US" altLang="zh-CN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1.</a:t>
            </a:r>
            <a:r>
              <a:rPr lang="zh-CN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基本</a:t>
            </a:r>
            <a:r>
              <a:rPr lang="zh-CN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检索、高级检索、专家检索。</a:t>
            </a:r>
            <a:endParaRPr lang="en-US" altLang="zh-CN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182563" indent="-182563"/>
            <a:r>
              <a:rPr lang="en-US" altLang="zh-CN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2.</a:t>
            </a:r>
            <a:r>
              <a:rPr lang="zh-CN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选择</a:t>
            </a:r>
            <a:r>
              <a:rPr lang="en-US" altLang="zh-CN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WorldCatDissertations</a:t>
            </a:r>
            <a:r>
              <a:rPr lang="zh-CN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，</a:t>
            </a:r>
            <a:endParaRPr lang="en-US" altLang="zh-CN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182563" indent="-182563"/>
            <a:r>
              <a:rPr lang="zh-CN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进入高级检索。</a:t>
            </a:r>
            <a:endParaRPr lang="en-US" altLang="zh-CN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182563" indent="-182563"/>
            <a:r>
              <a:rPr lang="en-US" altLang="zh-CN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  <a:r>
              <a:rPr lang="en-US" altLang="zh-CN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r>
              <a:rPr lang="zh-CN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选择检索词、检索字段等。</a:t>
            </a:r>
            <a:endParaRPr lang="en-US" altLang="zh-CN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182563" indent="-182563"/>
            <a:r>
              <a:rPr lang="en-US" altLang="zh-CN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4</a:t>
            </a:r>
            <a:r>
              <a:rPr lang="en-US" altLang="zh-CN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r>
              <a:rPr lang="zh-CN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限定字段的选择。</a:t>
            </a:r>
            <a:endParaRPr lang="en-US" altLang="zh-CN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182563" indent="-182563"/>
            <a:r>
              <a:rPr lang="en-US" altLang="zh-CN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5.</a:t>
            </a:r>
            <a:r>
              <a:rPr lang="zh-CN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勾选“</a:t>
            </a:r>
            <a:r>
              <a:rPr lang="en-US" altLang="zh-CN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Internet Resources</a:t>
            </a:r>
            <a:r>
              <a:rPr lang="zh-CN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”</a:t>
            </a:r>
            <a:endParaRPr lang="en-US" altLang="zh-CN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6528048" y="3284984"/>
            <a:ext cx="144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6456040" y="3789040"/>
            <a:ext cx="1728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528048" y="6741368"/>
            <a:ext cx="144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519936" y="1700808"/>
            <a:ext cx="144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968" y="16842"/>
            <a:ext cx="10292672" cy="670510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D033-6109-4967-8A31-B01A854A415F}" type="slidenum">
              <a:rPr lang="en-US" altLang="zh-CN" smtClean="0"/>
              <a:pPr/>
              <a:t>36</a:t>
            </a:fld>
            <a:endParaRPr lang="en-US" altLang="zh-CN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342D8-4375-47B9-A4BC-071B9DBB5825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88488" y="0"/>
            <a:ext cx="1703512" cy="784280"/>
          </a:xfrm>
        </p:spPr>
        <p:txBody>
          <a:bodyPr>
            <a:noAutofit/>
          </a:bodyPr>
          <a:lstStyle/>
          <a:p>
            <a:r>
              <a:rPr lang="en-US" altLang="zh-CN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FirstSearch</a:t>
            </a:r>
            <a:endParaRPr lang="zh-CN" altLang="en-US" sz="2400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" y="1671849"/>
            <a:ext cx="2423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812196" y="2071959"/>
            <a:ext cx="2423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8544272" y="1456406"/>
            <a:ext cx="31294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有文摘、有全文。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全文可来自网络、数据库，如</a:t>
            </a:r>
            <a:r>
              <a:rPr lang="en-US" altLang="zh-CN" dirty="0" smtClean="0">
                <a:solidFill>
                  <a:srgbClr val="FF0000"/>
                </a:solidFill>
              </a:rPr>
              <a:t>ProQuest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1" name="Rectangle 3"/>
          <p:cNvSpPr>
            <a:spLocks noGrp="1" noChangeArrowheads="1"/>
          </p:cNvSpPr>
          <p:nvPr>
            <p:ph idx="1"/>
          </p:nvPr>
        </p:nvSpPr>
        <p:spPr>
          <a:xfrm>
            <a:off x="886096" y="1556792"/>
            <a:ext cx="11186567" cy="4614024"/>
          </a:xfrm>
        </p:spPr>
        <p:txBody>
          <a:bodyPr>
            <a:normAutofit/>
          </a:bodyPr>
          <a:lstStyle/>
          <a:p>
            <a:pPr marL="450850" indent="-450850"/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全文获取</a:t>
            </a: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79450" lvl="1" indent="-231775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PQDT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r>
              <a:rPr lang="en-US" altLang="zh-CN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Full-text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Open Access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OA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endParaRPr lang="en-US" altLang="zh-CN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79450" lvl="2" indent="41275">
              <a:buNone/>
            </a:pPr>
            <a:r>
              <a:rPr lang="en-US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OA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的论文越来越多了。</a:t>
            </a: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79450" lvl="1" indent="-231775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PQDT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学位论文全文库</a:t>
            </a: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79450" lvl="2" indent="41275">
              <a:buNone/>
            </a:pP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国内若干图书馆、文献机构联合购买，集团内共享。</a:t>
            </a: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79450" lvl="2" indent="41275">
              <a:buNone/>
            </a:pPr>
            <a:r>
              <a:rPr lang="en-US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1950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至今。</a:t>
            </a: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79450" lvl="2" indent="41275">
              <a:buNone/>
            </a:pP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每年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组织荐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购，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全年随时提交，免费订购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大约三个月内能够在数据库中查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到全文。</a:t>
            </a: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79450" lvl="2" indent="41275">
              <a:buNone/>
            </a:pPr>
            <a:r>
              <a:rPr lang="zh-CN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资源荐购：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altLang="zh-CN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lib.tsinghua.edu.cn/dra/proquest</a:t>
            </a:r>
            <a:r>
              <a:rPr lang="zh-CN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zh-CN" altLang="en-US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79450" lvl="1" indent="-231775">
              <a:buFont typeface="Wingdings" panose="05000000000000000000" pitchFamily="2" charset="2"/>
              <a:buChar char="l"/>
            </a:pPr>
            <a:r>
              <a:rPr lang="en-US" altLang="zh-CN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FirstSearch</a:t>
            </a:r>
            <a:r>
              <a:rPr lang="en-US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20%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的全文</a:t>
            </a: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79450" lvl="1" indent="-231775"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其他免费站点</a:t>
            </a: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20BC-6F03-480A-A985-A49CD8B288EE}" type="slidenum">
              <a:rPr lang="en-US" altLang="zh-CN"/>
              <a:pPr/>
              <a:t>37</a:t>
            </a:fld>
            <a:endParaRPr lang="en-US" alt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EA8F-3415-487C-BEC3-5E5292BF0A9B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2955" y="0"/>
            <a:ext cx="1909045" cy="7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74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1" name="Rectangle 3"/>
          <p:cNvSpPr>
            <a:spLocks noGrp="1" noChangeArrowheads="1"/>
          </p:cNvSpPr>
          <p:nvPr>
            <p:ph idx="1"/>
          </p:nvPr>
        </p:nvSpPr>
        <p:spPr>
          <a:xfrm>
            <a:off x="851413" y="1628801"/>
            <a:ext cx="11077235" cy="388843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免费站点</a:t>
            </a:r>
            <a:endParaRPr lang="en-US" altLang="zh-CN" sz="2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l"/>
              <a:defRPr/>
            </a:pP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美国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博士论文档案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数据库（</a:t>
            </a:r>
            <a:r>
              <a:rPr lang="en-US" altLang="zh-CN" sz="27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American Doctoral Dissertations 1933-1955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23900" lvl="2" indent="0">
              <a:buNone/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EBSCO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公司。</a:t>
            </a: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23900" lvl="2" indent="0">
              <a:buNone/>
              <a:defRPr/>
            </a:pP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可以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通过浏览作者、主题、大学和出版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年，并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组配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检索，</a:t>
            </a:r>
            <a:r>
              <a:rPr lang="en-US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PDF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全文。</a:t>
            </a: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23900" lvl="2" indent="0">
              <a:buNone/>
              <a:defRPr/>
            </a:pP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l"/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NDLTD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学位论文库</a:t>
            </a: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23900" lvl="2" indent="0">
              <a:buNone/>
              <a:defRPr/>
            </a:pPr>
            <a:r>
              <a:rPr lang="en-US" altLang="zh-CN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Networked Digital Library of Theses and </a:t>
            </a:r>
            <a:r>
              <a:rPr lang="en-US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Dissertations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en-US" altLang="zh-CN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23900" lvl="2" indent="0">
              <a:buNone/>
              <a:defRPr/>
            </a:pP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美国国家自然科学基金的网上学位论文共建共享项目，包含全球十几家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成员。</a:t>
            </a:r>
            <a:endParaRPr lang="en-US" altLang="zh-CN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23900" lvl="2" indent="0">
              <a:buNone/>
              <a:defRPr/>
            </a:pP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检索工具</a:t>
            </a:r>
            <a:r>
              <a:rPr lang="en-US" altLang="zh-CN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Scirus</a:t>
            </a:r>
            <a:r>
              <a:rPr lang="en-US" altLang="zh-CN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ETD Search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或浏览</a:t>
            </a:r>
            <a:r>
              <a:rPr lang="en-US" altLang="zh-CN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VTLS </a:t>
            </a:r>
            <a:r>
              <a:rPr lang="en-US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Visualizer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23900" lvl="2" indent="0">
              <a:buNone/>
              <a:defRPr/>
            </a:pPr>
            <a:endParaRPr lang="en-US" altLang="zh-CN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l"/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MIT Theses</a:t>
            </a:r>
          </a:p>
          <a:p>
            <a:pPr marL="723900" lvl="2" indent="0">
              <a:buNone/>
              <a:defRPr/>
            </a:pPr>
            <a:r>
              <a:rPr lang="en-US" altLang="zh-CN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MIT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机构库</a:t>
            </a:r>
            <a:r>
              <a:rPr lang="en-US" altLang="zh-CN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DSpace@MIT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的一部分，从</a:t>
            </a:r>
            <a:r>
              <a:rPr lang="en-US" altLang="zh-CN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mid 1800s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到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现在。</a:t>
            </a:r>
            <a:endParaRPr lang="en-US" altLang="zh-CN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20BC-6F03-480A-A985-A49CD8B288EE}" type="slidenum">
              <a:rPr lang="en-US" altLang="zh-CN"/>
              <a:pPr/>
              <a:t>38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2AEB-7347-42DB-87B5-64AFBA7FDD38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954" y="1"/>
            <a:ext cx="1909045" cy="7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36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1" name="Rectangle 3"/>
          <p:cNvSpPr>
            <a:spLocks noGrp="1" noChangeArrowheads="1"/>
          </p:cNvSpPr>
          <p:nvPr>
            <p:ph idx="1"/>
          </p:nvPr>
        </p:nvSpPr>
        <p:spPr>
          <a:xfrm>
            <a:off x="886744" y="1484784"/>
            <a:ext cx="11305255" cy="4536504"/>
          </a:xfrm>
        </p:spPr>
        <p:txBody>
          <a:bodyPr>
            <a:normAutofit fontScale="85000" lnSpcReduction="20000"/>
          </a:bodyPr>
          <a:lstStyle/>
          <a:p>
            <a:pPr lvl="1">
              <a:buFont typeface="Wingdings" panose="05000000000000000000" pitchFamily="2" charset="2"/>
              <a:buChar char="l"/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Texas Digital Library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r>
              <a:rPr lang="en-US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Federated Electronic Theses and Dissertations </a:t>
            </a:r>
          </a:p>
          <a:p>
            <a:pPr marL="723900" lvl="2" indent="0">
              <a:buNone/>
              <a:defRPr/>
            </a:pPr>
            <a:r>
              <a:rPr lang="zh-CN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美国德克萨斯州多所大学的学位论文，有全文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23900" lvl="2" indent="0">
              <a:buNone/>
              <a:defRPr/>
            </a:pP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Theses Canada</a:t>
            </a:r>
          </a:p>
          <a:p>
            <a:pPr marL="723900" lvl="2" indent="0">
              <a:buNone/>
            </a:pPr>
            <a:r>
              <a:rPr lang="zh-CN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加拿大学位论文，电子论文有全文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23900" lvl="2" indent="0">
              <a:buNone/>
            </a:pP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Trove</a:t>
            </a:r>
          </a:p>
          <a:p>
            <a:pPr marL="723900" lvl="2" indent="0">
              <a:buNone/>
            </a:pP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澳大利亚国家图书馆学位论文，部分全文。</a:t>
            </a: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23900" lvl="2" indent="0">
              <a:buNone/>
            </a:pP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l"/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ETH </a:t>
            </a:r>
            <a:r>
              <a:rPr lang="en-US" altLang="zh-CN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Zurich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学位论文库</a:t>
            </a:r>
            <a:endParaRPr lang="en-US" altLang="zh-CN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23900" lvl="2" indent="0">
              <a:buNone/>
              <a:defRPr/>
            </a:pP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瑞士苏黎世联邦理工学院机构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库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，包含</a:t>
            </a:r>
            <a:r>
              <a:rPr lang="en-US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Doctoral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Master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Habilitation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Bachlor</a:t>
            </a:r>
            <a:r>
              <a:rPr lang="en-US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Theses 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zh-CN" altLang="zh-CN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</a:t>
            </a:r>
            <a:r>
              <a:rPr lang="zh-CN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全文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23900" lvl="2" indent="0">
              <a:buNone/>
              <a:defRPr/>
            </a:pPr>
            <a:endParaRPr lang="en-US" altLang="zh-CN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l"/>
              <a:defRPr/>
            </a:pPr>
            <a:r>
              <a:rPr lang="en-US" altLang="zh-CN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EThOS</a:t>
            </a:r>
            <a:endParaRPr lang="en-US" altLang="zh-CN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23900" lvl="2" indent="0">
              <a:buNone/>
              <a:defRPr/>
            </a:pP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英国图书馆学位论文，部分</a:t>
            </a:r>
            <a:r>
              <a:rPr lang="zh-CN" altLang="zh-CN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全文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。注册后才能下载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全文。</a:t>
            </a:r>
            <a:endParaRPr lang="en-US" altLang="zh-CN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27050" indent="-457200"/>
            <a:endParaRPr lang="en-US" altLang="zh-CN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20BC-6F03-480A-A985-A49CD8B288EE}" type="slidenum">
              <a:rPr lang="en-US" altLang="zh-CN"/>
              <a:pPr/>
              <a:t>39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2AEB-7347-42DB-87B5-64AFBA7FDD38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954" y="1"/>
            <a:ext cx="1909045" cy="7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61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1" name="Rectangle 3"/>
          <p:cNvSpPr>
            <a:spLocks noGrp="1" noChangeArrowheads="1"/>
          </p:cNvSpPr>
          <p:nvPr>
            <p:ph idx="1"/>
          </p:nvPr>
        </p:nvSpPr>
        <p:spPr>
          <a:xfrm>
            <a:off x="839416" y="692696"/>
            <a:ext cx="11017224" cy="5832648"/>
          </a:xfrm>
        </p:spPr>
        <p:txBody>
          <a:bodyPr>
            <a:normAutofit fontScale="92500" lnSpcReduction="10000"/>
          </a:bodyPr>
          <a:lstStyle/>
          <a:p>
            <a:pPr marL="450850" indent="-450850"/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学位论文特点</a:t>
            </a: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33450" lvl="1"/>
            <a:r>
              <a:rPr lang="zh-CN" altLang="en-US" dirty="0">
                <a:latin typeface="+mn-ea"/>
                <a:ea typeface="+mn-ea"/>
                <a:cs typeface="Times New Roman" panose="02020603050405020304" pitchFamily="18" charset="0"/>
              </a:rPr>
              <a:t>选题</a:t>
            </a:r>
          </a:p>
          <a:p>
            <a:pPr marL="1428750" lvl="2">
              <a:buNone/>
            </a:pPr>
            <a:r>
              <a:rPr lang="zh-CN" altLang="en-US" sz="2000" dirty="0">
                <a:latin typeface="+mn-ea"/>
                <a:ea typeface="+mn-ea"/>
                <a:cs typeface="Times New Roman" panose="02020603050405020304" pitchFamily="18" charset="0"/>
              </a:rPr>
              <a:t>选题新颖，具有独创性，多为前沿性的研究课题。</a:t>
            </a:r>
          </a:p>
          <a:p>
            <a:pPr marL="1428750" lvl="2">
              <a:buNone/>
            </a:pPr>
            <a:r>
              <a:rPr lang="zh-CN" altLang="en-US" sz="2000" dirty="0">
                <a:latin typeface="+mn-ea"/>
                <a:ea typeface="+mn-ea"/>
                <a:cs typeface="Times New Roman" panose="02020603050405020304" pitchFamily="18" charset="0"/>
              </a:rPr>
              <a:t>有一定的理论意义或实际应用价值。</a:t>
            </a:r>
          </a:p>
          <a:p>
            <a:pPr marL="933450" lvl="1"/>
            <a:r>
              <a:rPr lang="zh-CN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内容</a:t>
            </a:r>
          </a:p>
          <a:p>
            <a:pPr marL="1512887" lvl="2" indent="-342900">
              <a:buFont typeface="Wingdings" panose="05000000000000000000" pitchFamily="2" charset="2"/>
              <a:buChar char="l"/>
            </a:pPr>
            <a:r>
              <a:rPr lang="zh-CN" altLang="en-US" dirty="0">
                <a:latin typeface="+mn-ea"/>
                <a:ea typeface="+mn-ea"/>
                <a:cs typeface="Times New Roman" panose="02020603050405020304" pitchFamily="18" charset="0"/>
              </a:rPr>
              <a:t>文献调研全面</a:t>
            </a:r>
            <a:r>
              <a:rPr lang="zh-CN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。选题</a:t>
            </a:r>
            <a:r>
              <a:rPr lang="zh-CN" altLang="en-US" dirty="0">
                <a:latin typeface="+mn-ea"/>
                <a:ea typeface="+mn-ea"/>
                <a:cs typeface="Times New Roman" panose="02020603050405020304" pitchFamily="18" charset="0"/>
              </a:rPr>
              <a:t>、研究、撰写</a:t>
            </a:r>
            <a:r>
              <a:rPr lang="zh-CN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过程</a:t>
            </a:r>
            <a:r>
              <a:rPr lang="en-US" altLang="zh-CN" dirty="0" smtClean="0">
                <a:latin typeface="+mn-ea"/>
                <a:ea typeface="+mn-ea"/>
                <a:cs typeface="Times New Roman" panose="02020603050405020304" pitchFamily="18" charset="0"/>
              </a:rPr>
              <a:t>, </a:t>
            </a:r>
            <a:r>
              <a:rPr lang="zh-CN" altLang="en-US" dirty="0">
                <a:latin typeface="+mn-ea"/>
                <a:ea typeface="+mn-ea"/>
                <a:cs typeface="Times New Roman" panose="02020603050405020304" pitchFamily="18" charset="0"/>
              </a:rPr>
              <a:t>往往需要</a:t>
            </a:r>
            <a:r>
              <a:rPr lang="zh-CN" altLang="en-US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查阅</a:t>
            </a:r>
            <a:r>
              <a:rPr lang="zh-CN" altLang="en-US" dirty="0">
                <a:latin typeface="+mn-ea"/>
                <a:ea typeface="+mn-ea"/>
                <a:cs typeface="Times New Roman" panose="02020603050405020304" pitchFamily="18" charset="0"/>
              </a:rPr>
              <a:t>大量的国内外文献，并</a:t>
            </a:r>
            <a:r>
              <a:rPr lang="zh-CN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在论文开始对</a:t>
            </a:r>
            <a:r>
              <a:rPr lang="zh-CN" altLang="en-US" dirty="0">
                <a:latin typeface="+mn-ea"/>
                <a:ea typeface="+mn-ea"/>
                <a:cs typeface="Times New Roman" panose="02020603050405020304" pitchFamily="18" charset="0"/>
              </a:rPr>
              <a:t>课题</a:t>
            </a:r>
            <a:r>
              <a:rPr lang="zh-CN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的背景、现状</a:t>
            </a:r>
            <a:r>
              <a:rPr lang="zh-CN" altLang="en-US" dirty="0">
                <a:latin typeface="+mn-ea"/>
                <a:ea typeface="+mn-ea"/>
                <a:cs typeface="Times New Roman" panose="02020603050405020304" pitchFamily="18" charset="0"/>
              </a:rPr>
              <a:t>、亟待解决的问题和发展前景加以</a:t>
            </a:r>
            <a:r>
              <a:rPr lang="zh-CN" altLang="en-US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阐述</a:t>
            </a:r>
            <a:r>
              <a:rPr lang="zh-CN" altLang="en-US" dirty="0">
                <a:latin typeface="+mn-ea"/>
                <a:ea typeface="+mn-ea"/>
                <a:cs typeface="Times New Roman" panose="02020603050405020304" pitchFamily="18" charset="0"/>
              </a:rPr>
              <a:t>。</a:t>
            </a:r>
          </a:p>
          <a:p>
            <a:pPr marL="1512887" lvl="2" indent="-342900">
              <a:buFont typeface="Wingdings" panose="05000000000000000000" pitchFamily="2" charset="2"/>
              <a:buChar char="l"/>
            </a:pPr>
            <a:r>
              <a:rPr lang="zh-CN" altLang="en-US" dirty="0">
                <a:latin typeface="+mn-ea"/>
                <a:ea typeface="+mn-ea"/>
                <a:cs typeface="Times New Roman" panose="02020603050405020304" pitchFamily="18" charset="0"/>
              </a:rPr>
              <a:t>论述</a:t>
            </a:r>
            <a:r>
              <a:rPr lang="zh-CN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系统</a:t>
            </a:r>
            <a:r>
              <a:rPr lang="zh-CN" altLang="en-US" dirty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zh-CN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详尽。方法、过程、数据、结论等（主要指工科）。图文并茂，图表全面。</a:t>
            </a:r>
            <a:endParaRPr lang="zh-CN" altLang="en-US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1512887" lvl="2" indent="-342900"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大量的参考文献便于查找相关文献。</a:t>
            </a:r>
            <a:endParaRPr lang="en-US" altLang="zh-CN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806450" lvl="2" indent="-342900">
              <a:buNone/>
            </a:pPr>
            <a:r>
              <a:rPr lang="zh-CN" altLang="en-US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学术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价值：</a:t>
            </a:r>
            <a:r>
              <a:rPr lang="zh-CN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很高，参考意义大。</a:t>
            </a:r>
            <a:endParaRPr lang="zh-CN" altLang="en-US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806450">
              <a:buNone/>
            </a:pPr>
            <a:r>
              <a:rPr lang="zh-CN" altLang="en-US" sz="2000" dirty="0">
                <a:latin typeface="+mn-ea"/>
                <a:ea typeface="+mn-ea"/>
                <a:cs typeface="Times New Roman" panose="02020603050405020304" pitchFamily="18" charset="0"/>
              </a:rPr>
              <a:t>文献</a:t>
            </a:r>
            <a:r>
              <a:rPr lang="zh-CN" altLang="en-US" sz="2000" dirty="0" smtClean="0">
                <a:latin typeface="+mn-ea"/>
                <a:ea typeface="+mn-ea"/>
                <a:cs typeface="Times New Roman" panose="02020603050405020304" pitchFamily="18" charset="0"/>
              </a:rPr>
              <a:t>调研：</a:t>
            </a:r>
            <a:r>
              <a:rPr lang="zh-CN" altLang="en-US" sz="22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纵向跟踪</a:t>
            </a:r>
            <a:r>
              <a:rPr lang="zh-CN" altLang="en-US" sz="2200" dirty="0" smtClean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作者</a:t>
            </a:r>
            <a:r>
              <a:rPr lang="zh-CN" altLang="en-US" sz="22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（导师）的科研过程，</a:t>
            </a:r>
            <a:r>
              <a:rPr lang="zh-CN" altLang="en-US" sz="2200" dirty="0" smtClean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横向</a:t>
            </a:r>
            <a:r>
              <a:rPr lang="zh-CN" altLang="en-US" sz="22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了解主题某</a:t>
            </a:r>
            <a:r>
              <a:rPr lang="zh-CN" altLang="en-US" sz="2200" dirty="0" smtClean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领域</a:t>
            </a:r>
            <a:r>
              <a:rPr lang="zh-CN" altLang="en-US" sz="22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的</a:t>
            </a:r>
            <a:r>
              <a:rPr lang="zh-CN" altLang="en-US" sz="2200" dirty="0" smtClean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现状。</a:t>
            </a:r>
            <a:endParaRPr lang="en-US" altLang="zh-CN" sz="2200" dirty="0">
              <a:solidFill>
                <a:schemeClr val="tx1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806450" lvl="1" indent="-342900">
              <a:buClrTx/>
              <a:buSzPct val="110000"/>
              <a:buNone/>
            </a:pP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借鉴作用</a:t>
            </a:r>
            <a:r>
              <a:rPr lang="zh-CN" altLang="en-US" sz="2000" dirty="0" smtClean="0">
                <a:solidFill>
                  <a:srgbClr val="CC0000"/>
                </a:solidFill>
                <a:latin typeface="+mn-ea"/>
                <a:ea typeface="+mn-ea"/>
                <a:cs typeface="Times New Roman" panose="02020603050405020304" pitchFamily="18" charset="0"/>
              </a:rPr>
              <a:t>：</a:t>
            </a:r>
            <a:r>
              <a:rPr lang="zh-CN" altLang="en-US" sz="2200" dirty="0" smtClean="0">
                <a:latin typeface="+mn-ea"/>
                <a:ea typeface="+mn-ea"/>
                <a:cs typeface="Times New Roman" panose="02020603050405020304" pitchFamily="18" charset="0"/>
              </a:rPr>
              <a:t>写作</a:t>
            </a:r>
            <a:r>
              <a:rPr lang="zh-CN" altLang="en-US" sz="2200" dirty="0">
                <a:latin typeface="+mn-ea"/>
                <a:ea typeface="+mn-ea"/>
                <a:cs typeface="Times New Roman" panose="02020603050405020304" pitchFamily="18" charset="0"/>
              </a:rPr>
              <a:t>方法。</a:t>
            </a:r>
            <a:endParaRPr lang="en-US" altLang="zh-CN" sz="22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933450" lvl="1"/>
            <a:r>
              <a:rPr lang="zh-CN" altLang="en-US" dirty="0" smtClean="0">
                <a:cs typeface="Times New Roman" panose="02020603050405020304" pitchFamily="18" charset="0"/>
              </a:rPr>
              <a:t>收藏</a:t>
            </a:r>
            <a:endParaRPr lang="zh-CN" altLang="en-US" dirty="0">
              <a:cs typeface="Times New Roman" panose="02020603050405020304" pitchFamily="18" charset="0"/>
            </a:endParaRPr>
          </a:p>
          <a:p>
            <a:pPr marL="1428750" lvl="2">
              <a:buNone/>
            </a:pPr>
            <a:r>
              <a:rPr lang="zh-CN" altLang="en-US" dirty="0">
                <a:cs typeface="Times New Roman" panose="02020603050405020304" pitchFamily="18" charset="0"/>
              </a:rPr>
              <a:t>一般不公开出版，分散收藏，获取原文难。</a:t>
            </a:r>
            <a:endParaRPr lang="en-US" altLang="zh-CN" dirty="0">
              <a:cs typeface="Times New Roman" panose="02020603050405020304" pitchFamily="18" charset="0"/>
            </a:endParaRPr>
          </a:p>
          <a:p>
            <a:pPr marL="806450" lvl="1" indent="-342900">
              <a:buClrTx/>
              <a:buSzPct val="110000"/>
              <a:buNone/>
            </a:pPr>
            <a:endParaRPr lang="en-US" altLang="zh-CN" sz="22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20BC-6F03-480A-A985-A49CD8B288EE}" type="slidenum">
              <a:rPr lang="en-US" altLang="zh-CN"/>
              <a:pPr/>
              <a:t>4</a:t>
            </a:fld>
            <a:endParaRPr lang="en-US" altLang="zh-CN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83C-EBB1-4F43-8CFC-BDD7FE460A06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8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9376" y="1988840"/>
            <a:ext cx="11236413" cy="2508309"/>
          </a:xfrm>
        </p:spPr>
        <p:txBody>
          <a:bodyPr/>
          <a:lstStyle/>
          <a:p>
            <a:r>
              <a:rPr lang="zh-CN" altLang="en-US" dirty="0">
                <a:solidFill>
                  <a:srgbClr val="7030A0"/>
                </a:solidFill>
                <a:cs typeface="Times New Roman" panose="02020603050405020304" pitchFamily="18" charset="0"/>
              </a:rPr>
              <a:t>国内学位论文的检索</a:t>
            </a:r>
            <a:r>
              <a:rPr lang="en-US" altLang="zh-CN" dirty="0">
                <a:solidFill>
                  <a:srgbClr val="7030A0"/>
                </a:solidFill>
                <a:cs typeface="Times New Roman" panose="02020603050405020304" pitchFamily="18" charset="0"/>
              </a:rPr>
              <a:t/>
            </a:r>
            <a:br>
              <a:rPr lang="en-US" altLang="zh-CN" dirty="0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zh-CN" altLang="en-US" dirty="0">
                <a:solidFill>
                  <a:srgbClr val="7030A0"/>
                </a:solidFill>
                <a:cs typeface="Times New Roman" panose="02020603050405020304" pitchFamily="18" charset="0"/>
              </a:rPr>
              <a:t>及全文获取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1412" y="1556792"/>
            <a:ext cx="11312982" cy="4860072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中国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博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硕士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论文全文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数据库</a:t>
            </a:r>
            <a:endParaRPr lang="en-US" altLang="zh-CN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清华同方</a:t>
            </a:r>
            <a:r>
              <a:rPr lang="en-US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中国知网。</a:t>
            </a: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r>
              <a:rPr lang="en-US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1984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</a:t>
            </a:r>
            <a:r>
              <a:rPr lang="en-US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今。</a:t>
            </a: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基础科学、工程技术、农业、医学、哲学、人文、社会科学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等领域。</a:t>
            </a: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r>
              <a:rPr lang="en-US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418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家单位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的博士学位论文和</a:t>
            </a:r>
            <a:r>
              <a:rPr lang="en-US" altLang="zh-CN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654 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家单位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的优秀硕士学位论文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有全文。</a:t>
            </a:r>
            <a:r>
              <a:rPr lang="en-US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1" indent="-457200"/>
            <a:r>
              <a:rPr lang="zh-CN" altLang="en-US" sz="3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中国学位论文数据库</a:t>
            </a:r>
            <a:endParaRPr lang="en-US" altLang="zh-CN" sz="3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中国科技信息研究所</a:t>
            </a:r>
            <a:r>
              <a:rPr lang="en-US" altLang="zh-CN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万方数据。</a:t>
            </a:r>
            <a:endParaRPr lang="en-US" altLang="zh-CN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r>
              <a:rPr lang="en-US" altLang="zh-CN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1980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</a:t>
            </a:r>
            <a:r>
              <a:rPr lang="en-US" altLang="zh-CN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今。</a:t>
            </a:r>
            <a:endParaRPr lang="en-US" altLang="zh-CN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理学、工业技术、人文科学、社会科学、医药卫生、农业科学、交通运输、航空航天和环境科学等各学科领域。</a:t>
            </a:r>
          </a:p>
          <a:p>
            <a:pPr marL="355600" lvl="1" indent="0">
              <a:buNone/>
            </a:pPr>
            <a:r>
              <a:rPr lang="en-US" altLang="zh-CN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600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余所</a:t>
            </a:r>
            <a:r>
              <a:rPr lang="en-US" altLang="zh-CN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985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高校和</a:t>
            </a:r>
            <a:r>
              <a:rPr lang="en-US" altLang="zh-CN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211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重点高校、中科院、工程院、农科院、医科院、林科院等机构精选的博硕士论文</a:t>
            </a:r>
            <a:r>
              <a:rPr lang="zh-CN" altLang="en-US" kern="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en-US" altLang="zh-CN" kern="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r>
              <a:rPr lang="zh-CN" altLang="en-US" kern="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多数有文摘，无全文</a:t>
            </a:r>
            <a:r>
              <a:rPr lang="zh-CN" altLang="en-US" kern="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en-US" altLang="zh-CN" kern="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D033-6109-4967-8A31-B01A854A415F}" type="slidenum">
              <a:rPr lang="en-US" altLang="zh-CN" smtClean="0"/>
              <a:pPr/>
              <a:t>41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C25F-0A3E-49B0-AA89-5DC0D687CAE7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4452" y="1493000"/>
            <a:ext cx="11060911" cy="5076096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台湾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学术文献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数据库</a:t>
            </a:r>
            <a:endParaRPr lang="en-US" altLang="zh-CN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r>
              <a:rPr lang="en-US" altLang="zh-CN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2004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年起，台湾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顶尖高校的硕博士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论文。</a:t>
            </a: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繁简字体自动转换。</a:t>
            </a: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全文。</a:t>
            </a: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1"/>
            <a:endParaRPr lang="zh-CN" altLang="en-US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28637" indent="-457200"/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月旦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知识库</a:t>
            </a:r>
            <a:endParaRPr lang="en-US" altLang="zh-CN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收录了全球华文文献，包含博硕士论文等九类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文献。</a:t>
            </a: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学科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覆盖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法学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、教育、医疗卫生、金融保险、公共管理</a:t>
            </a:r>
            <a:r>
              <a:rPr lang="en-US" altLang="zh-CN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大领域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主要是浏览功能。有全文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，需要下载专门的浏览器</a:t>
            </a:r>
            <a:r>
              <a:rPr lang="en-US" altLang="zh-CN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Hyview</a:t>
            </a:r>
            <a:r>
              <a:rPr lang="en-US" altLang="zh-CN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Reader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民国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年。</a:t>
            </a: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12800" lvl="1" indent="-457200"/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28637" indent="-457200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CALIS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学位论文中心服务系统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一站式检索。</a:t>
            </a:r>
            <a:endParaRPr lang="en-US" altLang="zh-CN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可链接本馆订购的全文（</a:t>
            </a:r>
            <a:r>
              <a:rPr lang="en-US" altLang="zh-CN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CNKI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endParaRPr lang="en-US" altLang="zh-CN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例如</a:t>
            </a: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：检索“光纤温度传感器”</a:t>
            </a:r>
            <a:endParaRPr lang="en-US" altLang="zh-CN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“基于新型光纤温度传感器的电缆温度监测系统研究</a:t>
            </a:r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endParaRPr lang="zh-CN" altLang="en-US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FAAB-0A48-4FBB-9E8E-FB433DF0296F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A704-2BE3-482C-AEDA-D51727B56CF3}" type="slidenum">
              <a:rPr lang="zh-CN" altLang="en-US" smtClean="0"/>
              <a:pPr/>
              <a:t>42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075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1364" y="1556792"/>
            <a:ext cx="10275196" cy="3816424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zh-CN" alt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国家图书馆博士论文库</a:t>
            </a:r>
            <a:endParaRPr lang="en-US" altLang="zh-CN" sz="30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lvl="1" indent="0">
              <a:buNone/>
              <a:defRPr/>
            </a:pPr>
            <a:r>
              <a:rPr lang="zh-CN" altLang="en-US" sz="2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可浏览目录。</a:t>
            </a:r>
            <a:endParaRPr lang="en-US" altLang="zh-CN" sz="2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lvl="1" indent="0">
              <a:buNone/>
              <a:defRPr/>
            </a:pPr>
            <a:r>
              <a:rPr lang="zh-CN" altLang="en-US" sz="2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在线阅读</a:t>
            </a:r>
            <a:r>
              <a:rPr lang="en-US" altLang="zh-CN" sz="2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</a:t>
            </a:r>
            <a:r>
              <a:rPr lang="zh-CN" altLang="en-US" sz="2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页正文，正文以前的页码不计在内。</a:t>
            </a:r>
            <a:endParaRPr lang="en-US" altLang="zh-CN" sz="2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lvl="1" indent="0">
              <a:buNone/>
              <a:defRPr/>
            </a:pPr>
            <a:r>
              <a:rPr lang="zh-CN" altLang="en-US" sz="2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实名注册后可阅读原文</a:t>
            </a:r>
            <a:r>
              <a:rPr lang="zh-CN" altLang="en-US" sz="2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en-US" altLang="zh-CN" sz="26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US" altLang="zh-CN" sz="2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CN" alt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国家科技图书文献中心</a:t>
            </a:r>
          </a:p>
          <a:p>
            <a:pPr marL="355600" lvl="1" indent="0">
              <a:buNone/>
            </a:pPr>
            <a:r>
              <a:rPr lang="en-US" altLang="zh-CN" sz="2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1984</a:t>
            </a:r>
            <a:r>
              <a:rPr lang="zh-CN" altLang="en-US" sz="2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</a:t>
            </a:r>
            <a:r>
              <a:rPr lang="en-US" altLang="zh-CN" sz="2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zh-CN" altLang="en-US" sz="2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今。</a:t>
            </a:r>
          </a:p>
          <a:p>
            <a:pPr marL="355600" lvl="1" indent="0">
              <a:buNone/>
            </a:pPr>
            <a:r>
              <a:rPr lang="zh-CN" altLang="en-US" sz="2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高等院校、研究生院及研究院的硕士、博士和博士后论文。</a:t>
            </a:r>
          </a:p>
          <a:p>
            <a:pPr marL="355600" lvl="1" indent="0">
              <a:buNone/>
            </a:pPr>
            <a:r>
              <a:rPr lang="zh-CN" altLang="en-US" sz="2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自然科学为主，兼顾人文社会科学。</a:t>
            </a:r>
            <a:endParaRPr lang="en-US" altLang="zh-CN" sz="2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r>
              <a:rPr lang="zh-CN" altLang="en-US" sz="2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每季更新，年增加</a:t>
            </a:r>
            <a:r>
              <a:rPr lang="en-US" altLang="zh-CN" sz="2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CN" altLang="en-US" sz="2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万余篇。</a:t>
            </a:r>
            <a:endParaRPr lang="en-US" altLang="zh-CN" sz="2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r>
              <a:rPr lang="zh-CN" altLang="en-US" sz="2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全文需购买。</a:t>
            </a:r>
            <a:endParaRPr lang="en-US" altLang="zh-CN" sz="2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D033-6109-4967-8A31-B01A854A415F}" type="slidenum">
              <a:rPr lang="en-US" altLang="zh-CN" smtClean="0"/>
              <a:pPr/>
              <a:t>43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DE0E-194B-40B5-9E56-137A03E9E6A0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9019" y="1556792"/>
            <a:ext cx="10497568" cy="4320480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國立清華大學博碩士論文全文系統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民国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51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年（公元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1962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）至今，繁体字检索。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部分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全文。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链接到台湾联合大学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系统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博硕士论文系统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台湾联合大学系统博硕士论文系统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繁体字检索</a:t>
            </a:r>
            <a:endParaRPr lang="en-US" altLang="zh-CN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國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立交通、國立清华、國立中央、國立阳明四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所大学，可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查阅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文摘，部分全文。</a:t>
            </a:r>
            <a:endParaRPr lang="en-US" altLang="zh-CN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/>
            <a:endParaRPr lang="en-US" altLang="zh-CN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台湾人文及社会科学引文索引资料库</a:t>
            </a:r>
            <a:endParaRPr lang="en-US" altLang="zh-CN" b="1" dirty="0" smtClean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2000</a:t>
            </a:r>
            <a:r>
              <a:rPr lang="zh-CN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至今</a:t>
            </a:r>
            <a:endParaRPr lang="en-US" altLang="zh-CN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r>
              <a:rPr lang="zh-CN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台湾</a:t>
            </a: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地区及海外华人出版的人文及社会科学期刊、台湾地区博士论文及专书等</a:t>
            </a:r>
            <a:r>
              <a:rPr lang="zh-CN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r>
              <a:rPr lang="zh-CN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原始连接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链到</a:t>
            </a:r>
            <a:r>
              <a:rPr lang="zh-CN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原系统。</a:t>
            </a:r>
            <a:endParaRPr lang="en-US" altLang="zh-CN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D033-6109-4967-8A31-B01A854A415F}" type="slidenum">
              <a:rPr lang="en-US" altLang="zh-CN" smtClean="0"/>
              <a:pPr/>
              <a:t>44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BDD8-50E7-4CAB-9A52-13506B075C08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2803" y="1446677"/>
            <a:ext cx="11525331" cy="507209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altLang="zh-CN" dirty="0" err="1" smtClean="0">
                <a:solidFill>
                  <a:schemeClr val="tx1"/>
                </a:solidFill>
                <a:latin typeface="+mn-ea"/>
                <a:ea typeface="+mn-ea"/>
              </a:rPr>
              <a:t>台湾博硕士论文知识价值系统</a:t>
            </a:r>
            <a:endParaRPr lang="en-US" altLang="zh-CN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55600" lvl="1" indent="0">
              <a:buNone/>
            </a:pPr>
            <a:r>
              <a:rPr lang="en-US" altLang="zh-CN" dirty="0" smtClean="0">
                <a:latin typeface="+mn-ea"/>
                <a:ea typeface="+mn-ea"/>
              </a:rPr>
              <a:t>1958</a:t>
            </a:r>
            <a:r>
              <a:rPr lang="zh-CN" altLang="zh-CN" dirty="0">
                <a:latin typeface="+mn-ea"/>
                <a:ea typeface="+mn-ea"/>
              </a:rPr>
              <a:t>年</a:t>
            </a:r>
            <a:r>
              <a:rPr lang="zh-CN" altLang="zh-CN" dirty="0" smtClean="0">
                <a:latin typeface="+mn-ea"/>
                <a:ea typeface="+mn-ea"/>
              </a:rPr>
              <a:t>以来</a:t>
            </a:r>
            <a:r>
              <a:rPr lang="zh-CN" altLang="en-US" dirty="0">
                <a:latin typeface="+mn-ea"/>
                <a:ea typeface="+mn-ea"/>
              </a:rPr>
              <a:t>，</a:t>
            </a:r>
            <a:r>
              <a:rPr lang="zh-CN" altLang="zh-CN" dirty="0" smtClean="0">
                <a:latin typeface="+mn-ea"/>
                <a:ea typeface="+mn-ea"/>
              </a:rPr>
              <a:t>繁体字检索</a:t>
            </a:r>
            <a:r>
              <a:rPr lang="zh-CN" altLang="en-US" dirty="0" smtClean="0">
                <a:latin typeface="+mn-ea"/>
                <a:ea typeface="+mn-ea"/>
              </a:rPr>
              <a:t>。</a:t>
            </a:r>
            <a:endParaRPr lang="en-US" altLang="zh-CN" dirty="0" smtClean="0">
              <a:latin typeface="+mn-ea"/>
              <a:ea typeface="+mn-ea"/>
            </a:endParaRPr>
          </a:p>
          <a:p>
            <a:pPr marL="355600" lvl="1" indent="0">
              <a:buNone/>
            </a:pPr>
            <a:r>
              <a:rPr lang="zh-CN" altLang="zh-CN" dirty="0" smtClean="0">
                <a:latin typeface="+mn-ea"/>
                <a:ea typeface="+mn-ea"/>
              </a:rPr>
              <a:t>输入</a:t>
            </a:r>
            <a:r>
              <a:rPr lang="zh-CN" altLang="zh-CN" dirty="0">
                <a:latin typeface="+mn-ea"/>
                <a:ea typeface="+mn-ea"/>
              </a:rPr>
              <a:t>验证码后进入系统</a:t>
            </a:r>
            <a:r>
              <a:rPr lang="zh-CN" altLang="zh-CN" dirty="0" smtClean="0">
                <a:latin typeface="+mn-ea"/>
                <a:ea typeface="+mn-ea"/>
              </a:rPr>
              <a:t>，登录</a:t>
            </a:r>
            <a:r>
              <a:rPr lang="zh-CN" altLang="zh-CN" dirty="0">
                <a:latin typeface="+mn-ea"/>
                <a:ea typeface="+mn-ea"/>
              </a:rPr>
              <a:t>个人账号查看全文信息</a:t>
            </a:r>
            <a:r>
              <a:rPr lang="zh-CN" altLang="zh-CN" dirty="0" smtClean="0">
                <a:latin typeface="+mn-ea"/>
                <a:ea typeface="+mn-ea"/>
              </a:rPr>
              <a:t>。</a:t>
            </a:r>
            <a:endParaRPr lang="en-US" altLang="zh-CN" dirty="0" smtClean="0">
              <a:latin typeface="+mn-ea"/>
              <a:ea typeface="+mn-ea"/>
            </a:endParaRPr>
          </a:p>
          <a:p>
            <a:pPr lvl="1"/>
            <a:endParaRPr lang="zh-CN" altLang="zh-CN" dirty="0">
              <a:latin typeface="+mn-ea"/>
              <a:ea typeface="+mn-ea"/>
            </a:endParaRPr>
          </a:p>
          <a:p>
            <a:pPr lvl="0"/>
            <a:r>
              <a:rPr lang="en-US" altLang="zh-CN" dirty="0" err="1" smtClean="0">
                <a:solidFill>
                  <a:schemeClr val="tx1"/>
                </a:solidFill>
                <a:latin typeface="+mn-ea"/>
                <a:ea typeface="+mn-ea"/>
              </a:rPr>
              <a:t>师范校院联合博硕士论文系统</a:t>
            </a:r>
            <a:endParaRPr lang="en-US" altLang="zh-CN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355600" lvl="1" indent="0">
              <a:buNone/>
            </a:pPr>
            <a:r>
              <a:rPr lang="en-US" altLang="zh-CN" dirty="0" smtClean="0">
                <a:latin typeface="+mn-ea"/>
                <a:ea typeface="+mn-ea"/>
              </a:rPr>
              <a:t>1959</a:t>
            </a:r>
            <a:r>
              <a:rPr lang="zh-CN" altLang="zh-CN" dirty="0" smtClean="0">
                <a:latin typeface="+mn-ea"/>
                <a:ea typeface="+mn-ea"/>
              </a:rPr>
              <a:t>年</a:t>
            </a:r>
            <a:r>
              <a:rPr lang="zh-CN" altLang="en-US" dirty="0" smtClean="0">
                <a:latin typeface="+mn-ea"/>
                <a:ea typeface="+mn-ea"/>
              </a:rPr>
              <a:t>至今</a:t>
            </a:r>
            <a:r>
              <a:rPr lang="zh-CN" altLang="en-US" dirty="0">
                <a:latin typeface="+mn-ea"/>
                <a:ea typeface="+mn-ea"/>
              </a:rPr>
              <a:t>，</a:t>
            </a:r>
            <a:r>
              <a:rPr lang="zh-CN" altLang="zh-CN" dirty="0" smtClean="0">
                <a:latin typeface="+mn-ea"/>
                <a:ea typeface="+mn-ea"/>
              </a:rPr>
              <a:t>繁体字</a:t>
            </a:r>
            <a:r>
              <a:rPr lang="zh-CN" altLang="zh-CN" dirty="0">
                <a:latin typeface="+mn-ea"/>
                <a:ea typeface="+mn-ea"/>
              </a:rPr>
              <a:t>检索。</a:t>
            </a:r>
          </a:p>
          <a:p>
            <a:pPr marL="355600" lvl="1" indent="0">
              <a:buNone/>
            </a:pPr>
            <a:r>
              <a:rPr lang="zh-CN" altLang="zh-CN" dirty="0" smtClean="0">
                <a:latin typeface="+mn-ea"/>
                <a:ea typeface="+mn-ea"/>
              </a:rPr>
              <a:t>全文连接</a:t>
            </a:r>
            <a:r>
              <a:rPr lang="zh-CN" altLang="zh-CN" dirty="0">
                <a:latin typeface="+mn-ea"/>
                <a:ea typeface="+mn-ea"/>
              </a:rPr>
              <a:t>到来源学校的学位论文</a:t>
            </a:r>
            <a:r>
              <a:rPr lang="zh-CN" altLang="zh-CN" dirty="0" smtClean="0">
                <a:latin typeface="+mn-ea"/>
                <a:ea typeface="+mn-ea"/>
              </a:rPr>
              <a:t>数据库</a:t>
            </a:r>
            <a:endParaRPr lang="en-US" altLang="zh-CN" dirty="0" smtClean="0">
              <a:latin typeface="+mn-ea"/>
              <a:ea typeface="+mn-ea"/>
            </a:endParaRPr>
          </a:p>
          <a:p>
            <a:pPr marL="723900" lvl="2" indent="0">
              <a:buNone/>
            </a:pPr>
            <a:r>
              <a:rPr lang="zh-CN" altLang="zh-CN" sz="2300" dirty="0" smtClean="0">
                <a:latin typeface="+mn-ea"/>
                <a:ea typeface="+mn-ea"/>
              </a:rPr>
              <a:t>国立</a:t>
            </a:r>
            <a:r>
              <a:rPr lang="zh-CN" altLang="zh-CN" sz="2300" dirty="0">
                <a:latin typeface="+mn-ea"/>
                <a:ea typeface="+mn-ea"/>
              </a:rPr>
              <a:t>彰化</a:t>
            </a:r>
            <a:r>
              <a:rPr lang="zh-CN" altLang="zh-CN" sz="2300" dirty="0" smtClean="0">
                <a:latin typeface="+mn-ea"/>
                <a:ea typeface="+mn-ea"/>
              </a:rPr>
              <a:t>师范大学</a:t>
            </a:r>
            <a:endParaRPr lang="en-US" altLang="zh-CN" sz="2300" dirty="0" smtClean="0">
              <a:latin typeface="+mn-ea"/>
              <a:ea typeface="+mn-ea"/>
            </a:endParaRPr>
          </a:p>
          <a:p>
            <a:pPr marL="723900" lvl="2" indent="0">
              <a:buNone/>
            </a:pPr>
            <a:r>
              <a:rPr lang="zh-CN" altLang="zh-CN" sz="2300" dirty="0" smtClean="0">
                <a:latin typeface="+mn-ea"/>
                <a:ea typeface="+mn-ea"/>
              </a:rPr>
              <a:t>国立清华大学</a:t>
            </a:r>
            <a:endParaRPr lang="en-US" altLang="zh-CN" sz="2300" dirty="0" smtClean="0">
              <a:latin typeface="+mn-ea"/>
              <a:ea typeface="+mn-ea"/>
            </a:endParaRPr>
          </a:p>
          <a:p>
            <a:pPr marL="723900" lvl="2" indent="0">
              <a:buNone/>
            </a:pPr>
            <a:r>
              <a:rPr lang="zh-CN" altLang="zh-CN" sz="2300" dirty="0" smtClean="0">
                <a:latin typeface="+mn-ea"/>
                <a:ea typeface="+mn-ea"/>
              </a:rPr>
              <a:t>国立台中教育大学</a:t>
            </a:r>
            <a:endParaRPr lang="en-US" altLang="zh-CN" sz="2300" dirty="0" smtClean="0">
              <a:latin typeface="+mn-ea"/>
              <a:ea typeface="+mn-ea"/>
            </a:endParaRPr>
          </a:p>
          <a:p>
            <a:pPr marL="723900" lvl="2" indent="0">
              <a:buNone/>
            </a:pPr>
            <a:r>
              <a:rPr lang="zh-CN" altLang="zh-CN" sz="2300" dirty="0" smtClean="0">
                <a:latin typeface="+mn-ea"/>
                <a:ea typeface="+mn-ea"/>
              </a:rPr>
              <a:t>国立台湾师范大学</a:t>
            </a:r>
            <a:endParaRPr lang="en-US" altLang="zh-CN" sz="2300" dirty="0" smtClean="0">
              <a:latin typeface="+mn-ea"/>
              <a:ea typeface="+mn-ea"/>
            </a:endParaRPr>
          </a:p>
          <a:p>
            <a:pPr marL="723900" lvl="2" indent="0">
              <a:buNone/>
            </a:pPr>
            <a:r>
              <a:rPr lang="zh-CN" altLang="zh-CN" sz="2300" dirty="0" smtClean="0">
                <a:latin typeface="+mn-ea"/>
                <a:ea typeface="+mn-ea"/>
              </a:rPr>
              <a:t>台北市立大学</a:t>
            </a:r>
            <a:endParaRPr lang="en-US" altLang="zh-CN" sz="2300" dirty="0" smtClean="0">
              <a:latin typeface="+mn-ea"/>
              <a:ea typeface="+mn-ea"/>
            </a:endParaRPr>
          </a:p>
          <a:p>
            <a:pPr lvl="0"/>
            <a:endParaRPr lang="en-US" altLang="zh-CN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lvl="0"/>
            <a:r>
              <a:rPr lang="en-US" altLang="zh-CN" dirty="0" smtClean="0">
                <a:solidFill>
                  <a:schemeClr val="tx1"/>
                </a:solidFill>
                <a:latin typeface="+mn-ea"/>
                <a:ea typeface="+mn-ea"/>
              </a:rPr>
              <a:t>中国文化研究论文目录</a:t>
            </a:r>
            <a:r>
              <a:rPr lang="en-US" altLang="zh-CN" dirty="0">
                <a:solidFill>
                  <a:schemeClr val="tx1"/>
                </a:solidFill>
                <a:latin typeface="+mn-ea"/>
                <a:ea typeface="+mn-ea"/>
              </a:rPr>
              <a:t>（1946-1979</a:t>
            </a:r>
            <a:r>
              <a:rPr lang="en-US" altLang="zh-CN" dirty="0" smtClean="0">
                <a:solidFill>
                  <a:schemeClr val="tx1"/>
                </a:solidFill>
                <a:latin typeface="+mn-ea"/>
                <a:ea typeface="+mn-ea"/>
              </a:rPr>
              <a:t>）</a:t>
            </a:r>
          </a:p>
          <a:p>
            <a:pPr marL="355600" lvl="1" indent="0">
              <a:buNone/>
            </a:pPr>
            <a:r>
              <a:rPr lang="zh-CN" altLang="zh-CN" dirty="0">
                <a:latin typeface="+mn-ea"/>
                <a:ea typeface="+mn-ea"/>
              </a:rPr>
              <a:t>进入“收編書刊瀏覽</a:t>
            </a:r>
            <a:r>
              <a:rPr lang="zh-CN" altLang="zh-CN" dirty="0" smtClean="0">
                <a:latin typeface="+mn-ea"/>
                <a:ea typeface="+mn-ea"/>
              </a:rPr>
              <a:t>”</a:t>
            </a:r>
            <a:r>
              <a:rPr lang="en-US" altLang="zh-CN" dirty="0" smtClean="0">
                <a:latin typeface="+mn-ea"/>
                <a:ea typeface="+mn-ea"/>
              </a:rPr>
              <a:t>—&gt;</a:t>
            </a:r>
            <a:r>
              <a:rPr lang="zh-CN" altLang="en-US" dirty="0" smtClean="0">
                <a:latin typeface="+mn-ea"/>
                <a:ea typeface="+mn-ea"/>
              </a:rPr>
              <a:t>“学位论文”，点击机构后可直接浏览</a:t>
            </a:r>
            <a:r>
              <a:rPr lang="zh-CN" altLang="zh-CN" dirty="0" smtClean="0">
                <a:latin typeface="+mn-ea"/>
                <a:ea typeface="+mn-ea"/>
              </a:rPr>
              <a:t>。</a:t>
            </a:r>
            <a:endParaRPr lang="en-US" altLang="zh-CN" dirty="0" smtClean="0">
              <a:latin typeface="+mn-ea"/>
              <a:ea typeface="+mn-ea"/>
            </a:endParaRPr>
          </a:p>
          <a:p>
            <a:pPr marL="355600" lvl="1" indent="0">
              <a:buNone/>
            </a:pPr>
            <a:r>
              <a:rPr lang="zh-CN" altLang="zh-CN" dirty="0" smtClean="0">
                <a:latin typeface="+mn-ea"/>
                <a:ea typeface="+mn-ea"/>
              </a:rPr>
              <a:t>研究</a:t>
            </a:r>
            <a:r>
              <a:rPr lang="zh-CN" altLang="zh-CN" dirty="0">
                <a:latin typeface="+mn-ea"/>
                <a:ea typeface="+mn-ea"/>
              </a:rPr>
              <a:t>中国文化的单篇论著</a:t>
            </a:r>
            <a:r>
              <a:rPr lang="zh-CN" altLang="zh-CN" dirty="0" smtClean="0">
                <a:latin typeface="+mn-ea"/>
                <a:ea typeface="+mn-ea"/>
              </a:rPr>
              <a:t>。</a:t>
            </a:r>
            <a:endParaRPr lang="zh-CN" altLang="zh-CN" dirty="0">
              <a:latin typeface="+mn-ea"/>
              <a:ea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FAAB-0A48-4FBB-9E8E-FB433DF0296F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A704-2BE3-482C-AEDA-D51727B56CF3}" type="slidenum">
              <a:rPr lang="zh-CN" altLang="en-US" smtClean="0"/>
              <a:pPr/>
              <a:t>45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952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0564" y="1628800"/>
            <a:ext cx="11161240" cy="4464496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altLang="zh-CN" sz="46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香港大学学术库（The</a:t>
            </a:r>
            <a:r>
              <a:rPr lang="en-US" altLang="zh-CN" sz="46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HK Scholars </a:t>
            </a:r>
            <a:r>
              <a:rPr lang="en-US" altLang="zh-CN" sz="46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Hub）之</a:t>
            </a:r>
            <a:r>
              <a:rPr lang="en-US" altLang="zh-CN" sz="4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Theses</a:t>
            </a:r>
            <a:endParaRPr lang="en-US" altLang="zh-CN" sz="46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r>
              <a:rPr lang="en-US" altLang="zh-CN" sz="4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1941</a:t>
            </a:r>
            <a:r>
              <a:rPr lang="zh-CN" altLang="zh-CN" sz="4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－，部分全文。</a:t>
            </a:r>
            <a:endParaRPr lang="en-US" altLang="zh-CN" sz="4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endParaRPr lang="zh-CN" altLang="zh-CN" sz="34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CN" sz="4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香港中文大学博硕士论文库（CUHK</a:t>
            </a:r>
            <a:r>
              <a:rPr lang="en-US" altLang="zh-CN" sz="4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Electronic Theses &amp; Dissertations Collection）</a:t>
            </a:r>
          </a:p>
          <a:p>
            <a:pPr marL="355600" lvl="1" indent="0">
              <a:buNone/>
            </a:pPr>
            <a:r>
              <a:rPr lang="en-US" altLang="zh-C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1976</a:t>
            </a:r>
            <a:r>
              <a:rPr lang="zh-CN" altLang="zh-C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zh-CN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，有</a:t>
            </a:r>
            <a:r>
              <a:rPr lang="zh-CN" altLang="zh-C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全文。</a:t>
            </a:r>
            <a:endParaRPr lang="en-US" altLang="zh-CN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endParaRPr lang="zh-CN" altLang="zh-CN" sz="3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lang="en-US" altLang="zh-CN" sz="4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香港科技大学学位论文（HKUST</a:t>
            </a:r>
            <a:r>
              <a:rPr lang="en-US" altLang="zh-CN" sz="4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Electronic Theses）</a:t>
            </a:r>
          </a:p>
          <a:p>
            <a:pPr marL="355600" lvl="1" indent="0">
              <a:buNone/>
            </a:pPr>
            <a:r>
              <a:rPr lang="en-US" altLang="zh-C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2002</a:t>
            </a:r>
            <a:r>
              <a:rPr lang="zh-CN" altLang="zh-C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－，大部分全文。</a:t>
            </a:r>
            <a:endParaRPr lang="en-US" altLang="zh-CN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endParaRPr lang="zh-CN" altLang="zh-CN" sz="3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lang="en-US" altLang="zh-CN" sz="4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香港城市大学学位论文（CityU</a:t>
            </a:r>
            <a:r>
              <a:rPr lang="en-US" altLang="zh-CN" sz="4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Theses Online）</a:t>
            </a:r>
          </a:p>
          <a:p>
            <a:pPr marL="355600" lvl="1" indent="0">
              <a:buNone/>
            </a:pPr>
            <a:r>
              <a:rPr lang="en-US" altLang="zh-C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1990</a:t>
            </a:r>
            <a:r>
              <a:rPr lang="zh-CN" altLang="zh-CN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－，可</a:t>
            </a:r>
            <a:r>
              <a:rPr lang="en-US" altLang="zh-C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zh-CN" altLang="zh-C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获取的全文。</a:t>
            </a:r>
            <a:endParaRPr lang="en-US" altLang="zh-CN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endParaRPr lang="zh-CN" altLang="zh-CN" sz="3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lang="en-US" altLang="zh-CN" sz="4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香港浸会大学学位论文（ETDs</a:t>
            </a:r>
            <a:r>
              <a:rPr lang="en-US" altLang="zh-CN" sz="4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  <a:p>
            <a:pPr marL="355600" lvl="1" indent="0">
              <a:buNone/>
            </a:pPr>
            <a:r>
              <a:rPr lang="en-US" altLang="zh-C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1991</a:t>
            </a:r>
            <a:r>
              <a:rPr lang="zh-CN" altLang="zh-C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－，</a:t>
            </a:r>
            <a:r>
              <a:rPr lang="en-US" altLang="zh-C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zh-CN" altLang="zh-C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年之后的文献可以</a:t>
            </a:r>
            <a:r>
              <a:rPr lang="en-US" altLang="zh-C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zh-CN" altLang="zh-C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获取全文。</a:t>
            </a:r>
            <a:endParaRPr lang="en-US" altLang="zh-CN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FAAB-0A48-4FBB-9E8E-FB433DF0296F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A704-2BE3-482C-AEDA-D51727B56CF3}" type="slidenum">
              <a:rPr lang="zh-CN" altLang="en-US" smtClean="0"/>
              <a:pPr/>
              <a:t>46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98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9019" y="1124744"/>
            <a:ext cx="10793106" cy="5112568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清华大学学位论文</a:t>
            </a:r>
            <a:endParaRPr lang="en-US" altLang="zh-CN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学位</a:t>
            </a:r>
            <a:r>
              <a:rPr lang="zh-CN" altLang="en-US" dirty="0">
                <a:latin typeface="+mn-ea"/>
                <a:ea typeface="+mn-ea"/>
                <a:cs typeface="Times New Roman" panose="02020603050405020304" pitchFamily="18" charset="0"/>
              </a:rPr>
              <a:t>论文</a:t>
            </a:r>
            <a:r>
              <a:rPr lang="zh-CN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服务系统</a:t>
            </a:r>
            <a:endParaRPr lang="en-US" altLang="zh-CN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723900" lvl="2" indent="0">
              <a:buNone/>
            </a:pPr>
            <a:r>
              <a:rPr lang="en-US" altLang="zh-CN" sz="2000" dirty="0" smtClean="0">
                <a:latin typeface="+mn-ea"/>
                <a:ea typeface="+mn-ea"/>
                <a:cs typeface="Times New Roman" panose="02020603050405020304" pitchFamily="18" charset="0"/>
              </a:rPr>
              <a:t>1980</a:t>
            </a:r>
            <a:r>
              <a:rPr lang="zh-CN" altLang="en-US" sz="2000" dirty="0" smtClean="0">
                <a:latin typeface="+mn-ea"/>
                <a:ea typeface="+mn-ea"/>
                <a:cs typeface="Times New Roman" panose="02020603050405020304" pitchFamily="18" charset="0"/>
              </a:rPr>
              <a:t>年（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答辩日</a:t>
            </a:r>
            <a:r>
              <a:rPr lang="zh-CN" altLang="en-US" sz="2000" dirty="0" smtClean="0">
                <a:latin typeface="+mn-ea"/>
                <a:ea typeface="+mn-ea"/>
                <a:cs typeface="Times New Roman" panose="02020603050405020304" pitchFamily="18" charset="0"/>
              </a:rPr>
              <a:t>）以来公开的论文。</a:t>
            </a:r>
            <a:endParaRPr lang="en-US" altLang="zh-CN" sz="20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723900" lvl="2" indent="0">
              <a:buNone/>
            </a:pPr>
            <a:r>
              <a:rPr lang="zh-CN" altLang="en-US" sz="2000" dirty="0">
                <a:latin typeface="+mn-ea"/>
                <a:ea typeface="+mn-ea"/>
                <a:cs typeface="Times New Roman" panose="02020603050405020304" pitchFamily="18" charset="0"/>
              </a:rPr>
              <a:t>水木搜索</a:t>
            </a:r>
            <a:r>
              <a:rPr lang="zh-CN" altLang="en-US" sz="2000" dirty="0" smtClean="0">
                <a:latin typeface="+mn-ea"/>
                <a:ea typeface="+mn-ea"/>
                <a:cs typeface="Times New Roman" panose="02020603050405020304" pitchFamily="18" charset="0"/>
              </a:rPr>
              <a:t>可检索</a:t>
            </a:r>
            <a:r>
              <a:rPr lang="en-US" altLang="zh-CN" sz="2000" dirty="0" smtClean="0">
                <a:latin typeface="+mn-ea"/>
                <a:ea typeface="+mn-ea"/>
                <a:cs typeface="Times New Roman" panose="02020603050405020304" pitchFamily="18" charset="0"/>
              </a:rPr>
              <a:t>1981</a:t>
            </a:r>
            <a:r>
              <a:rPr lang="zh-CN" altLang="en-US" sz="2000" dirty="0" smtClean="0">
                <a:latin typeface="+mn-ea"/>
                <a:ea typeface="+mn-ea"/>
                <a:cs typeface="Times New Roman" panose="02020603050405020304" pitchFamily="18" charset="0"/>
              </a:rPr>
              <a:t>年</a:t>
            </a:r>
            <a:r>
              <a:rPr lang="zh-CN" altLang="en-US" sz="2000" dirty="0">
                <a:latin typeface="+mn-ea"/>
                <a:ea typeface="+mn-ea"/>
                <a:cs typeface="Times New Roman" panose="02020603050405020304" pitchFamily="18" charset="0"/>
              </a:rPr>
              <a:t>以来公开的博硕士论文书目信息</a:t>
            </a:r>
            <a:r>
              <a:rPr lang="zh-CN" altLang="en-US" sz="2000" dirty="0" smtClean="0">
                <a:latin typeface="+mn-ea"/>
                <a:ea typeface="+mn-ea"/>
                <a:cs typeface="Times New Roman" panose="02020603050405020304" pitchFamily="18" charset="0"/>
              </a:rPr>
              <a:t>，链接到</a:t>
            </a:r>
            <a:r>
              <a:rPr lang="zh-CN" altLang="en-US" sz="2000" dirty="0">
                <a:latin typeface="+mn-ea"/>
                <a:ea typeface="+mn-ea"/>
                <a:cs typeface="Times New Roman" panose="02020603050405020304" pitchFamily="18" charset="0"/>
              </a:rPr>
              <a:t>本</a:t>
            </a:r>
            <a:r>
              <a:rPr lang="zh-CN" altLang="en-US" sz="2000" dirty="0" smtClean="0">
                <a:latin typeface="+mn-ea"/>
                <a:ea typeface="+mn-ea"/>
                <a:cs typeface="Times New Roman" panose="02020603050405020304" pitchFamily="18" charset="0"/>
              </a:rPr>
              <a:t>系统可直接查看论文信息、下载全文。</a:t>
            </a:r>
            <a:endParaRPr lang="en-US" altLang="zh-CN" sz="20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723900" lvl="2" indent="0">
              <a:buNone/>
            </a:pPr>
            <a:r>
              <a:rPr lang="zh-CN" altLang="en-US" sz="2000" dirty="0" smtClean="0">
                <a:latin typeface="+mn-ea"/>
                <a:ea typeface="+mn-ea"/>
                <a:cs typeface="Times New Roman" panose="02020603050405020304" pitchFamily="18" charset="0"/>
              </a:rPr>
              <a:t>建议使用</a:t>
            </a:r>
            <a:r>
              <a:rPr lang="en-US" altLang="zh-CN" sz="2000" dirty="0" smtClean="0">
                <a:latin typeface="+mn-ea"/>
                <a:ea typeface="+mn-ea"/>
                <a:cs typeface="Times New Roman" panose="02020603050405020304" pitchFamily="18" charset="0"/>
              </a:rPr>
              <a:t>Chrome</a:t>
            </a:r>
            <a:r>
              <a:rPr lang="zh-CN" altLang="en-US" sz="2000" dirty="0" smtClean="0">
                <a:latin typeface="+mn-ea"/>
                <a:ea typeface="+mn-ea"/>
                <a:cs typeface="Times New Roman" panose="02020603050405020304" pitchFamily="18" charset="0"/>
              </a:rPr>
              <a:t>浏览器，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阅读器</a:t>
            </a:r>
            <a:r>
              <a:rPr lang="en-US" altLang="zh-CN" sz="2000" dirty="0" smtClean="0">
                <a:latin typeface="+mn-ea"/>
                <a:ea typeface="+mn-ea"/>
                <a:cs typeface="Times New Roman" panose="02020603050405020304" pitchFamily="18" charset="0"/>
              </a:rPr>
              <a:t>CAJView7.2</a:t>
            </a:r>
            <a:r>
              <a:rPr lang="zh-CN" altLang="en-US" sz="2000" dirty="0" smtClean="0">
                <a:latin typeface="+mn-ea"/>
                <a:ea typeface="+mn-ea"/>
                <a:cs typeface="Times New Roman" panose="02020603050405020304" pitchFamily="18" charset="0"/>
              </a:rPr>
              <a:t>。</a:t>
            </a:r>
            <a:endParaRPr lang="en-US" altLang="zh-CN" sz="20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纸</a:t>
            </a:r>
            <a:r>
              <a:rPr lang="zh-CN" altLang="en-US" dirty="0">
                <a:latin typeface="+mn-ea"/>
                <a:ea typeface="+mn-ea"/>
                <a:cs typeface="Times New Roman" panose="02020603050405020304" pitchFamily="18" charset="0"/>
              </a:rPr>
              <a:t>质</a:t>
            </a:r>
            <a:endParaRPr lang="en-US" altLang="zh-CN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723900" lvl="2" indent="0">
              <a:buNone/>
            </a:pPr>
            <a:r>
              <a:rPr lang="en-US" altLang="zh-CN" sz="2000" dirty="0">
                <a:latin typeface="+mn-ea"/>
                <a:ea typeface="+mn-ea"/>
              </a:rPr>
              <a:t>1981</a:t>
            </a:r>
            <a:r>
              <a:rPr lang="zh-CN" altLang="en-US" sz="2000" dirty="0">
                <a:latin typeface="+mn-ea"/>
                <a:ea typeface="+mn-ea"/>
              </a:rPr>
              <a:t>年至</a:t>
            </a:r>
            <a:r>
              <a:rPr lang="en-US" altLang="zh-CN" sz="2000" dirty="0">
                <a:latin typeface="+mn-ea"/>
                <a:ea typeface="+mn-ea"/>
              </a:rPr>
              <a:t>2015</a:t>
            </a:r>
            <a:r>
              <a:rPr lang="zh-CN" altLang="en-US" sz="2000" dirty="0">
                <a:latin typeface="+mn-ea"/>
                <a:ea typeface="+mn-ea"/>
              </a:rPr>
              <a:t>年公开的博硕士论文、博士后报告、博士哲学小</a:t>
            </a:r>
            <a:r>
              <a:rPr lang="zh-CN" altLang="en-US" sz="2000" dirty="0" smtClean="0">
                <a:latin typeface="+mn-ea"/>
                <a:ea typeface="+mn-ea"/>
              </a:rPr>
              <a:t>论文</a:t>
            </a:r>
            <a:r>
              <a:rPr lang="zh-CN" altLang="en-US" sz="2000" dirty="0">
                <a:latin typeface="+mn-ea"/>
                <a:ea typeface="+mn-ea"/>
              </a:rPr>
              <a:t>。</a:t>
            </a:r>
            <a:endParaRPr lang="en-US" altLang="zh-CN" sz="20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723900" lvl="2" indent="0">
              <a:buNone/>
            </a:pPr>
            <a:r>
              <a:rPr lang="zh-CN" altLang="en-US" sz="2000" dirty="0">
                <a:latin typeface="+mn-ea"/>
                <a:ea typeface="+mn-ea"/>
                <a:cs typeface="Times New Roman" panose="02020603050405020304" pitchFamily="18" charset="0"/>
              </a:rPr>
              <a:t>西馆（逸夫馆）</a:t>
            </a:r>
            <a:r>
              <a:rPr lang="en-US" altLang="zh-CN" sz="2000" dirty="0">
                <a:latin typeface="+mn-ea"/>
                <a:ea typeface="+mn-ea"/>
                <a:cs typeface="Times New Roman" panose="02020603050405020304" pitchFamily="18" charset="0"/>
              </a:rPr>
              <a:t>406</a:t>
            </a:r>
            <a:r>
              <a:rPr lang="zh-CN" altLang="en-US" sz="2000" dirty="0">
                <a:latin typeface="+mn-ea"/>
                <a:ea typeface="+mn-ea"/>
                <a:cs typeface="Times New Roman" panose="02020603050405020304" pitchFamily="18" charset="0"/>
              </a:rPr>
              <a:t>室，</a:t>
            </a:r>
            <a:r>
              <a:rPr lang="zh-CN" altLang="en-US" sz="2000" dirty="0" smtClean="0">
                <a:latin typeface="+mn-ea"/>
                <a:ea typeface="+mn-ea"/>
                <a:cs typeface="Times New Roman" panose="02020603050405020304" pitchFamily="18" charset="0"/>
              </a:rPr>
              <a:t>开架阅览，不外借，可复印。</a:t>
            </a:r>
            <a:endParaRPr lang="en-US" altLang="zh-CN" sz="20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dirty="0">
                <a:latin typeface="+mn-ea"/>
                <a:ea typeface="+mn-ea"/>
                <a:cs typeface="Times New Roman" panose="02020603050405020304" pitchFamily="18" charset="0"/>
              </a:rPr>
              <a:t>清华大学学生优秀作品</a:t>
            </a:r>
            <a:r>
              <a:rPr lang="zh-CN" altLang="en-US" dirty="0" smtClean="0">
                <a:latin typeface="+mn-ea"/>
                <a:ea typeface="+mn-ea"/>
                <a:cs typeface="Times New Roman" panose="02020603050405020304" pitchFamily="18" charset="0"/>
              </a:rPr>
              <a:t>数据库</a:t>
            </a:r>
            <a:endParaRPr lang="en-US" altLang="zh-CN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723900" lvl="2" indent="0">
              <a:buNone/>
            </a:pPr>
            <a:r>
              <a:rPr lang="zh-CN" altLang="en-US" sz="2000" dirty="0" smtClean="0">
                <a:latin typeface="+mn-ea"/>
                <a:ea typeface="+mn-ea"/>
                <a:cs typeface="Times New Roman" panose="02020603050405020304" pitchFamily="18" charset="0"/>
              </a:rPr>
              <a:t>注册后，可浏览、查看原文。</a:t>
            </a:r>
            <a:endParaRPr lang="en-US" altLang="zh-CN" sz="2000" dirty="0" smtClean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D033-6109-4967-8A31-B01A854A415F}" type="slidenum">
              <a:rPr lang="en-US" altLang="zh-CN" smtClean="0"/>
              <a:pPr/>
              <a:t>47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C9D9-FD00-48BB-A5E9-8F0DDE238A79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643" y="3448019"/>
            <a:ext cx="7145577" cy="339164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39655" y="917973"/>
            <a:ext cx="8784976" cy="17989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实现</a:t>
            </a:r>
            <a:r>
              <a:rPr lang="zh-CN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一站式检索，包含海量资料，多类型。</a:t>
            </a:r>
            <a:endParaRPr lang="en-US" altLang="zh-CN" sz="2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检索可达文章</a:t>
            </a:r>
            <a:r>
              <a:rPr lang="zh-CN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级别，实现与数据库的直接链接。</a:t>
            </a:r>
            <a:endParaRPr lang="en-US" altLang="zh-CN" sz="2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本校的学位论文。</a:t>
            </a:r>
            <a:endParaRPr lang="en-US" altLang="zh-CN" sz="2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sz="2200" dirty="0" smtClean="0">
                <a:cs typeface="Times New Roman" panose="02020603050405020304" pitchFamily="18" charset="0"/>
              </a:rPr>
              <a:t>纸质版，</a:t>
            </a:r>
            <a:r>
              <a:rPr lang="en-US" altLang="zh-CN" sz="2200" dirty="0">
                <a:cs typeface="Times New Roman" panose="02020603050405020304" pitchFamily="18" charset="0"/>
              </a:rPr>
              <a:t>2015</a:t>
            </a:r>
            <a:r>
              <a:rPr lang="zh-CN" altLang="en-US" sz="2200" dirty="0" smtClean="0">
                <a:cs typeface="Times New Roman" panose="02020603050405020304" pitchFamily="18" charset="0"/>
              </a:rPr>
              <a:t>年（含）以前，依据馆藏号，西</a:t>
            </a:r>
            <a:r>
              <a:rPr lang="zh-CN" altLang="en-US" sz="2200" dirty="0">
                <a:cs typeface="Times New Roman" panose="02020603050405020304" pitchFamily="18" charset="0"/>
              </a:rPr>
              <a:t>馆（逸夫馆）</a:t>
            </a:r>
            <a:r>
              <a:rPr lang="en-US" altLang="zh-CN" sz="2200" dirty="0">
                <a:cs typeface="Times New Roman" panose="02020603050405020304" pitchFamily="18" charset="0"/>
              </a:rPr>
              <a:t>406</a:t>
            </a:r>
            <a:r>
              <a:rPr lang="zh-CN" altLang="en-US" sz="2200" dirty="0">
                <a:cs typeface="Times New Roman" panose="02020603050405020304" pitchFamily="18" charset="0"/>
              </a:rPr>
              <a:t>室</a:t>
            </a:r>
            <a:r>
              <a:rPr lang="zh-CN" altLang="en-US" sz="2200" dirty="0" smtClean="0">
                <a:cs typeface="Times New Roman" panose="02020603050405020304" pitchFamily="18" charset="0"/>
              </a:rPr>
              <a:t>。</a:t>
            </a:r>
            <a:endParaRPr lang="en-US" altLang="zh-CN" sz="2200" dirty="0" smtClean="0"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sz="2200" dirty="0">
                <a:cs typeface="Times New Roman" panose="02020603050405020304" pitchFamily="18" charset="0"/>
              </a:rPr>
              <a:t>电子版，在线访问清华大学学位论文服务系统</a:t>
            </a:r>
            <a:endParaRPr lang="en-US" altLang="zh-CN" sz="2200" dirty="0"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endParaRPr lang="en-US" altLang="zh-CN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endParaRPr lang="en-US" altLang="zh-CN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endParaRPr lang="en-US" altLang="zh-CN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endParaRPr lang="en-US" altLang="zh-CN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endParaRPr lang="en-US" altLang="zh-CN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355600" lvl="1" indent="0">
              <a:buNone/>
            </a:pPr>
            <a:endParaRPr lang="en-US" altLang="zh-CN" dirty="0" smtClean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FAAB-0A48-4FBB-9E8E-FB433DF0296F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A704-2BE3-482C-AEDA-D51727B56CF3}" type="slidenum">
              <a:rPr lang="zh-CN" altLang="en-US" smtClean="0"/>
              <a:pPr/>
              <a:t>48</a:t>
            </a:fld>
            <a:endParaRPr lang="zh-CN" altLang="en-US" dirty="0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6080961" y="-38933"/>
            <a:ext cx="6076256" cy="1020114"/>
          </a:xfrm>
        </p:spPr>
        <p:txBody>
          <a:bodyPr/>
          <a:lstStyle/>
          <a:p>
            <a:r>
              <a:rPr lang="zh-CN" altLang="en-US" dirty="0" smtClean="0"/>
              <a:t>图书馆的水木搜索</a:t>
            </a:r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407368" y="2716932"/>
            <a:ext cx="7344816" cy="2088232"/>
            <a:chOff x="1415480" y="4169332"/>
            <a:chExt cx="8290258" cy="221199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5480" y="4169332"/>
              <a:ext cx="8290258" cy="221199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12" name="直接连接符 11"/>
            <p:cNvCxnSpPr/>
            <p:nvPr/>
          </p:nvCxnSpPr>
          <p:spPr>
            <a:xfrm>
              <a:off x="2783632" y="4725144"/>
              <a:ext cx="14401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968208" y="6309320"/>
              <a:ext cx="158417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直接连接符 18"/>
          <p:cNvCxnSpPr/>
          <p:nvPr/>
        </p:nvCxnSpPr>
        <p:spPr>
          <a:xfrm>
            <a:off x="10488488" y="5085184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032143" y="6772541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91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266680" y="56184"/>
            <a:ext cx="7704855" cy="6741368"/>
            <a:chOff x="2188909" y="0"/>
            <a:chExt cx="7412819" cy="6598068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8909" y="0"/>
              <a:ext cx="7412819" cy="659806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17" name="直接连接符 16"/>
            <p:cNvCxnSpPr/>
            <p:nvPr/>
          </p:nvCxnSpPr>
          <p:spPr>
            <a:xfrm>
              <a:off x="2463101" y="1328170"/>
              <a:ext cx="2232248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2258188" y="4330631"/>
              <a:ext cx="7204983" cy="186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9835022" y="56184"/>
            <a:ext cx="2356978" cy="842227"/>
          </a:xfrm>
          <a:solidFill>
            <a:srgbClr val="FFC000"/>
          </a:solidFill>
          <a:effectLst>
            <a:softEdge rad="317500"/>
          </a:effectLst>
        </p:spPr>
        <p:txBody>
          <a:bodyPr>
            <a:noAutofit/>
          </a:bodyPr>
          <a:lstStyle/>
          <a:p>
            <a:pPr algn="l"/>
            <a:r>
              <a:rPr altLang="en-US" sz="2400" b="0" dirty="0" smtClean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本馆</a:t>
            </a:r>
            <a:r>
              <a:rPr altLang="en-US" sz="3600" b="0" dirty="0" smtClean="0">
                <a:solidFill>
                  <a:srgbClr val="FF0000"/>
                </a:solidFill>
                <a:effectLst>
                  <a:glow rad="406400">
                    <a:srgbClr val="0070C0">
                      <a:alpha val="50000"/>
                    </a:srgbClr>
                  </a:glow>
                  <a:outerShdw blurRad="44450" dist="41910" dir="3600000" algn="tl">
                    <a:schemeClr val="bg1">
                      <a:alpha val="50000"/>
                    </a:scheme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免费</a:t>
            </a:r>
            <a:r>
              <a:rPr altLang="en-US" sz="2400" b="0" dirty="0" smtClean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获</a:t>
            </a:r>
            <a:r>
              <a:rPr lang="zh-CN" altLang="en-US" sz="2400" b="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得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20BC-6F03-480A-A985-A49CD8B288EE}" type="slidenum">
              <a:rPr lang="en-US" altLang="zh-CN"/>
              <a:pPr/>
              <a:t>49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1A55-6D10-4041-B42A-68DF32DE2F9B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grpSp>
        <p:nvGrpSpPr>
          <p:cNvPr id="30" name="组合 29"/>
          <p:cNvGrpSpPr/>
          <p:nvPr/>
        </p:nvGrpSpPr>
        <p:grpSpPr>
          <a:xfrm>
            <a:off x="104322" y="4325654"/>
            <a:ext cx="2183455" cy="2232546"/>
            <a:chOff x="46040" y="3467557"/>
            <a:chExt cx="2448271" cy="251267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914" y="3713703"/>
              <a:ext cx="1756315" cy="2266530"/>
            </a:xfrm>
            <a:prstGeom prst="rect">
              <a:avLst/>
            </a:prstGeom>
          </p:spPr>
        </p:pic>
        <p:sp>
          <p:nvSpPr>
            <p:cNvPr id="11" name="Rectangle 2"/>
            <p:cNvSpPr txBox="1">
              <a:spLocks noChangeArrowheads="1"/>
            </p:cNvSpPr>
            <p:nvPr/>
          </p:nvSpPr>
          <p:spPr>
            <a:xfrm>
              <a:off x="46040" y="3467557"/>
              <a:ext cx="2448271" cy="862386"/>
            </a:xfrm>
            <a:prstGeom prst="rect">
              <a:avLst/>
            </a:prstGeom>
            <a:solidFill>
              <a:srgbClr val="FFC000"/>
            </a:solidFill>
            <a:effectLst>
              <a:softEdge rad="317500"/>
            </a:effectLst>
          </p:spPr>
          <p:txBody>
            <a:bodyPr vert="horz" rtlCol="0" anchor="ctr">
              <a:noAutofit/>
              <a:scene3d>
                <a:camera prst="orthographicFront"/>
                <a:lightRig rig="threePt" dir="tl">
                  <a:rot lat="0" lon="0" rev="7200000"/>
                </a:lightRig>
              </a:scene3d>
              <a:sp3d contourW="6350">
                <a:contourClr>
                  <a:schemeClr val="accent1"/>
                </a:contourClr>
              </a:sp3d>
            </a:bodyPr>
            <a:lstStyle>
              <a:lvl1pPr algn="ctr" rtl="0" eaLnBrk="1" latinLnBrk="0" hangingPunct="1">
                <a:spcBef>
                  <a:spcPct val="0"/>
                </a:spcBef>
                <a:buNone/>
                <a:defRPr kumimoji="0" lang="zh-CN" altLang="en-US" sz="4400" b="1" kern="1200" dirty="0">
                  <a:ln w="11430"/>
                  <a:gradFill flip="none" rotWithShape="1">
                    <a:gsLst>
                      <a:gs pos="0">
                        <a:schemeClr val="accent2"/>
                      </a:gs>
                      <a:gs pos="45000">
                        <a:schemeClr val="accent2">
                          <a:tint val="60000"/>
                        </a:schemeClr>
                      </a:gs>
                      <a:gs pos="90000">
                        <a:schemeClr val="accent2">
                          <a:tint val="40000"/>
                        </a:schemeClr>
                      </a:gs>
                      <a:gs pos="100000">
                        <a:schemeClr val="accent2">
                          <a:tint val="20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44450" dist="41910" dir="3600000" algn="tl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eaLnBrk="1" latinLnBrk="0" hangingPunct="1">
                <a:defRPr kumimoji="0">
                  <a:solidFill>
                    <a:schemeClr val="tx2"/>
                  </a:solidFill>
                </a:defRPr>
              </a:lvl2pPr>
              <a:lvl3pPr eaLnBrk="1" latinLnBrk="0" hangingPunct="1">
                <a:defRPr kumimoji="0">
                  <a:solidFill>
                    <a:schemeClr val="tx2"/>
                  </a:solidFill>
                </a:defRPr>
              </a:lvl3pPr>
              <a:lvl4pPr eaLnBrk="1" latinLnBrk="0" hangingPunct="1">
                <a:defRPr kumimoji="0">
                  <a:solidFill>
                    <a:schemeClr val="tx2"/>
                  </a:solidFill>
                </a:defRPr>
              </a:lvl4pPr>
              <a:lvl5pPr eaLnBrk="1" latinLnBrk="0" hangingPunct="1">
                <a:defRPr kumimoji="0">
                  <a:solidFill>
                    <a:schemeClr val="tx2"/>
                  </a:solidFill>
                </a:defRPr>
              </a:lvl5pPr>
              <a:lvl6pPr eaLnBrk="1" latinLnBrk="0" hangingPunct="1">
                <a:defRPr kumimoji="0">
                  <a:solidFill>
                    <a:schemeClr val="tx2"/>
                  </a:solidFill>
                </a:defRPr>
              </a:lvl6pPr>
              <a:lvl7pPr eaLnBrk="1" latinLnBrk="0" hangingPunct="1">
                <a:defRPr kumimoji="0">
                  <a:solidFill>
                    <a:schemeClr val="tx2"/>
                  </a:solidFill>
                </a:defRPr>
              </a:lvl7pPr>
              <a:lvl8pPr eaLnBrk="1" latinLnBrk="0" hangingPunct="1">
                <a:defRPr kumimoji="0">
                  <a:solidFill>
                    <a:schemeClr val="tx2"/>
                  </a:solidFill>
                </a:defRPr>
              </a:lvl8pPr>
              <a:lvl9pPr eaLnBrk="1" latinLnBrk="0" hangingPunct="1">
                <a:defRPr kumimoji="0">
                  <a:solidFill>
                    <a:schemeClr val="tx2"/>
                  </a:solidFill>
                </a:defRPr>
              </a:lvl9pPr>
            </a:lstStyle>
            <a:p>
              <a:pPr algn="l" fontAlgn="auto">
                <a:spcAft>
                  <a:spcPts val="0"/>
                </a:spcAft>
              </a:pPr>
              <a:r>
                <a:rPr lang="zh-CN" altLang="en-US" sz="2400" b="0" dirty="0">
                  <a:solidFill>
                    <a:schemeClr val="tx1"/>
                  </a:solidFill>
                  <a:latin typeface="+mn-ea"/>
                  <a:ea typeface="+mn-ea"/>
                  <a:cs typeface="Times New Roman" pitchFamily="18" charset="0"/>
                </a:rPr>
                <a:t>无法免费获取</a:t>
              </a:r>
              <a:endParaRPr lang="zh-CN" altLang="en-US" sz="2400" b="0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1551983"/>
            <a:ext cx="1451455" cy="1195403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57" y="931203"/>
            <a:ext cx="1763687" cy="229268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999523" y="347523"/>
            <a:ext cx="6283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altLang="zh-CN" dirty="0">
                <a:hlinkClick r:id="rId7"/>
              </a:rPr>
              <a:t>http://lib.tsinghua.edu.cn/service/interloan/howtouse1.html</a:t>
            </a:r>
            <a:endParaRPr lang="zh-CN" altLang="en-US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5" name="上弧形箭头 14"/>
          <p:cNvSpPr/>
          <p:nvPr/>
        </p:nvSpPr>
        <p:spPr>
          <a:xfrm rot="19981221" flipV="1">
            <a:off x="1418921" y="4428465"/>
            <a:ext cx="7496218" cy="1602614"/>
          </a:xfrm>
          <a:prstGeom prst="curvedDownArrow">
            <a:avLst>
              <a:gd name="adj1" fmla="val 25000"/>
              <a:gd name="adj2" fmla="val 50000"/>
              <a:gd name="adj3" fmla="val 53233"/>
            </a:avLst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32" y="3058525"/>
            <a:ext cx="2933990" cy="1755681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1412" y="1484783"/>
            <a:ext cx="11101302" cy="4752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>
                <a:latin typeface="+mn-ea"/>
                <a:ea typeface="+mn-ea"/>
              </a:rPr>
              <a:t>数据库资源</a:t>
            </a:r>
            <a:endParaRPr lang="en-US" altLang="zh-CN" dirty="0" smtClean="0">
              <a:latin typeface="+mn-ea"/>
              <a:ea typeface="+mn-ea"/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主页       按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类型查找资源       学位论文</a:t>
            </a:r>
            <a:endParaRPr lang="en-US" altLang="zh-CN" sz="24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55600" lvl="1" indent="0">
              <a:buNone/>
            </a:pPr>
            <a:r>
              <a:rPr lang="en-US" altLang="zh-CN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  <a:hlinkClick r:id="rId4"/>
              </a:rPr>
              <a:t>http://lib.tsinghua.edu.cn/find/find_disser.html</a:t>
            </a:r>
            <a:r>
              <a:rPr lang="en-US" altLang="zh-CN" sz="2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 </a:t>
            </a:r>
          </a:p>
          <a:p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按资源范围</a:t>
            </a:r>
            <a:endParaRPr lang="en-US" altLang="zh-CN" sz="2400" dirty="0">
              <a:solidFill>
                <a:schemeClr val="tx1"/>
              </a:solidFill>
              <a:latin typeface="+mn-ea"/>
              <a:ea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+mn-ea"/>
                <a:ea typeface="+mn-ea"/>
              </a:rPr>
              <a:t>本校学位</a:t>
            </a:r>
            <a:r>
              <a:rPr lang="zh-CN" altLang="en-US" sz="2000" dirty="0" smtClean="0">
                <a:latin typeface="+mn-ea"/>
                <a:ea typeface="+mn-ea"/>
              </a:rPr>
              <a:t>论文</a:t>
            </a:r>
            <a:endParaRPr lang="en-US" altLang="zh-CN" sz="2000" dirty="0">
              <a:latin typeface="+mn-ea"/>
              <a:ea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+mn-ea"/>
                <a:ea typeface="+mn-ea"/>
              </a:rPr>
              <a:t>国内学位</a:t>
            </a:r>
            <a:r>
              <a:rPr lang="zh-CN" altLang="en-US" sz="2000" dirty="0" smtClean="0">
                <a:latin typeface="+mn-ea"/>
                <a:ea typeface="+mn-ea"/>
              </a:rPr>
              <a:t>论文</a:t>
            </a:r>
            <a:endParaRPr lang="en-US" altLang="zh-CN" sz="2000" dirty="0">
              <a:latin typeface="+mn-ea"/>
              <a:ea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+mn-ea"/>
                <a:ea typeface="+mn-ea"/>
              </a:rPr>
              <a:t>国外学位</a:t>
            </a:r>
            <a:r>
              <a:rPr lang="zh-CN" altLang="en-US" sz="2000" dirty="0" smtClean="0">
                <a:latin typeface="+mn-ea"/>
                <a:ea typeface="+mn-ea"/>
              </a:rPr>
              <a:t>论文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按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资源获取方式</a:t>
            </a:r>
            <a:endParaRPr lang="en-US" altLang="zh-CN" sz="2400" dirty="0">
              <a:solidFill>
                <a:schemeClr val="tx1"/>
              </a:solidFill>
              <a:latin typeface="+mn-ea"/>
              <a:ea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+mn-ea"/>
                <a:ea typeface="+mn-ea"/>
              </a:rPr>
              <a:t>订购资源</a:t>
            </a:r>
            <a:endParaRPr lang="en-US" altLang="zh-CN" sz="2000" dirty="0">
              <a:latin typeface="+mn-ea"/>
              <a:ea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+mn-ea"/>
                <a:ea typeface="+mn-ea"/>
              </a:rPr>
              <a:t>自建</a:t>
            </a:r>
            <a:r>
              <a:rPr lang="en-US" altLang="zh-CN" sz="2000" dirty="0">
                <a:latin typeface="+mn-ea"/>
                <a:ea typeface="+mn-ea"/>
              </a:rPr>
              <a:t>/</a:t>
            </a:r>
            <a:r>
              <a:rPr lang="zh-CN" altLang="en-US" sz="2000" dirty="0">
                <a:latin typeface="+mn-ea"/>
                <a:ea typeface="+mn-ea"/>
              </a:rPr>
              <a:t>合建资源</a:t>
            </a:r>
            <a:endParaRPr lang="en-US" altLang="zh-CN" sz="2000" dirty="0">
              <a:latin typeface="+mn-ea"/>
              <a:ea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+mn-ea"/>
                <a:ea typeface="+mn-ea"/>
              </a:rPr>
              <a:t>互联网</a:t>
            </a:r>
            <a:r>
              <a:rPr lang="zh-CN" altLang="en-US" sz="2000" dirty="0">
                <a:latin typeface="+mn-ea"/>
                <a:ea typeface="+mn-ea"/>
              </a:rPr>
              <a:t>免费</a:t>
            </a:r>
            <a:r>
              <a:rPr lang="zh-CN" altLang="en-US" sz="2000" dirty="0" smtClean="0">
                <a:latin typeface="+mn-ea"/>
                <a:ea typeface="+mn-ea"/>
              </a:rPr>
              <a:t>资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FAAB-0A48-4FBB-9E8E-FB433DF0296F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A704-2BE3-482C-AEDA-D51727B56CF3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6" name="燕尾形箭头 5"/>
          <p:cNvSpPr/>
          <p:nvPr/>
        </p:nvSpPr>
        <p:spPr>
          <a:xfrm>
            <a:off x="2177562" y="2253719"/>
            <a:ext cx="360040" cy="78833"/>
          </a:xfrm>
          <a:prstGeom prst="notchedRigh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燕尾形箭头 6"/>
          <p:cNvSpPr/>
          <p:nvPr/>
        </p:nvSpPr>
        <p:spPr>
          <a:xfrm>
            <a:off x="5519936" y="2253719"/>
            <a:ext cx="360040" cy="82443"/>
          </a:xfrm>
          <a:prstGeom prst="notchedRigh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7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FAAB-0A48-4FBB-9E8E-FB433DF0296F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A704-2BE3-482C-AEDA-D51727B56CF3}" type="slidenum">
              <a:rPr lang="zh-CN" altLang="en-US" smtClean="0"/>
              <a:pPr/>
              <a:t>50</a:t>
            </a:fld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223792" y="2636912"/>
            <a:ext cx="388279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 smtClean="0">
                <a:ln w="11430"/>
                <a:solidFill>
                  <a:srgbClr val="9954CC"/>
                </a:soli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j-cs"/>
              </a:rPr>
              <a:t>谢谢！</a:t>
            </a:r>
            <a:endParaRPr lang="zh-CN" altLang="en-US" sz="9600" b="1" dirty="0">
              <a:ln w="11430"/>
              <a:solidFill>
                <a:srgbClr val="9954CC"/>
              </a:solidFill>
              <a:effectLst>
                <a:outerShdw blurRad="44450" dist="41910" dir="3600000" algn="tl">
                  <a:srgbClr val="000000">
                    <a:alpha val="5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36174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1" name="Rectangle 3"/>
          <p:cNvSpPr>
            <a:spLocks noGrp="1" noChangeArrowheads="1"/>
          </p:cNvSpPr>
          <p:nvPr>
            <p:ph idx="1"/>
          </p:nvPr>
        </p:nvSpPr>
        <p:spPr>
          <a:xfrm>
            <a:off x="695400" y="1772816"/>
            <a:ext cx="11496600" cy="4608512"/>
          </a:xfrm>
        </p:spPr>
        <p:txBody>
          <a:bodyPr>
            <a:normAutofit fontScale="92500" lnSpcReduction="20000"/>
          </a:bodyPr>
          <a:lstStyle/>
          <a:p>
            <a:pPr marL="0" lvl="2" indent="0">
              <a:buNone/>
            </a:pPr>
            <a:r>
              <a:rPr lang="zh-CN" altLang="en-US" sz="30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国外数据库</a:t>
            </a:r>
          </a:p>
          <a:p>
            <a:pPr marL="711200" lvl="3" indent="-342900"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+mn-ea"/>
                <a:ea typeface="+mn-ea"/>
                <a:cs typeface="Times New Roman" panose="02020603050405020304" pitchFamily="18" charset="0"/>
              </a:rPr>
              <a:t>订购</a:t>
            </a:r>
            <a:r>
              <a:rPr lang="zh-CN" altLang="en-US" sz="2400" dirty="0">
                <a:latin typeface="+mn-ea"/>
                <a:ea typeface="+mn-ea"/>
                <a:cs typeface="Times New Roman" panose="02020603050405020304" pitchFamily="18" charset="0"/>
              </a:rPr>
              <a:t>资源</a:t>
            </a:r>
            <a:endParaRPr lang="en-US" altLang="zh-CN" sz="24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1252538" lvl="4" indent="-360363">
              <a:buFont typeface="Wingdings" panose="05000000000000000000" pitchFamily="2" charset="2"/>
              <a:buChar char="l"/>
            </a:pPr>
            <a:r>
              <a:rPr lang="en-US" altLang="zh-CN" sz="2100" dirty="0" smtClean="0">
                <a:latin typeface="+mn-ea"/>
                <a:ea typeface="+mn-ea"/>
                <a:cs typeface="Times New Roman" panose="02020603050405020304" pitchFamily="18" charset="0"/>
              </a:rPr>
              <a:t>PQDT</a:t>
            </a:r>
          </a:p>
          <a:p>
            <a:pPr marL="1252538" lvl="4" indent="-360363">
              <a:buFont typeface="Wingdings" panose="05000000000000000000" pitchFamily="2" charset="2"/>
              <a:buChar char="l"/>
            </a:pPr>
            <a:r>
              <a:rPr lang="en-US" altLang="zh-CN" sz="2100" dirty="0" err="1" smtClean="0">
                <a:latin typeface="+mn-ea"/>
                <a:ea typeface="+mn-ea"/>
                <a:cs typeface="Times New Roman" panose="02020603050405020304" pitchFamily="18" charset="0"/>
              </a:rPr>
              <a:t>FirstSearch</a:t>
            </a:r>
            <a:r>
              <a:rPr lang="en-US" altLang="zh-CN" sz="2100" dirty="0" smtClean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100" dirty="0" err="1">
                <a:latin typeface="+mn-ea"/>
                <a:ea typeface="+mn-ea"/>
                <a:cs typeface="Times New Roman" panose="02020603050405020304" pitchFamily="18" charset="0"/>
              </a:rPr>
              <a:t>WorldCatDissertations</a:t>
            </a: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800100" lvl="3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sz="2600" dirty="0">
                <a:latin typeface="+mn-ea"/>
                <a:ea typeface="+mn-ea"/>
                <a:cs typeface="Times New Roman" pitchFamily="18" charset="0"/>
              </a:rPr>
              <a:t>免费资源</a:t>
            </a:r>
            <a:endParaRPr lang="en-US" altLang="zh-CN" sz="2600" dirty="0">
              <a:latin typeface="+mn-ea"/>
              <a:ea typeface="+mn-ea"/>
              <a:cs typeface="Times New Roman" pitchFamily="18" charset="0"/>
            </a:endParaRPr>
          </a:p>
          <a:p>
            <a:pPr marL="1252538" lvl="4" indent="-360363">
              <a:buFont typeface="Wingdings" panose="05000000000000000000" pitchFamily="2" charset="2"/>
              <a:buChar char="l"/>
            </a:pP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EBSCO</a:t>
            </a:r>
            <a:r>
              <a:rPr lang="zh-CN" altLang="en-US" sz="2100" dirty="0">
                <a:latin typeface="+mn-ea"/>
                <a:ea typeface="+mn-ea"/>
                <a:cs typeface="Times New Roman" panose="02020603050405020304" pitchFamily="18" charset="0"/>
              </a:rPr>
              <a:t>（美国博士论文档案数据库</a:t>
            </a: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1933-1955</a:t>
            </a:r>
            <a:r>
              <a:rPr lang="zh-CN" altLang="en-US" sz="2100" dirty="0">
                <a:latin typeface="+mn-ea"/>
                <a:ea typeface="+mn-ea"/>
                <a:cs typeface="Times New Roman" panose="02020603050405020304" pitchFamily="18" charset="0"/>
              </a:rPr>
              <a:t>）</a:t>
            </a:r>
            <a:endParaRPr lang="en-US" altLang="zh-CN" sz="2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1252538" lvl="4" indent="-360363">
              <a:buFont typeface="Wingdings" panose="05000000000000000000" pitchFamily="2" charset="2"/>
              <a:buChar char="l"/>
            </a:pP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NDLTD</a:t>
            </a:r>
            <a:r>
              <a:rPr lang="zh-CN" altLang="en-US" sz="2100" dirty="0">
                <a:latin typeface="+mn-ea"/>
                <a:ea typeface="+mn-ea"/>
                <a:cs typeface="Times New Roman" panose="02020603050405020304" pitchFamily="18" charset="0"/>
              </a:rPr>
              <a:t>（美国国家自然科学基金会项目）</a:t>
            </a:r>
            <a:endParaRPr lang="en-US" altLang="zh-CN" sz="2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1252538" lvl="4" indent="-360363">
              <a:buFont typeface="Wingdings" panose="05000000000000000000" pitchFamily="2" charset="2"/>
              <a:buChar char="l"/>
            </a:pP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MIT Theses</a:t>
            </a:r>
            <a:r>
              <a:rPr lang="zh-CN" altLang="en-US" sz="2100" dirty="0">
                <a:latin typeface="+mn-ea"/>
                <a:ea typeface="+mn-ea"/>
                <a:cs typeface="Times New Roman" panose="02020603050405020304" pitchFamily="18" charset="0"/>
              </a:rPr>
              <a:t>（麻省理工）</a:t>
            </a:r>
            <a:endParaRPr lang="en-US" altLang="zh-CN" sz="2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1252538" lvl="4" indent="-360363">
              <a:buFont typeface="Wingdings" panose="05000000000000000000" pitchFamily="2" charset="2"/>
              <a:buChar char="l"/>
            </a:pP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Texas Digital Library</a:t>
            </a:r>
            <a:r>
              <a:rPr lang="zh-CN" altLang="en-US" sz="2100" dirty="0">
                <a:latin typeface="+mn-ea"/>
                <a:ea typeface="+mn-ea"/>
                <a:cs typeface="Times New Roman" panose="02020603050405020304" pitchFamily="18" charset="0"/>
              </a:rPr>
              <a:t>的</a:t>
            </a: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Federated ETDs(</a:t>
            </a:r>
            <a:r>
              <a:rPr lang="zh-CN" altLang="zh-CN" sz="2100" dirty="0">
                <a:latin typeface="+mn-ea"/>
                <a:ea typeface="+mn-ea"/>
                <a:cs typeface="Times New Roman" panose="02020603050405020304" pitchFamily="18" charset="0"/>
              </a:rPr>
              <a:t>美国德克萨斯州多所大学的学位论文</a:t>
            </a: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1252538" lvl="4" indent="-360363">
              <a:buFont typeface="Wingdings" panose="05000000000000000000" pitchFamily="2" charset="2"/>
              <a:buChar char="l"/>
            </a:pP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Theses Canada</a:t>
            </a:r>
            <a:r>
              <a:rPr lang="zh-CN" altLang="zh-CN" sz="2100" dirty="0">
                <a:latin typeface="+mn-ea"/>
                <a:ea typeface="+mn-ea"/>
                <a:cs typeface="Times New Roman" panose="02020603050405020304" pitchFamily="18" charset="0"/>
              </a:rPr>
              <a:t>（加拿大学位论文</a:t>
            </a: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1252538" lvl="4" indent="-360363">
              <a:buFont typeface="Wingdings" panose="05000000000000000000" pitchFamily="2" charset="2"/>
              <a:buChar char="l"/>
            </a:pP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Trove(</a:t>
            </a:r>
            <a:r>
              <a:rPr lang="zh-CN" altLang="en-US" sz="2100" dirty="0">
                <a:latin typeface="+mn-ea"/>
                <a:ea typeface="+mn-ea"/>
                <a:cs typeface="Times New Roman" panose="02020603050405020304" pitchFamily="18" charset="0"/>
              </a:rPr>
              <a:t>澳大利亚学位论文</a:t>
            </a: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)</a:t>
            </a: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  <a:hlinkClick r:id="rId3"/>
              </a:rPr>
              <a:t> </a:t>
            </a:r>
          </a:p>
          <a:p>
            <a:pPr marL="1252538" lvl="4" indent="-360363">
              <a:buFont typeface="Wingdings" panose="05000000000000000000" pitchFamily="2" charset="2"/>
              <a:buChar char="l"/>
            </a:pP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ETH Zurich (</a:t>
            </a:r>
            <a:r>
              <a:rPr lang="zh-CN" altLang="zh-CN" sz="2100" dirty="0">
                <a:latin typeface="+mn-ea"/>
                <a:ea typeface="+mn-ea"/>
                <a:cs typeface="Times New Roman" panose="02020603050405020304" pitchFamily="18" charset="0"/>
              </a:rPr>
              <a:t>瑞士苏黎世联邦理工学院</a:t>
            </a:r>
            <a:r>
              <a:rPr lang="en-US" altLang="zh-CN" sz="2100" dirty="0" err="1">
                <a:latin typeface="+mn-ea"/>
                <a:ea typeface="+mn-ea"/>
                <a:cs typeface="Times New Roman" panose="02020603050405020304" pitchFamily="18" charset="0"/>
              </a:rPr>
              <a:t>学位论文</a:t>
            </a: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1252538" lvl="4" indent="-360363">
              <a:buFont typeface="Wingdings" panose="05000000000000000000" pitchFamily="2" charset="2"/>
              <a:buChar char="l"/>
            </a:pP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British Library </a:t>
            </a:r>
            <a:r>
              <a:rPr lang="en-US" altLang="zh-CN" sz="2100" dirty="0" err="1">
                <a:latin typeface="+mn-ea"/>
                <a:ea typeface="+mn-ea"/>
                <a:cs typeface="Times New Roman" panose="02020603050405020304" pitchFamily="18" charset="0"/>
              </a:rPr>
              <a:t>EThOS</a:t>
            </a: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 (</a:t>
            </a:r>
            <a:r>
              <a:rPr lang="zh-CN" altLang="en-US" sz="2100" dirty="0">
                <a:latin typeface="+mn-ea"/>
                <a:ea typeface="+mn-ea"/>
                <a:cs typeface="Times New Roman" panose="02020603050405020304" pitchFamily="18" charset="0"/>
              </a:rPr>
              <a:t>英国图书馆学位论文</a:t>
            </a: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1252538" lvl="4" indent="-360363">
              <a:buFont typeface="Wingdings" panose="05000000000000000000" pitchFamily="2" charset="2"/>
              <a:buChar char="l"/>
            </a:pPr>
            <a:r>
              <a:rPr lang="en-US" altLang="zh-CN" sz="2100" dirty="0">
                <a:latin typeface="+mn-ea"/>
                <a:ea typeface="+mn-ea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20BC-6F03-480A-A985-A49CD8B288EE}" type="slidenum">
              <a:rPr lang="en-US" altLang="zh-CN"/>
              <a:pPr/>
              <a:t>6</a:t>
            </a:fld>
            <a:endParaRPr lang="en-US" altLang="zh-CN" dirty="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A034-DF20-45CB-AB4C-65741D60985D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20BC-6F03-480A-A985-A49CD8B288EE}" type="slidenum">
              <a:rPr lang="en-US" altLang="zh-CN"/>
              <a:pPr/>
              <a:t>7</a:t>
            </a:fld>
            <a:endParaRPr lang="en-US" altLang="zh-CN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39416" y="1628800"/>
            <a:ext cx="9743074" cy="4608512"/>
          </a:xfrm>
          <a:prstGeom prst="rect">
            <a:avLst/>
          </a:prstGeom>
        </p:spPr>
        <p:txBody>
          <a:bodyPr vert="horz" rtlCol="0">
            <a:noAutofit/>
          </a:bodyPr>
          <a:lstStyle/>
          <a:p>
            <a:pPr marL="0" lvl="2"/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国内数据库</a:t>
            </a:r>
            <a:endParaRPr lang="en-US" altLang="zh-CN" sz="28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800100" lvl="3" indent="-342900"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订购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资源</a:t>
            </a:r>
          </a:p>
          <a:p>
            <a:pPr marL="1257300" lvl="4" indent="-342900">
              <a:buFont typeface="Wingdings" panose="05000000000000000000" pitchFamily="2" charset="2"/>
              <a:buChar char="l"/>
            </a:pPr>
            <a:r>
              <a:rPr lang="zh-CN" altLang="en-US" sz="180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中国知网</a:t>
            </a:r>
            <a:endParaRPr lang="en-US" altLang="zh-CN" sz="1800" dirty="0">
              <a:solidFill>
                <a:schemeClr val="tx1"/>
              </a:solidFill>
              <a:latin typeface="+mn-ea"/>
              <a:ea typeface="+mn-ea"/>
              <a:cs typeface="Times New Roman" pitchFamily="18" charset="0"/>
            </a:endParaRPr>
          </a:p>
          <a:p>
            <a:pPr marL="1257300" lvl="4" indent="-342900">
              <a:buFont typeface="Wingdings" panose="05000000000000000000" pitchFamily="2" charset="2"/>
              <a:buChar char="l"/>
            </a:pPr>
            <a:r>
              <a:rPr lang="zh-CN" altLang="en-US" sz="180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万方数据</a:t>
            </a:r>
          </a:p>
          <a:p>
            <a:pPr marL="1257300" lvl="4" indent="-342900">
              <a:buFont typeface="Wingdings" panose="05000000000000000000" pitchFamily="2" charset="2"/>
              <a:buChar char="l"/>
            </a:pPr>
            <a:r>
              <a:rPr lang="zh-CN" altLang="en-US" sz="180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台湾学术文献</a:t>
            </a:r>
            <a:r>
              <a:rPr lang="zh-CN" altLang="en-US" sz="1800" dirty="0" smtClean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数据库</a:t>
            </a:r>
            <a:endParaRPr lang="en-US" altLang="zh-CN" sz="1800" dirty="0" smtClean="0">
              <a:solidFill>
                <a:schemeClr val="tx1"/>
              </a:solidFill>
              <a:latin typeface="+mn-ea"/>
              <a:ea typeface="+mn-ea"/>
              <a:cs typeface="Times New Roman" pitchFamily="18" charset="0"/>
            </a:endParaRPr>
          </a:p>
          <a:p>
            <a:pPr marL="1257300" lvl="4" indent="-342900">
              <a:buFont typeface="Wingdings" panose="05000000000000000000" pitchFamily="2" charset="2"/>
              <a:buChar char="l"/>
            </a:pPr>
            <a:r>
              <a:rPr lang="zh-CN" altLang="en-US" sz="180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月旦知识库</a:t>
            </a:r>
            <a:endParaRPr lang="en-US" altLang="zh-CN" sz="1800" dirty="0">
              <a:solidFill>
                <a:schemeClr val="tx1"/>
              </a:solidFill>
              <a:latin typeface="+mn-ea"/>
              <a:ea typeface="+mn-ea"/>
              <a:cs typeface="Times New Roman" pitchFamily="18" charset="0"/>
            </a:endParaRPr>
          </a:p>
          <a:p>
            <a:pPr marL="800100" lvl="3" indent="-342900"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自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建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/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合建资源</a:t>
            </a:r>
            <a:endParaRPr lang="en-US" altLang="zh-CN" sz="2400" dirty="0">
              <a:solidFill>
                <a:schemeClr val="tx1"/>
              </a:solidFill>
              <a:latin typeface="+mn-ea"/>
              <a:ea typeface="+mn-ea"/>
              <a:cs typeface="Times New Roman" pitchFamily="18" charset="0"/>
            </a:endParaRPr>
          </a:p>
          <a:p>
            <a:pPr marL="1257300" lvl="4" indent="-342900">
              <a:buFont typeface="Wingdings" panose="05000000000000000000" pitchFamily="2" charset="2"/>
              <a:buChar char="l"/>
            </a:pPr>
            <a:r>
              <a:rPr lang="zh-CN" altLang="en-US" sz="180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清华大学学位论文系统</a:t>
            </a:r>
            <a:endParaRPr lang="en-US" altLang="zh-CN" sz="1800" dirty="0">
              <a:solidFill>
                <a:schemeClr val="tx1"/>
              </a:solidFill>
              <a:latin typeface="+mn-ea"/>
              <a:ea typeface="+mn-ea"/>
              <a:cs typeface="Times New Roman" pitchFamily="18" charset="0"/>
            </a:endParaRPr>
          </a:p>
          <a:p>
            <a:pPr marL="1257300" lvl="4" indent="-342900">
              <a:buFont typeface="Wingdings" panose="05000000000000000000" pitchFamily="2" charset="2"/>
              <a:buChar char="l"/>
            </a:pPr>
            <a:r>
              <a:rPr lang="en-US" altLang="zh-CN" sz="180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CALIS</a:t>
            </a:r>
            <a:r>
              <a:rPr lang="zh-CN" altLang="en-US" sz="180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学位论文中心服务系统</a:t>
            </a:r>
          </a:p>
          <a:p>
            <a:pPr marL="800100" lvl="3" indent="-342900"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其他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机构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/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免费资源</a:t>
            </a:r>
            <a:endParaRPr lang="en-US" altLang="zh-CN" sz="2400" dirty="0">
              <a:solidFill>
                <a:schemeClr val="tx1"/>
              </a:solidFill>
              <a:latin typeface="+mn-ea"/>
              <a:ea typeface="+mn-ea"/>
              <a:cs typeface="Times New Roman" pitchFamily="18" charset="0"/>
            </a:endParaRPr>
          </a:p>
          <a:p>
            <a:pPr marL="1257300" lvl="4" indent="-342900">
              <a:buFont typeface="Wingdings" panose="05000000000000000000" pitchFamily="2" charset="2"/>
              <a:buChar char="l"/>
            </a:pPr>
            <a:r>
              <a:rPr lang="zh-CN" altLang="en-US" sz="180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国家图书馆博士论文资源库</a:t>
            </a:r>
          </a:p>
          <a:p>
            <a:pPr marL="1257300" lvl="4" indent="-342900">
              <a:buFont typeface="Wingdings" panose="05000000000000000000" pitchFamily="2" charset="2"/>
              <a:buChar char="l"/>
            </a:pPr>
            <a:r>
              <a:rPr lang="zh-CN" altLang="en-US" sz="180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国家科技图书文献中心</a:t>
            </a:r>
            <a:endParaRPr lang="en-US" altLang="zh-CN" sz="1800" dirty="0">
              <a:solidFill>
                <a:schemeClr val="tx1"/>
              </a:solidFill>
              <a:latin typeface="+mn-ea"/>
              <a:ea typeface="+mn-ea"/>
              <a:cs typeface="Times New Roman" pitchFamily="18" charset="0"/>
            </a:endParaRPr>
          </a:p>
          <a:p>
            <a:pPr marL="1257300" lvl="4" indent="-342900">
              <a:buFont typeface="Wingdings" panose="05000000000000000000" pitchFamily="2" charset="2"/>
              <a:buChar char="l"/>
            </a:pPr>
            <a:r>
              <a:rPr lang="zh-CN" altLang="en-US" sz="180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香港地区学位论文资源</a:t>
            </a:r>
            <a:endParaRPr lang="en-US" altLang="zh-CN" sz="1800" dirty="0">
              <a:solidFill>
                <a:schemeClr val="tx1"/>
              </a:solidFill>
              <a:latin typeface="+mn-ea"/>
              <a:ea typeface="+mn-ea"/>
              <a:cs typeface="Times New Roman" pitchFamily="18" charset="0"/>
            </a:endParaRPr>
          </a:p>
          <a:p>
            <a:pPr marL="1257300" lvl="4" indent="-342900">
              <a:buFont typeface="Wingdings" panose="05000000000000000000" pitchFamily="2" charset="2"/>
              <a:buChar char="l"/>
            </a:pPr>
            <a:r>
              <a:rPr lang="zh-CN" altLang="en-US" sz="180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台湾地区学位论文资源</a:t>
            </a:r>
            <a:endParaRPr lang="en-US" altLang="zh-CN" sz="1800" dirty="0">
              <a:solidFill>
                <a:schemeClr val="tx1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A034-DF20-45CB-AB4C-65741D60985D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7558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1412" y="1844824"/>
            <a:ext cx="10809994" cy="370200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800" dirty="0">
                <a:latin typeface="+mn-ea"/>
                <a:ea typeface="+mn-ea"/>
                <a:cs typeface="Times New Roman" panose="02020603050405020304" pitchFamily="18" charset="0"/>
              </a:rPr>
              <a:t>培训目标</a:t>
            </a:r>
            <a:endParaRPr lang="en-US" altLang="zh-CN" sz="28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掌握国外数据库</a:t>
            </a:r>
            <a:r>
              <a:rPr lang="en-US" altLang="zh-CN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PQDT</a:t>
            </a:r>
            <a:r>
              <a:rPr lang="zh-CN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的使用方法</a:t>
            </a:r>
            <a:endParaRPr lang="en-US" altLang="zh-CN" sz="2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熟悉</a:t>
            </a:r>
            <a:r>
              <a:rPr lang="zh-CN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国内外其它学位论文数据库的特色及检索方法</a:t>
            </a:r>
            <a:endParaRPr lang="en-US" altLang="zh-CN" sz="2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掌握学位论文的全文获取方法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D033-6109-4967-8A31-B01A854A415F}" type="slidenum">
              <a:rPr lang="en-US" altLang="zh-CN" smtClean="0"/>
              <a:pPr/>
              <a:t>8</a:t>
            </a:fld>
            <a:endParaRPr lang="en-US" altLang="zh-CN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F4A7-F5F0-434F-AF7C-35482C8DF0DE}" type="datetime1">
              <a:rPr lang="zh-CN" altLang="en-US" smtClean="0"/>
              <a:pPr/>
              <a:t>2019/11/11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5485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8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91544" y="1988840"/>
            <a:ext cx="7772400" cy="2418100"/>
          </a:xfrm>
        </p:spPr>
        <p:txBody>
          <a:bodyPr/>
          <a:lstStyle/>
          <a:p>
            <a:r>
              <a:rPr lang="zh-CN" altLang="en-US" dirty="0">
                <a:solidFill>
                  <a:srgbClr val="7030A0"/>
                </a:solidFill>
                <a:cs typeface="Times New Roman" panose="02020603050405020304" pitchFamily="18" charset="0"/>
              </a:rPr>
              <a:t>国外学位论文的检索</a:t>
            </a:r>
            <a:r>
              <a:rPr lang="en-US" altLang="zh-CN" dirty="0">
                <a:solidFill>
                  <a:srgbClr val="7030A0"/>
                </a:solidFill>
                <a:cs typeface="Times New Roman" panose="02020603050405020304" pitchFamily="18" charset="0"/>
              </a:rPr>
              <a:t/>
            </a:r>
            <a:br>
              <a:rPr lang="en-US" altLang="zh-CN" dirty="0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zh-CN" altLang="en-US" dirty="0">
                <a:solidFill>
                  <a:srgbClr val="7030A0"/>
                </a:solidFill>
                <a:cs typeface="Times New Roman" panose="02020603050405020304" pitchFamily="18" charset="0"/>
              </a:rPr>
              <a:t>及全文获取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106524</TotalTime>
  <Words>3076</Words>
  <Application>Microsoft Office PowerPoint</Application>
  <PresentationFormat>宽屏</PresentationFormat>
  <Paragraphs>636</Paragraphs>
  <Slides>50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62" baseType="lpstr">
      <vt:lpstr>华文行楷</vt:lpstr>
      <vt:lpstr>华文新魏</vt:lpstr>
      <vt:lpstr>楷体_GB2312</vt:lpstr>
      <vt:lpstr>宋体</vt:lpstr>
      <vt:lpstr>Arial</vt:lpstr>
      <vt:lpstr>Cambria</vt:lpstr>
      <vt:lpstr>Edwardian Script ITC</vt:lpstr>
      <vt:lpstr>Forte</vt:lpstr>
      <vt:lpstr>Times New Roman</vt:lpstr>
      <vt:lpstr>Wingdings</vt:lpstr>
      <vt:lpstr>Wingdings 2</vt:lpstr>
      <vt:lpstr>Welcome</vt:lpstr>
      <vt:lpstr>学位论文的检索与全文获取</vt:lpstr>
      <vt:lpstr>PowerPoint 演示文稿</vt:lpstr>
      <vt:lpstr>学位论文特点及数据库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国外学位论文的检索 及全文获取</vt:lpstr>
      <vt:lpstr>PowerPoint 演示文稿</vt:lpstr>
      <vt:lpstr>PowerPoint 演示文稿</vt:lpstr>
      <vt:lpstr>PQDT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检索实例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PQDT search tips</vt:lpstr>
      <vt:lpstr>PowerPoint 演示文稿</vt:lpstr>
      <vt:lpstr>FirstSearch</vt:lpstr>
      <vt:lpstr>FirstSearch</vt:lpstr>
      <vt:lpstr>FirstSearch</vt:lpstr>
      <vt:lpstr>PowerPoint 演示文稿</vt:lpstr>
      <vt:lpstr>PowerPoint 演示文稿</vt:lpstr>
      <vt:lpstr>PowerPoint 演示文稿</vt:lpstr>
      <vt:lpstr>国内学位论文的检索 及全文获取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图书馆的水木搜索</vt:lpstr>
      <vt:lpstr>本馆免费获得</vt:lpstr>
      <vt:lpstr>PowerPoint 演示文稿</vt:lpstr>
    </vt:vector>
  </TitlesOfParts>
  <Company>thtfpc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学位论文的检索与全文获取</dc:title>
  <dc:creator>lifx</dc:creator>
  <cp:lastModifiedBy>lib</cp:lastModifiedBy>
  <cp:revision>2188</cp:revision>
  <cp:lastPrinted>2016-10-31T10:09:55Z</cp:lastPrinted>
  <dcterms:created xsi:type="dcterms:W3CDTF">2012-02-15T06:43:52Z</dcterms:created>
  <dcterms:modified xsi:type="dcterms:W3CDTF">2019-11-11T01:04:28Z</dcterms:modified>
</cp:coreProperties>
</file>